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11" r:id="rId3"/>
    <p:sldId id="304" r:id="rId4"/>
    <p:sldId id="319" r:id="rId5"/>
    <p:sldId id="324" r:id="rId6"/>
    <p:sldId id="317" r:id="rId7"/>
    <p:sldId id="318" r:id="rId8"/>
    <p:sldId id="326" r:id="rId9"/>
    <p:sldId id="327" r:id="rId10"/>
    <p:sldId id="328" r:id="rId11"/>
    <p:sldId id="321" r:id="rId12"/>
    <p:sldId id="323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384" userDrawn="1">
          <p15:clr>
            <a:srgbClr val="A4A3A4"/>
          </p15:clr>
        </p15:guide>
        <p15:guide id="4" pos="624" userDrawn="1">
          <p15:clr>
            <a:srgbClr val="A4A3A4"/>
          </p15:clr>
        </p15:guide>
        <p15:guide id="5" orient="horz" pos="11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0054A5"/>
    <a:srgbClr val="4D4D4D"/>
    <a:srgbClr val="5F5F5F"/>
    <a:srgbClr val="FF600C"/>
    <a:srgbClr val="333333"/>
    <a:srgbClr val="272727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3615" autoAdjust="0"/>
  </p:normalViewPr>
  <p:slideViewPr>
    <p:cSldViewPr>
      <p:cViewPr varScale="1">
        <p:scale>
          <a:sx n="41" d="100"/>
          <a:sy n="41" d="100"/>
        </p:scale>
        <p:origin x="1440" y="60"/>
      </p:cViewPr>
      <p:guideLst>
        <p:guide orient="horz" pos="2640"/>
        <p:guide pos="2880"/>
        <p:guide orient="horz" pos="384"/>
        <p:guide pos="624"/>
        <p:guide orient="horz" pos="11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2" d="100"/>
          <a:sy n="82" d="100"/>
        </p:scale>
        <p:origin x="1901" y="-90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9" cy="466864"/>
          </a:xfrm>
          <a:prstGeom prst="rect">
            <a:avLst/>
          </a:prstGeom>
        </p:spPr>
        <p:txBody>
          <a:bodyPr vert="horz" lIns="91403" tIns="45701" rIns="91403" bIns="4570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577" y="0"/>
            <a:ext cx="3038259" cy="466864"/>
          </a:xfrm>
          <a:prstGeom prst="rect">
            <a:avLst/>
          </a:prstGeom>
        </p:spPr>
        <p:txBody>
          <a:bodyPr vert="horz" lIns="91403" tIns="45701" rIns="91403" bIns="45701" rtlCol="0"/>
          <a:lstStyle>
            <a:lvl1pPr algn="r">
              <a:defRPr sz="1200"/>
            </a:lvl1pPr>
          </a:lstStyle>
          <a:p>
            <a:pPr>
              <a:defRPr/>
            </a:pPr>
            <a:fld id="{0C02475D-3491-4065-93F8-94E55442645F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539"/>
            <a:ext cx="3038259" cy="466863"/>
          </a:xfrm>
          <a:prstGeom prst="rect">
            <a:avLst/>
          </a:prstGeom>
        </p:spPr>
        <p:txBody>
          <a:bodyPr vert="horz" lIns="91403" tIns="45701" rIns="91403" bIns="4570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577" y="8829539"/>
            <a:ext cx="3038259" cy="466863"/>
          </a:xfrm>
          <a:prstGeom prst="rect">
            <a:avLst/>
          </a:prstGeom>
        </p:spPr>
        <p:txBody>
          <a:bodyPr vert="horz" lIns="91403" tIns="45701" rIns="91403" bIns="45701" rtlCol="0" anchor="b"/>
          <a:lstStyle>
            <a:lvl1pPr algn="r">
              <a:defRPr sz="1200"/>
            </a:lvl1pPr>
          </a:lstStyle>
          <a:p>
            <a:pPr>
              <a:defRPr/>
            </a:pPr>
            <a:fld id="{DCA1D612-AA09-45E7-838C-56B1A093D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9273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259" cy="465292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577" y="0"/>
            <a:ext cx="3038259" cy="465292"/>
          </a:xfrm>
          <a:prstGeom prst="rect">
            <a:avLst/>
          </a:prstGeom>
        </p:spPr>
        <p:txBody>
          <a:bodyPr vert="horz" lIns="91402" tIns="45701" rIns="91402" bIns="45701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9765451-5371-4C70-A2D7-026E4869CB25}" type="datetimeFigureOut">
              <a:rPr lang="en-US"/>
              <a:pPr>
                <a:defRPr/>
              </a:pPr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2" tIns="45701" rIns="91402" bIns="4570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81" y="4417128"/>
            <a:ext cx="5606440" cy="4182908"/>
          </a:xfrm>
          <a:prstGeom prst="rect">
            <a:avLst/>
          </a:prstGeom>
        </p:spPr>
        <p:txBody>
          <a:bodyPr vert="horz" lIns="91402" tIns="45701" rIns="91402" bIns="45701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537"/>
            <a:ext cx="3038259" cy="465292"/>
          </a:xfrm>
          <a:prstGeom prst="rect">
            <a:avLst/>
          </a:prstGeom>
        </p:spPr>
        <p:txBody>
          <a:bodyPr vert="horz" lIns="91402" tIns="45701" rIns="91402" bIns="45701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577" y="8829537"/>
            <a:ext cx="3038259" cy="465292"/>
          </a:xfrm>
          <a:prstGeom prst="rect">
            <a:avLst/>
          </a:prstGeom>
        </p:spPr>
        <p:txBody>
          <a:bodyPr vert="horz" wrap="square" lIns="91402" tIns="45701" rIns="91402" bIns="4570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D396715D-5C39-4AF8-84DA-FE841A11CF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42935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78760" y="4415557"/>
            <a:ext cx="5608006" cy="418290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900" u="sng" dirty="0"/>
          </a:p>
        </p:txBody>
      </p:sp>
    </p:spTree>
    <p:extLst>
      <p:ext uri="{BB962C8B-B14F-4D97-AF65-F5344CB8AC3E}">
        <p14:creationId xmlns:p14="http://schemas.microsoft.com/office/powerpoint/2010/main" val="699653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10">
              <a:defRPr/>
            </a:pPr>
            <a:r>
              <a:rPr lang="en-US" dirty="0"/>
              <a:t>Kasey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742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10">
              <a:defRPr/>
            </a:pPr>
            <a:r>
              <a:rPr lang="en-US" dirty="0"/>
              <a:t>Brian</a:t>
            </a:r>
          </a:p>
        </p:txBody>
      </p:sp>
    </p:spTree>
    <p:extLst>
      <p:ext uri="{BB962C8B-B14F-4D97-AF65-F5344CB8AC3E}">
        <p14:creationId xmlns:p14="http://schemas.microsoft.com/office/powerpoint/2010/main" val="417809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Brian</a:t>
            </a:r>
          </a:p>
        </p:txBody>
      </p:sp>
    </p:spTree>
    <p:extLst>
      <p:ext uri="{BB962C8B-B14F-4D97-AF65-F5344CB8AC3E}">
        <p14:creationId xmlns:p14="http://schemas.microsoft.com/office/powerpoint/2010/main" val="961311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Kasey Wyatt</a:t>
            </a:r>
          </a:p>
        </p:txBody>
      </p:sp>
    </p:spTree>
    <p:extLst>
      <p:ext uri="{BB962C8B-B14F-4D97-AF65-F5344CB8AC3E}">
        <p14:creationId xmlns:p14="http://schemas.microsoft.com/office/powerpoint/2010/main" val="410932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10">
              <a:defRPr/>
            </a:pPr>
            <a:r>
              <a:rPr lang="en-US" altLang="en-US" dirty="0"/>
              <a:t>Kasey Wyatt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16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Heather</a:t>
            </a:r>
          </a:p>
        </p:txBody>
      </p:sp>
    </p:spTree>
    <p:extLst>
      <p:ext uri="{BB962C8B-B14F-4D97-AF65-F5344CB8AC3E}">
        <p14:creationId xmlns:p14="http://schemas.microsoft.com/office/powerpoint/2010/main" val="16803107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10">
              <a:defRPr/>
            </a:pPr>
            <a:r>
              <a:rPr lang="en-US" dirty="0"/>
              <a:t>Kasey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0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10">
              <a:defRPr/>
            </a:pPr>
            <a:r>
              <a:rPr lang="en-US" dirty="0"/>
              <a:t>Kasey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37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10">
              <a:defRPr/>
            </a:pPr>
            <a:r>
              <a:rPr lang="en-US" dirty="0"/>
              <a:t>Heather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0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3910">
              <a:defRPr/>
            </a:pPr>
            <a:r>
              <a:rPr lang="en-US" dirty="0"/>
              <a:t>Kasey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56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A2EAC-8FAC-436F-B6FD-03B487C2E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977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86A07-A010-4D8D-B83E-8BDFED4BDD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0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EFC50-E94D-47DB-9DD1-381F545DCB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130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1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C938-B5E4-4859-8B9A-57FE1D6E4E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5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C4848-1D3E-47B4-98EA-41341F615E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85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8CC270-9904-4C42-899B-5B75EA65ED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55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C8664-9F73-4983-923D-D299B5631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4265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76546-E703-464D-A108-DA09CC99BF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2265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A236E-61B0-48FE-96B8-987258AB7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96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9D57F-88CE-41B9-92F1-E469FCCD54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280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F5B6B-9D81-4403-8469-486F8C1ECA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8455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3A0E5-BFD0-4BB0-82E7-A34F53AC11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45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C6C21C8-AF06-4ED7-8057-E972A62A1E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9612" y="1371600"/>
            <a:ext cx="8498712" cy="1431828"/>
          </a:xfrm>
        </p:spPr>
        <p:txBody>
          <a:bodyPr/>
          <a:lstStyle/>
          <a:p>
            <a:pPr eaLnBrk="1" hangingPunct="1"/>
            <a:r>
              <a:rPr lang="en-US" altLang="en-US" sz="3600" b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 for Project Approval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2286000"/>
            <a:ext cx="8651112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>
                <a:solidFill>
                  <a:srgbClr val="4D4D4D"/>
                </a:solidFill>
                <a:latin typeface="Arial Black" panose="020B0A04020102020204" pitchFamily="34" charset="0"/>
              </a:rPr>
              <a:t>Yelm Middle School </a:t>
            </a:r>
          </a:p>
          <a:p>
            <a:r>
              <a:rPr lang="en-US" altLang="en-US" kern="0" dirty="0">
                <a:solidFill>
                  <a:srgbClr val="4D4D4D"/>
                </a:solidFill>
                <a:latin typeface="Arial Black" panose="020B0A04020102020204" pitchFamily="34" charset="0"/>
              </a:rPr>
              <a:t>&amp; </a:t>
            </a:r>
          </a:p>
          <a:p>
            <a:r>
              <a:rPr lang="en-US" altLang="en-US" kern="0" dirty="0" err="1">
                <a:solidFill>
                  <a:srgbClr val="4D4D4D"/>
                </a:solidFill>
                <a:latin typeface="Arial Black" panose="020B0A04020102020204" pitchFamily="34" charset="0"/>
              </a:rPr>
              <a:t>Southworth</a:t>
            </a:r>
            <a:r>
              <a:rPr lang="en-US" altLang="en-US" kern="0" dirty="0">
                <a:solidFill>
                  <a:srgbClr val="4D4D4D"/>
                </a:solidFill>
                <a:latin typeface="Arial Black" panose="020B0A04020102020204" pitchFamily="34" charset="0"/>
              </a:rPr>
              <a:t> Elementary School </a:t>
            </a:r>
          </a:p>
          <a:p>
            <a:r>
              <a:rPr lang="en-US" altLang="en-US" kern="0" dirty="0">
                <a:solidFill>
                  <a:srgbClr val="4D4D4D"/>
                </a:solidFill>
                <a:latin typeface="Arial Black" panose="020B0A04020102020204" pitchFamily="34" charset="0"/>
              </a:rPr>
              <a:t>Replacement Projects</a:t>
            </a:r>
          </a:p>
          <a:p>
            <a:endParaRPr lang="en-US" altLang="en-US" sz="6000" kern="0" dirty="0">
              <a:solidFill>
                <a:srgbClr val="4D4D4D"/>
              </a:solidFill>
              <a:latin typeface="Arial Black" panose="020B0A04020102020204" pitchFamily="34" charset="0"/>
            </a:endParaRPr>
          </a:p>
          <a:p>
            <a:r>
              <a:rPr lang="en-US" altLang="en-US" sz="2000" b="1" i="1" kern="0" dirty="0">
                <a:solidFill>
                  <a:srgbClr val="7A0000"/>
                </a:solidFill>
              </a:rPr>
              <a:t/>
            </a:r>
            <a:br>
              <a:rPr lang="en-US" altLang="en-US" sz="2000" b="1" i="1" kern="0" dirty="0">
                <a:solidFill>
                  <a:srgbClr val="7A0000"/>
                </a:solidFill>
              </a:rPr>
            </a:br>
            <a:r>
              <a:rPr lang="en-US" altLang="en-US" sz="2400" b="1" i="1" kern="0" dirty="0">
                <a:solidFill>
                  <a:srgbClr val="7A0000"/>
                </a:solidFill>
              </a:rPr>
              <a:t>Thursday, March 28,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96C3BE-55D8-4F1E-873A-3C5EE121C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7699" y="118199"/>
            <a:ext cx="1908213" cy="841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8900"/>
            <a:ext cx="1400175" cy="419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725" y="6221186"/>
            <a:ext cx="1438275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Cost for Professional Services (A/E, Legal, </a:t>
            </a:r>
            <a:r>
              <a:rPr lang="en-US" altLang="en-US" sz="1800" dirty="0" err="1"/>
              <a:t>etc</a:t>
            </a:r>
            <a:r>
              <a:rPr lang="en-US" altLang="en-US" sz="1800" dirty="0"/>
              <a:t>)   		$    4,119,960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Estimated project construction costs (including contingency)	$  31,252,000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Equipment and furnishing costs				$    1,250,000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Offsite costs						$       500,000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Contract Admin. (Owner, CM, etc.)				$        870,000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Contingencies (Owner)					$     1,440,000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Other project costs (permits, utilities, moving, testing, etc.)	$     1,490,500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u="sng" dirty="0"/>
              <a:t>Sales Tax						$     2,762,424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Total approved budget					$  43,684,884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marL="0" indent="0" algn="ctr">
              <a:buFontTx/>
              <a:buNone/>
            </a:pPr>
            <a:endParaRPr lang="en-US" altLang="en-US" sz="1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744992"/>
            <a:ext cx="8170211" cy="62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b="1" kern="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Southworth</a:t>
            </a:r>
            <a:r>
              <a:rPr lang="en-US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Elementary School Budget</a:t>
            </a:r>
          </a:p>
          <a:p>
            <a:pPr marL="0" indent="0" eaLnBrk="1" hangingPunct="1">
              <a:buNone/>
            </a:pPr>
            <a:endParaRPr lang="en-US" altLang="en-US" b="1" kern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DC076-8A70-4209-8F0B-AC34A5ADE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1094"/>
            <a:ext cx="1908213" cy="841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721" y="6437340"/>
            <a:ext cx="1402202" cy="420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9776" y="6248347"/>
            <a:ext cx="1438781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3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7894" y="1981200"/>
            <a:ext cx="8229600" cy="4343400"/>
          </a:xfrm>
        </p:spPr>
        <p:txBody>
          <a:bodyPr/>
          <a:lstStyle/>
          <a:p>
            <a:pPr marL="609600" indent="-609600" eaLnBrk="1" hangingPunct="1">
              <a:buFontTx/>
              <a:buNone/>
              <a:defRPr/>
            </a:pPr>
            <a:endParaRPr lang="en-US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609600" indent="-609600" eaLnBrk="1" hangingPunct="1">
              <a:buFontTx/>
              <a:buNone/>
              <a:defRPr/>
            </a:pP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 Criteria RCW 39.10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sz="2400" dirty="0">
                <a:latin typeface="+mj-lt"/>
              </a:rPr>
              <a:t>Complex Schedule, Phasing and Coordination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sz="2400" dirty="0">
                <a:latin typeface="+mj-lt"/>
              </a:rPr>
              <a:t>Occupied Facility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sz="2400" dirty="0">
                <a:latin typeface="+mj-lt"/>
              </a:rPr>
              <a:t>Involvement of GC/CM is Critical</a:t>
            </a:r>
          </a:p>
          <a:p>
            <a:pPr eaLnBrk="1" hangingPunct="1">
              <a:lnSpc>
                <a:spcPct val="125000"/>
              </a:lnSpc>
              <a:spcAft>
                <a:spcPts val="600"/>
              </a:spcAft>
              <a:defRPr/>
            </a:pPr>
            <a:r>
              <a:rPr lang="en-US" sz="2400" dirty="0">
                <a:latin typeface="+mj-lt"/>
              </a:rPr>
              <a:t>Complex or Technical Work Environment</a:t>
            </a:r>
          </a:p>
          <a:p>
            <a:pPr>
              <a:defRPr/>
            </a:pPr>
            <a:endParaRPr lang="en-US" dirty="0">
              <a:latin typeface="+mj-lt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6123" y="1024244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5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Project is Suited for GC/CM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5D1BA8-C9EE-4B98-AF3D-DEE49A4A5E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9281" y="0"/>
            <a:ext cx="1908213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7340"/>
            <a:ext cx="1402202" cy="42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5219" y="6248347"/>
            <a:ext cx="1438781" cy="60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376396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en-US" altLang="en-US" sz="6600" b="1" dirty="0"/>
          </a:p>
          <a:p>
            <a:pPr marL="0" indent="0" algn="ctr">
              <a:buFontTx/>
              <a:buNone/>
            </a:pPr>
            <a:r>
              <a:rPr lang="en-US" altLang="en-US" sz="6600" b="1" i="1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76"/>
            <a:ext cx="1402202" cy="420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77987"/>
            <a:ext cx="1908213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3448" y="6251069"/>
            <a:ext cx="1438781" cy="60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277963" y="1427625"/>
            <a:ext cx="8180237" cy="4973175"/>
          </a:xfrm>
        </p:spPr>
        <p:txBody>
          <a:bodyPr/>
          <a:lstStyle/>
          <a:p>
            <a:pPr marL="457200" lvl="1" indent="0" eaLnBrk="1" hangingPunct="1">
              <a:buNone/>
            </a:pPr>
            <a:endParaRPr lang="en-US" altLang="en-US" sz="3000" dirty="0">
              <a:solidFill>
                <a:srgbClr val="333333"/>
              </a:solidFill>
            </a:endParaRP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Project Team / Introductions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Scope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Schedule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Budget &amp; Funding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Why this Project is Suited for GC/CM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altLang="en-US" sz="3000" dirty="0">
                <a:solidFill>
                  <a:srgbClr val="333333"/>
                </a:solidFill>
              </a:rPr>
              <a:t>Questions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54FDA20-016A-40F4-B28A-99FC63F0CC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7924"/>
            <a:ext cx="7027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>
                <a:solidFill>
                  <a:srgbClr val="0054A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</a:p>
          <a:p>
            <a:pPr marL="0" indent="0" eaLnBrk="1" hangingPunct="1">
              <a:buNone/>
            </a:pPr>
            <a:r>
              <a:rPr lang="en-US" altLang="en-US" sz="3700" b="1" kern="0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4E8E72-6A3A-45BC-9B11-0513244697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-5721"/>
            <a:ext cx="1908213" cy="841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89914"/>
            <a:ext cx="1402202" cy="4206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953" y="6200921"/>
            <a:ext cx="1438781" cy="60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20E3554B-9B2B-49B8-A981-79B168947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1" y="140368"/>
            <a:ext cx="7010400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Project Team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A3B45B-6012-405B-A7E8-ECA8B6403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2" y="971550"/>
            <a:ext cx="8867775" cy="491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7340"/>
            <a:ext cx="1402202" cy="420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498" y="6212968"/>
            <a:ext cx="1438781" cy="60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5029200"/>
          </a:xfrm>
          <a:extLst/>
        </p:spPr>
        <p:txBody>
          <a:bodyPr/>
          <a:lstStyle/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/>
              <a:t>Kasey Wyatt, Program/Project Manager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24 year Industry Veteran 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Extensive GC/CM Experience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Over $1 Billion in K12 Project Experience</a:t>
            </a:r>
          </a:p>
          <a:p>
            <a:pPr marL="914400" lvl="1" indent="0" eaLnBrk="1" hangingPunct="1">
              <a:lnSpc>
                <a:spcPct val="114000"/>
              </a:lnSpc>
              <a:buFontTx/>
              <a:buNone/>
              <a:tabLst>
                <a:tab pos="3543300" algn="l"/>
              </a:tabLst>
              <a:defRPr/>
            </a:pPr>
            <a:r>
              <a:rPr lang="en-US" sz="2400" b="1" dirty="0"/>
              <a:t>Heather </a:t>
            </a:r>
            <a:r>
              <a:rPr lang="en-US" sz="2400" b="1" dirty="0" err="1"/>
              <a:t>Hocklander</a:t>
            </a:r>
            <a:r>
              <a:rPr lang="en-US" sz="2400" b="1" dirty="0"/>
              <a:t>, Architect Project Manager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18 Year Industry Veteran 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K12 Design Expertise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Extensive GC/CM Experience</a:t>
            </a:r>
          </a:p>
          <a:p>
            <a:pPr marL="914400" lvl="1" indent="0" eaLnBrk="1" hangingPunct="1">
              <a:lnSpc>
                <a:spcPct val="114000"/>
              </a:lnSpc>
              <a:buNone/>
              <a:tabLst>
                <a:tab pos="3543300" algn="l"/>
              </a:tabLst>
              <a:defRPr/>
            </a:pPr>
            <a:r>
              <a:rPr lang="en-US" sz="2400" b="1" dirty="0"/>
              <a:t>Jim </a:t>
            </a:r>
            <a:r>
              <a:rPr lang="en-US" sz="2400" b="1" dirty="0" err="1"/>
              <a:t>Wolch</a:t>
            </a:r>
            <a:r>
              <a:rPr lang="en-US" sz="2400" b="1" dirty="0"/>
              <a:t> Project Manager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30 Year Industry Veteran</a:t>
            </a:r>
          </a:p>
          <a:p>
            <a:pPr marL="1422400" lvl="2" indent="-285750" eaLnBrk="1" hangingPunct="1">
              <a:lnSpc>
                <a:spcPct val="114000"/>
              </a:lnSpc>
              <a:buFont typeface="Arial" panose="020B0604020202020204" pitchFamily="34" charset="0"/>
              <a:buChar char="•"/>
              <a:tabLst>
                <a:tab pos="3543300" algn="l"/>
              </a:tabLst>
              <a:defRPr/>
            </a:pPr>
            <a:r>
              <a:rPr lang="en-US" sz="1800" dirty="0"/>
              <a:t>GC/CM Experience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0" y="141915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3700" b="1" kern="0" dirty="0">
                <a:solidFill>
                  <a:srgbClr val="7A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Team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2250ED-7142-4B56-840C-3941DF574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74626"/>
            <a:ext cx="1908213" cy="8413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7340"/>
            <a:ext cx="1402202" cy="4206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3448" y="6218411"/>
            <a:ext cx="1438781" cy="60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09744"/>
            <a:ext cx="3429000" cy="1228655"/>
          </a:xfrm>
        </p:spPr>
        <p:txBody>
          <a:bodyPr/>
          <a:lstStyle/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</a:rPr>
              <a:t>Grades 6-8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</a:rPr>
              <a:t>100,000SF / 19 Acres</a:t>
            </a: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000" dirty="0">
                <a:latin typeface="+mj-lt"/>
              </a:rPr>
              <a:t>725 Students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2400" y="262707"/>
            <a:ext cx="7408211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Yelm Middle School Scope</a:t>
            </a:r>
          </a:p>
          <a:p>
            <a:pPr marL="0" indent="0" eaLnBrk="1" hangingPunct="1">
              <a:buNone/>
            </a:pPr>
            <a:endParaRPr lang="en-US" altLang="en-US" sz="4000" b="1" kern="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F2625-C35B-4383-9B52-C68847EF9A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2412"/>
            <a:ext cx="1908213" cy="8413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124200"/>
            <a:ext cx="3495675" cy="28253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429176"/>
            <a:ext cx="1402202" cy="4206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2232" y="6248347"/>
            <a:ext cx="1438781" cy="6096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9" y="1828799"/>
            <a:ext cx="4203447" cy="412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0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458200" cy="5181600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Design/Programming		March 2019 – July 2019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Design			April 2019 – August 2019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GC/CM Process</a:t>
            </a:r>
            <a:r>
              <a:rPr lang="en-US" altLang="en-US" sz="2000" dirty="0">
                <a:solidFill>
                  <a:srgbClr val="C00000"/>
                </a:solidFill>
              </a:rPr>
              <a:t>			</a:t>
            </a: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– June 2019</a:t>
            </a:r>
          </a:p>
          <a:p>
            <a:pPr lvl="1">
              <a:defRPr/>
            </a:pPr>
            <a:r>
              <a:rPr lang="en-US" altLang="en-US" sz="1600" dirty="0"/>
              <a:t>PRC GC/CM Consideration		March 28, 2019</a:t>
            </a:r>
          </a:p>
          <a:p>
            <a:pPr lvl="1">
              <a:defRPr/>
            </a:pPr>
            <a:r>
              <a:rPr lang="en-US" altLang="en-US" sz="1600" dirty="0"/>
              <a:t>1</a:t>
            </a:r>
            <a:r>
              <a:rPr lang="en-US" altLang="en-US" sz="1600" baseline="30000" dirty="0"/>
              <a:t>st</a:t>
            </a:r>
            <a:r>
              <a:rPr lang="en-US" altLang="en-US" sz="1600" dirty="0"/>
              <a:t> Advertisement for GC/CM RFQ	April 1, 2019</a:t>
            </a:r>
          </a:p>
          <a:p>
            <a:pPr lvl="1">
              <a:defRPr/>
            </a:pPr>
            <a:r>
              <a:rPr lang="en-US" altLang="en-US" sz="1600" dirty="0"/>
              <a:t>2</a:t>
            </a:r>
            <a:r>
              <a:rPr lang="en-US" altLang="en-US" sz="1600" baseline="30000" dirty="0"/>
              <a:t>nd</a:t>
            </a:r>
            <a:r>
              <a:rPr lang="en-US" altLang="en-US" sz="1600" dirty="0"/>
              <a:t> Advertisement for GC/CM RFQ	April 8, 2019</a:t>
            </a:r>
          </a:p>
          <a:p>
            <a:pPr lvl="1">
              <a:defRPr/>
            </a:pPr>
            <a:r>
              <a:rPr lang="en-US" altLang="en-US" sz="1600" dirty="0"/>
              <a:t>GC/CM Presubmittal Meeting		April 9, 2019</a:t>
            </a:r>
          </a:p>
          <a:p>
            <a:pPr lvl="1">
              <a:defRPr/>
            </a:pPr>
            <a:r>
              <a:rPr lang="en-US" altLang="en-US" sz="1600" dirty="0"/>
              <a:t>Statement of Qualifications Due		April 19, 2019</a:t>
            </a:r>
          </a:p>
          <a:p>
            <a:pPr lvl="1">
              <a:defRPr/>
            </a:pPr>
            <a:r>
              <a:rPr lang="en-US" altLang="en-US" sz="1600" dirty="0"/>
              <a:t>Short-list Most Qualified GC/CM’s	April 26, 2019</a:t>
            </a:r>
          </a:p>
          <a:p>
            <a:pPr lvl="1">
              <a:defRPr/>
            </a:pPr>
            <a:r>
              <a:rPr lang="en-US" altLang="en-US" sz="1600" dirty="0"/>
              <a:t>Interview GC/CM’s			May 10, 2019</a:t>
            </a:r>
          </a:p>
          <a:p>
            <a:pPr lvl="1">
              <a:defRPr/>
            </a:pPr>
            <a:r>
              <a:rPr lang="en-US" altLang="en-US" sz="1600" dirty="0"/>
              <a:t>Open GC/CM Fee Proposals		May 16, 2019</a:t>
            </a:r>
          </a:p>
          <a:p>
            <a:pPr lvl="1">
              <a:defRPr/>
            </a:pPr>
            <a:r>
              <a:rPr lang="en-US" altLang="en-US" sz="1600" dirty="0"/>
              <a:t>School Board Award of GC/CM		June 6, 2019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Preconstruction Start			June 2019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	Start			May 2020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Substantial Completion		July 2021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Old </a:t>
            </a:r>
            <a:r>
              <a:rPr lang="en-US" altLang="en-US" sz="20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Bldg</a:t>
            </a: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Complete Fields	June 2022 – November 2022</a:t>
            </a:r>
          </a:p>
          <a:p>
            <a:pPr>
              <a:defRPr/>
            </a:pPr>
            <a:endParaRPr lang="en-US" altLang="en-US" sz="200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687375"/>
            <a:ext cx="7086600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Yelm Middle School Schedule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567DD-74C9-48D7-A9CE-54D44544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28" y="40341"/>
            <a:ext cx="1908213" cy="841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83163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Cost for Professional Services (A/E, Legal, </a:t>
            </a:r>
            <a:r>
              <a:rPr lang="en-US" altLang="en-US" sz="1800" dirty="0" err="1"/>
              <a:t>etc</a:t>
            </a:r>
            <a:r>
              <a:rPr lang="en-US" altLang="en-US" sz="1800" dirty="0"/>
              <a:t>)   		$    6,312,600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Estimated project construction costs (including contingency)	$  49,515,000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Equipment and furnishing costs				$    1,250,000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Offsite costs						$    1,200,000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dirty="0"/>
              <a:t>Contract Admin. (Owner, CM, etc.)				$    1,300,000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Contingencies (Owner)					$     2,300,000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/>
              <a:t>Other project costs (permits, utilities, moving, testing, etc.)	$     2,120,500</a:t>
            </a: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en-US" sz="1800" u="sng" dirty="0"/>
              <a:t>Sales Tax						$     4,412,205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1800" b="1" dirty="0"/>
              <a:t>Total approved budget					$  68,410,305</a:t>
            </a: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 marL="0" indent="0" algn="ctr">
              <a:buFontTx/>
              <a:buNone/>
            </a:pPr>
            <a:endParaRPr lang="en-US" altLang="en-US" sz="18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76200" y="744992"/>
            <a:ext cx="8170211" cy="62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Yelm Middle School Budget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ADC076-8A70-4209-8F0B-AC34A5ADE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1094"/>
            <a:ext cx="1908213" cy="841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5059"/>
            <a:ext cx="1402202" cy="420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9019" y="6246066"/>
            <a:ext cx="1438781" cy="60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2707" y="866188"/>
            <a:ext cx="807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Southworth</a:t>
            </a:r>
            <a:r>
              <a:rPr lang="en-US" altLang="en-US" sz="4000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Elementary Scope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C91AA76-0426-45A8-8424-6ABEA2239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Grades K-5</a:t>
            </a:r>
          </a:p>
          <a:p>
            <a:r>
              <a:rPr lang="en-US" sz="2000" dirty="0"/>
              <a:t>65,000 SF / 13.5 Acres</a:t>
            </a:r>
          </a:p>
          <a:p>
            <a:r>
              <a:rPr lang="en-US" sz="2000" dirty="0"/>
              <a:t>550 Students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0E0FC0-8EFB-4F3C-BFC0-F00E6FFA2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5817"/>
            <a:ext cx="1908213" cy="841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437340"/>
            <a:ext cx="1402202" cy="4206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562" y="6248347"/>
            <a:ext cx="1438781" cy="609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1100" y="2683095"/>
            <a:ext cx="6781800" cy="344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42900" y="1447800"/>
            <a:ext cx="8458200" cy="5181600"/>
          </a:xfrm>
          <a:ln>
            <a:noFill/>
          </a:ln>
        </p:spPr>
        <p:txBody>
          <a:bodyPr/>
          <a:lstStyle/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 Design/Programming		March 2019 – July 2019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Schematic Design 			April 2019 – August 2019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GC/CM Process</a:t>
            </a:r>
            <a:r>
              <a:rPr lang="en-US" altLang="en-US" sz="2000" dirty="0">
                <a:solidFill>
                  <a:srgbClr val="C00000"/>
                </a:solidFill>
              </a:rPr>
              <a:t>			</a:t>
            </a: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– June 2019</a:t>
            </a:r>
          </a:p>
          <a:p>
            <a:pPr lvl="1">
              <a:defRPr/>
            </a:pPr>
            <a:r>
              <a:rPr lang="en-US" altLang="en-US" sz="1600" dirty="0"/>
              <a:t>PRC GC/CM Consideration		March 28, 2019</a:t>
            </a:r>
          </a:p>
          <a:p>
            <a:pPr lvl="1">
              <a:defRPr/>
            </a:pPr>
            <a:r>
              <a:rPr lang="en-US" altLang="en-US" sz="1600" dirty="0"/>
              <a:t>1</a:t>
            </a:r>
            <a:r>
              <a:rPr lang="en-US" altLang="en-US" sz="1600" baseline="30000" dirty="0"/>
              <a:t>st</a:t>
            </a:r>
            <a:r>
              <a:rPr lang="en-US" altLang="en-US" sz="1600" dirty="0"/>
              <a:t> Advertisement for GC/CM RFQ	April 1, 2019</a:t>
            </a:r>
          </a:p>
          <a:p>
            <a:pPr lvl="1">
              <a:defRPr/>
            </a:pPr>
            <a:r>
              <a:rPr lang="en-US" altLang="en-US" sz="1600" dirty="0"/>
              <a:t>2</a:t>
            </a:r>
            <a:r>
              <a:rPr lang="en-US" altLang="en-US" sz="1600" baseline="30000" dirty="0"/>
              <a:t>nd</a:t>
            </a:r>
            <a:r>
              <a:rPr lang="en-US" altLang="en-US" sz="1600" dirty="0"/>
              <a:t> Advertisement for GC/CM RFQ	April 8, 2019</a:t>
            </a:r>
          </a:p>
          <a:p>
            <a:pPr lvl="1">
              <a:defRPr/>
            </a:pPr>
            <a:r>
              <a:rPr lang="en-US" altLang="en-US" sz="1600" dirty="0"/>
              <a:t>GC/CM Presubmittal Meeting		April 9, 2019</a:t>
            </a:r>
          </a:p>
          <a:p>
            <a:pPr lvl="1">
              <a:defRPr/>
            </a:pPr>
            <a:r>
              <a:rPr lang="en-US" altLang="en-US" sz="1600" dirty="0"/>
              <a:t>Statement of Qualifications Due		April 19, 2019</a:t>
            </a:r>
          </a:p>
          <a:p>
            <a:pPr lvl="1">
              <a:defRPr/>
            </a:pPr>
            <a:r>
              <a:rPr lang="en-US" altLang="en-US" sz="1600" dirty="0"/>
              <a:t>Short-list Most Qualified GC/CM’s	April 26, 2019</a:t>
            </a:r>
          </a:p>
          <a:p>
            <a:pPr lvl="1">
              <a:defRPr/>
            </a:pPr>
            <a:r>
              <a:rPr lang="en-US" altLang="en-US" sz="1600" dirty="0"/>
              <a:t>Interview GC/CM’s			May 10, 2019</a:t>
            </a:r>
          </a:p>
          <a:p>
            <a:pPr lvl="1">
              <a:defRPr/>
            </a:pPr>
            <a:r>
              <a:rPr lang="en-US" altLang="en-US" sz="1600" dirty="0"/>
              <a:t>Open GC/CM Fee Proposals		May 16, 2019</a:t>
            </a:r>
          </a:p>
          <a:p>
            <a:pPr lvl="1">
              <a:defRPr/>
            </a:pPr>
            <a:r>
              <a:rPr lang="en-US" altLang="en-US" sz="1600" dirty="0"/>
              <a:t>School Board Award of GC/CM		June 6, 2019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Preconstruction Start			June 2019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Interim School Renovations 		May 2021 – August 2021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Construction	Start			June 2021</a:t>
            </a:r>
          </a:p>
          <a:p>
            <a:pPr>
              <a:defRPr/>
            </a:pPr>
            <a:r>
              <a:rPr lang="en-US" altLang="en-US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Substantial Completion		July 2022</a:t>
            </a:r>
          </a:p>
          <a:p>
            <a:pPr>
              <a:defRPr/>
            </a:pPr>
            <a:endParaRPr lang="en-US" altLang="en-US" sz="2000" dirty="0">
              <a:solidFill>
                <a:srgbClr val="0054A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761386"/>
            <a:ext cx="8686800" cy="774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en-US" altLang="en-US" b="1" kern="0" dirty="0" err="1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Southworth</a:t>
            </a:r>
            <a:r>
              <a:rPr lang="en-US" altLang="en-US" b="1" kern="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Elementary School Schedule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1567DD-74C9-48D7-A9CE-54D445445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928" y="40341"/>
            <a:ext cx="1908213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4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5354</TotalTime>
  <Words>192</Words>
  <Application>Microsoft Office PowerPoint</Application>
  <PresentationFormat>On-screen Show (4:3)</PresentationFormat>
  <Paragraphs>110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KWA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Kasey Wyatt</dc:creator>
  <cp:lastModifiedBy>Loaner</cp:lastModifiedBy>
  <cp:revision>331</cp:revision>
  <cp:lastPrinted>2019-03-27T19:04:34Z</cp:lastPrinted>
  <dcterms:created xsi:type="dcterms:W3CDTF">2007-08-13T18:14:17Z</dcterms:created>
  <dcterms:modified xsi:type="dcterms:W3CDTF">2019-03-28T21:18:25Z</dcterms:modified>
</cp:coreProperties>
</file>