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2"/>
  </p:notesMasterIdLst>
  <p:handoutMasterIdLst>
    <p:handoutMasterId r:id="rId23"/>
  </p:handoutMasterIdLst>
  <p:sldIdLst>
    <p:sldId id="304" r:id="rId7"/>
    <p:sldId id="327" r:id="rId8"/>
    <p:sldId id="305" r:id="rId9"/>
    <p:sldId id="312" r:id="rId10"/>
    <p:sldId id="361" r:id="rId11"/>
    <p:sldId id="319" r:id="rId12"/>
    <p:sldId id="353" r:id="rId13"/>
    <p:sldId id="360" r:id="rId14"/>
    <p:sldId id="355" r:id="rId15"/>
    <p:sldId id="356" r:id="rId16"/>
    <p:sldId id="362" r:id="rId17"/>
    <p:sldId id="358" r:id="rId18"/>
    <p:sldId id="354" r:id="rId19"/>
    <p:sldId id="359" r:id="rId20"/>
    <p:sldId id="335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34">
          <p15:clr>
            <a:srgbClr val="A4A3A4"/>
          </p15:clr>
        </p15:guide>
        <p15:guide id="2" orient="horz" pos="660">
          <p15:clr>
            <a:srgbClr val="A4A3A4"/>
          </p15:clr>
        </p15:guide>
        <p15:guide id="3" pos="2015">
          <p15:clr>
            <a:srgbClr val="A4A3A4"/>
          </p15:clr>
        </p15:guide>
        <p15:guide id="4" pos="39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FBF"/>
    <a:srgbClr val="DBCEAC"/>
    <a:srgbClr val="3CB6CE"/>
    <a:srgbClr val="B6BF00"/>
    <a:srgbClr val="EC7A00"/>
    <a:srgbClr val="003C69"/>
    <a:srgbClr val="452325"/>
    <a:srgbClr val="C60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0" autoAdjust="0"/>
    <p:restoredTop sz="95783" autoAdjust="0"/>
  </p:normalViewPr>
  <p:slideViewPr>
    <p:cSldViewPr snapToGrid="0">
      <p:cViewPr varScale="1">
        <p:scale>
          <a:sx n="77" d="100"/>
          <a:sy n="77" d="100"/>
        </p:scale>
        <p:origin x="1242" y="96"/>
      </p:cViewPr>
      <p:guideLst>
        <p:guide orient="horz" pos="1534"/>
        <p:guide orient="horz" pos="660"/>
        <p:guide pos="2015"/>
        <p:guide pos="39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330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FBC12B-DA8A-4B74-A87D-5658240708B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6F7DBB-F6C9-4377-9ACF-F573792EC219}">
      <dgm:prSet phldrT="[Text]" custT="1"/>
      <dgm:spPr>
        <a:noFill/>
        <a:ln>
          <a:solidFill>
            <a:srgbClr val="002060"/>
          </a:solidFill>
        </a:ln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Associate Vice President for Facilities Services</a:t>
          </a:r>
          <a:endParaRPr lang="en-US" sz="1800" dirty="0">
            <a:solidFill>
              <a:schemeClr val="bg1"/>
            </a:solidFill>
          </a:endParaRPr>
        </a:p>
      </dgm:t>
    </dgm:pt>
    <dgm:pt modelId="{4E562219-8C95-41D8-9974-6FF5E458C671}" type="parTrans" cxnId="{CB24E5DC-A12C-4551-A7F7-FB0FA38EF4CD}">
      <dgm:prSet/>
      <dgm:spPr/>
      <dgm:t>
        <a:bodyPr/>
        <a:lstStyle/>
        <a:p>
          <a:endParaRPr lang="en-US"/>
        </a:p>
      </dgm:t>
    </dgm:pt>
    <dgm:pt modelId="{7C7737C9-46BB-4E53-A296-3D19633FDD0D}" type="sibTrans" cxnId="{CB24E5DC-A12C-4551-A7F7-FB0FA38EF4CD}">
      <dgm:prSet/>
      <dgm:spPr/>
      <dgm:t>
        <a:bodyPr/>
        <a:lstStyle/>
        <a:p>
          <a:endParaRPr lang="en-US"/>
        </a:p>
      </dgm:t>
    </dgm:pt>
    <dgm:pt modelId="{2A3952D9-1B8D-4451-9FE9-0894DA44DBD5}">
      <dgm:prSet phldrT="[Text]" custT="1"/>
      <dgm:spPr>
        <a:noFill/>
        <a:ln>
          <a:solidFill>
            <a:srgbClr val="002060"/>
          </a:solidFill>
        </a:ln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Operations</a:t>
          </a:r>
        </a:p>
        <a:p>
          <a:r>
            <a:rPr lang="en-US" sz="1800" dirty="0" smtClean="0">
              <a:solidFill>
                <a:schemeClr val="bg1"/>
              </a:solidFill>
            </a:rPr>
            <a:t>385 employees</a:t>
          </a:r>
          <a:endParaRPr lang="en-US" sz="1800" dirty="0"/>
        </a:p>
      </dgm:t>
    </dgm:pt>
    <dgm:pt modelId="{63EF7ECB-A46A-49DB-8D0B-3842EF82CAB6}" type="parTrans" cxnId="{21828AB8-3E04-4C4E-A3F5-25AA7938987E}">
      <dgm:prSet/>
      <dgm:spPr/>
      <dgm:t>
        <a:bodyPr/>
        <a:lstStyle/>
        <a:p>
          <a:endParaRPr lang="en-US"/>
        </a:p>
      </dgm:t>
    </dgm:pt>
    <dgm:pt modelId="{AF3FE7D6-DC23-4E8A-8768-C880A1CD7D4C}" type="sibTrans" cxnId="{21828AB8-3E04-4C4E-A3F5-25AA7938987E}">
      <dgm:prSet/>
      <dgm:spPr/>
      <dgm:t>
        <a:bodyPr/>
        <a:lstStyle/>
        <a:p>
          <a:endParaRPr lang="en-US"/>
        </a:p>
      </dgm:t>
    </dgm:pt>
    <dgm:pt modelId="{5372E9F8-893E-4969-A5F6-249B0AB5E641}">
      <dgm:prSet phldrT="[Text]" custT="1"/>
      <dgm:spPr>
        <a:noFill/>
        <a:ln>
          <a:solidFill>
            <a:srgbClr val="002060"/>
          </a:solidFill>
        </a:ln>
      </dgm:spPr>
      <dgm:t>
        <a:bodyPr/>
        <a:lstStyle/>
        <a:p>
          <a:pPr algn="ctr"/>
          <a:r>
            <a:rPr lang="en-US" sz="1800" dirty="0" smtClean="0">
              <a:solidFill>
                <a:schemeClr val="bg1"/>
              </a:solidFill>
            </a:rPr>
            <a:t>Finance &amp; Administration</a:t>
          </a:r>
        </a:p>
        <a:p>
          <a:pPr algn="ctr"/>
          <a:r>
            <a:rPr lang="en-US" sz="1800" dirty="0" smtClean="0">
              <a:solidFill>
                <a:schemeClr val="bg1"/>
              </a:solidFill>
            </a:rPr>
            <a:t>15 employees</a:t>
          </a:r>
          <a:endParaRPr lang="en-US" sz="1800" dirty="0">
            <a:solidFill>
              <a:schemeClr val="bg1"/>
            </a:solidFill>
          </a:endParaRPr>
        </a:p>
      </dgm:t>
    </dgm:pt>
    <dgm:pt modelId="{B26FB442-8CB2-4586-AA2A-E5FF9B0578AC}" type="parTrans" cxnId="{23445847-4011-4AF0-9071-4178C6C26C66}">
      <dgm:prSet/>
      <dgm:spPr/>
      <dgm:t>
        <a:bodyPr/>
        <a:lstStyle/>
        <a:p>
          <a:endParaRPr lang="en-US"/>
        </a:p>
      </dgm:t>
    </dgm:pt>
    <dgm:pt modelId="{CB6317E2-8A91-47B4-90C5-750A852158B0}" type="sibTrans" cxnId="{23445847-4011-4AF0-9071-4178C6C26C66}">
      <dgm:prSet/>
      <dgm:spPr/>
      <dgm:t>
        <a:bodyPr/>
        <a:lstStyle/>
        <a:p>
          <a:endParaRPr lang="en-US"/>
        </a:p>
      </dgm:t>
    </dgm:pt>
    <dgm:pt modelId="{144F982D-2CE2-4C65-A79B-799824F630B8}">
      <dgm:prSet phldrT="[Text]" custT="1"/>
      <dgm:spPr>
        <a:noFill/>
        <a:ln>
          <a:solidFill>
            <a:srgbClr val="002060"/>
          </a:solidFill>
        </a:ln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Capital </a:t>
          </a:r>
        </a:p>
        <a:p>
          <a:r>
            <a:rPr lang="en-US" sz="1800" dirty="0" smtClean="0">
              <a:solidFill>
                <a:schemeClr val="bg1"/>
              </a:solidFill>
            </a:rPr>
            <a:t>19 employees</a:t>
          </a:r>
          <a:endParaRPr lang="en-US" sz="1800" dirty="0"/>
        </a:p>
      </dgm:t>
    </dgm:pt>
    <dgm:pt modelId="{A8BF81E5-950C-43F5-8B74-39A1C55CDD60}" type="parTrans" cxnId="{92BC6CA5-485F-43CA-B592-684CBE0E70FC}">
      <dgm:prSet/>
      <dgm:spPr/>
      <dgm:t>
        <a:bodyPr/>
        <a:lstStyle/>
        <a:p>
          <a:endParaRPr lang="en-US"/>
        </a:p>
      </dgm:t>
    </dgm:pt>
    <dgm:pt modelId="{DA35FE5D-C0E4-4A45-A19C-16D3637D11C5}" type="sibTrans" cxnId="{92BC6CA5-485F-43CA-B592-684CBE0E70FC}">
      <dgm:prSet/>
      <dgm:spPr/>
      <dgm:t>
        <a:bodyPr/>
        <a:lstStyle/>
        <a:p>
          <a:endParaRPr lang="en-US"/>
        </a:p>
      </dgm:t>
    </dgm:pt>
    <dgm:pt modelId="{23A041A7-DD44-4692-8AA0-4EA832061BA2}">
      <dgm:prSet phldrT="[Text]" custT="1"/>
      <dgm:spPr>
        <a:noFill/>
        <a:ln>
          <a:solidFill>
            <a:srgbClr val="002060"/>
          </a:solidFill>
        </a:ln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FIRM  </a:t>
          </a:r>
        </a:p>
        <a:p>
          <a:r>
            <a:rPr lang="en-US" sz="1800" dirty="0" smtClean="0">
              <a:solidFill>
                <a:schemeClr val="bg1"/>
              </a:solidFill>
            </a:rPr>
            <a:t>6 employees</a:t>
          </a:r>
          <a:r>
            <a:rPr lang="en-US" sz="1800" dirty="0" smtClean="0"/>
            <a:t>                                  </a:t>
          </a:r>
          <a:endParaRPr lang="en-US" sz="1800" dirty="0"/>
        </a:p>
      </dgm:t>
    </dgm:pt>
    <dgm:pt modelId="{CAF8B193-5BBD-4559-8FC5-CB3A899EB784}" type="parTrans" cxnId="{22569631-9EDB-43BF-A936-DD624CAD22CC}">
      <dgm:prSet/>
      <dgm:spPr/>
      <dgm:t>
        <a:bodyPr/>
        <a:lstStyle/>
        <a:p>
          <a:endParaRPr lang="en-US"/>
        </a:p>
      </dgm:t>
    </dgm:pt>
    <dgm:pt modelId="{B6CA3C4D-3BA9-4D8B-BBEA-F06870EE87F9}" type="sibTrans" cxnId="{22569631-9EDB-43BF-A936-DD624CAD22CC}">
      <dgm:prSet/>
      <dgm:spPr/>
      <dgm:t>
        <a:bodyPr/>
        <a:lstStyle/>
        <a:p>
          <a:endParaRPr lang="en-US"/>
        </a:p>
      </dgm:t>
    </dgm:pt>
    <dgm:pt modelId="{A23ADF0F-B2BC-4320-9AE5-40C418D7D49F}" type="pres">
      <dgm:prSet presAssocID="{2FFBC12B-DA8A-4B74-A87D-5658240708B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04B2701-2B5C-44BD-9D6F-E9151CF9484B}" type="pres">
      <dgm:prSet presAssocID="{1A6F7DBB-F6C9-4377-9ACF-F573792EC219}" presName="hierRoot1" presStyleCnt="0">
        <dgm:presLayoutVars>
          <dgm:hierBranch val="init"/>
        </dgm:presLayoutVars>
      </dgm:prSet>
      <dgm:spPr/>
    </dgm:pt>
    <dgm:pt modelId="{C5364F6A-5578-4811-AEDB-ABF9B8C7F048}" type="pres">
      <dgm:prSet presAssocID="{1A6F7DBB-F6C9-4377-9ACF-F573792EC219}" presName="rootComposite1" presStyleCnt="0"/>
      <dgm:spPr/>
    </dgm:pt>
    <dgm:pt modelId="{5738FB1F-A7D9-43D4-A57A-C5D38ADA47BC}" type="pres">
      <dgm:prSet presAssocID="{1A6F7DBB-F6C9-4377-9ACF-F573792EC219}" presName="rootText1" presStyleLbl="node0" presStyleIdx="0" presStyleCnt="1" custScaleX="104704" custScaleY="1271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A76612-11AB-4D92-9C69-352870872F44}" type="pres">
      <dgm:prSet presAssocID="{1A6F7DBB-F6C9-4377-9ACF-F573792EC21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5CF2BB2-93C3-4C3F-A417-34F09C0E73E7}" type="pres">
      <dgm:prSet presAssocID="{1A6F7DBB-F6C9-4377-9ACF-F573792EC219}" presName="hierChild2" presStyleCnt="0"/>
      <dgm:spPr/>
    </dgm:pt>
    <dgm:pt modelId="{771CE172-4F9D-4041-AE93-2ADC619CDE04}" type="pres">
      <dgm:prSet presAssocID="{63EF7ECB-A46A-49DB-8D0B-3842EF82CAB6}" presName="Name37" presStyleLbl="parChTrans1D2" presStyleIdx="0" presStyleCnt="4"/>
      <dgm:spPr/>
      <dgm:t>
        <a:bodyPr/>
        <a:lstStyle/>
        <a:p>
          <a:endParaRPr lang="en-US"/>
        </a:p>
      </dgm:t>
    </dgm:pt>
    <dgm:pt modelId="{45034C13-0BAE-441B-B666-419AEEFBA0AC}" type="pres">
      <dgm:prSet presAssocID="{2A3952D9-1B8D-4451-9FE9-0894DA44DBD5}" presName="hierRoot2" presStyleCnt="0">
        <dgm:presLayoutVars>
          <dgm:hierBranch val="init"/>
        </dgm:presLayoutVars>
      </dgm:prSet>
      <dgm:spPr/>
    </dgm:pt>
    <dgm:pt modelId="{4D2909D8-FED8-4B59-83CC-94EF4B2D3815}" type="pres">
      <dgm:prSet presAssocID="{2A3952D9-1B8D-4451-9FE9-0894DA44DBD5}" presName="rootComposite" presStyleCnt="0"/>
      <dgm:spPr/>
    </dgm:pt>
    <dgm:pt modelId="{5357B3C7-A021-4451-8707-26AB8ED9CAA9}" type="pres">
      <dgm:prSet presAssocID="{2A3952D9-1B8D-4451-9FE9-0894DA44DBD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01273E-5E2C-46B3-9093-85569D0EC00B}" type="pres">
      <dgm:prSet presAssocID="{2A3952D9-1B8D-4451-9FE9-0894DA44DBD5}" presName="rootConnector" presStyleLbl="node2" presStyleIdx="0" presStyleCnt="4"/>
      <dgm:spPr/>
      <dgm:t>
        <a:bodyPr/>
        <a:lstStyle/>
        <a:p>
          <a:endParaRPr lang="en-US"/>
        </a:p>
      </dgm:t>
    </dgm:pt>
    <dgm:pt modelId="{A989C0B8-5B71-41C4-B5B6-D499544888BF}" type="pres">
      <dgm:prSet presAssocID="{2A3952D9-1B8D-4451-9FE9-0894DA44DBD5}" presName="hierChild4" presStyleCnt="0"/>
      <dgm:spPr/>
    </dgm:pt>
    <dgm:pt modelId="{C2DA088D-4CD6-409F-9902-7DAA3F2B2667}" type="pres">
      <dgm:prSet presAssocID="{2A3952D9-1B8D-4451-9FE9-0894DA44DBD5}" presName="hierChild5" presStyleCnt="0"/>
      <dgm:spPr/>
    </dgm:pt>
    <dgm:pt modelId="{5CF48FBD-70D7-4018-AB86-7266E39B3D2D}" type="pres">
      <dgm:prSet presAssocID="{B26FB442-8CB2-4586-AA2A-E5FF9B0578AC}" presName="Name37" presStyleLbl="parChTrans1D2" presStyleIdx="1" presStyleCnt="4"/>
      <dgm:spPr/>
      <dgm:t>
        <a:bodyPr/>
        <a:lstStyle/>
        <a:p>
          <a:endParaRPr lang="en-US"/>
        </a:p>
      </dgm:t>
    </dgm:pt>
    <dgm:pt modelId="{E670A4AF-F89E-4AC3-AEB2-A0AF2AC2382B}" type="pres">
      <dgm:prSet presAssocID="{5372E9F8-893E-4969-A5F6-249B0AB5E641}" presName="hierRoot2" presStyleCnt="0">
        <dgm:presLayoutVars>
          <dgm:hierBranch val="init"/>
        </dgm:presLayoutVars>
      </dgm:prSet>
      <dgm:spPr/>
    </dgm:pt>
    <dgm:pt modelId="{60244E9F-0E7C-41C0-8C33-22877E78ED73}" type="pres">
      <dgm:prSet presAssocID="{5372E9F8-893E-4969-A5F6-249B0AB5E641}" presName="rootComposite" presStyleCnt="0"/>
      <dgm:spPr/>
    </dgm:pt>
    <dgm:pt modelId="{89910E32-08B1-4D9F-8665-F0860C7B63FB}" type="pres">
      <dgm:prSet presAssocID="{5372E9F8-893E-4969-A5F6-249B0AB5E64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6D491F-E10C-457D-8C95-BBC2AB7A6DBE}" type="pres">
      <dgm:prSet presAssocID="{5372E9F8-893E-4969-A5F6-249B0AB5E641}" presName="rootConnector" presStyleLbl="node2" presStyleIdx="1" presStyleCnt="4"/>
      <dgm:spPr/>
      <dgm:t>
        <a:bodyPr/>
        <a:lstStyle/>
        <a:p>
          <a:endParaRPr lang="en-US"/>
        </a:p>
      </dgm:t>
    </dgm:pt>
    <dgm:pt modelId="{6C4ABFC3-C93E-488B-B1D6-9243B6DEF317}" type="pres">
      <dgm:prSet presAssocID="{5372E9F8-893E-4969-A5F6-249B0AB5E641}" presName="hierChild4" presStyleCnt="0"/>
      <dgm:spPr/>
    </dgm:pt>
    <dgm:pt modelId="{46D02EDF-0C96-4D3C-8A1C-24DB531A22CE}" type="pres">
      <dgm:prSet presAssocID="{5372E9F8-893E-4969-A5F6-249B0AB5E641}" presName="hierChild5" presStyleCnt="0"/>
      <dgm:spPr/>
    </dgm:pt>
    <dgm:pt modelId="{387C8390-FEB1-4A8C-AB5D-CB979AE80D23}" type="pres">
      <dgm:prSet presAssocID="{A8BF81E5-950C-43F5-8B74-39A1C55CDD60}" presName="Name37" presStyleLbl="parChTrans1D2" presStyleIdx="2" presStyleCnt="4"/>
      <dgm:spPr/>
      <dgm:t>
        <a:bodyPr/>
        <a:lstStyle/>
        <a:p>
          <a:endParaRPr lang="en-US"/>
        </a:p>
      </dgm:t>
    </dgm:pt>
    <dgm:pt modelId="{6419295B-E68C-4081-9D18-74F9749076A9}" type="pres">
      <dgm:prSet presAssocID="{144F982D-2CE2-4C65-A79B-799824F630B8}" presName="hierRoot2" presStyleCnt="0">
        <dgm:presLayoutVars>
          <dgm:hierBranch val="init"/>
        </dgm:presLayoutVars>
      </dgm:prSet>
      <dgm:spPr/>
    </dgm:pt>
    <dgm:pt modelId="{7038B58B-EC88-4230-81D9-FF324961B774}" type="pres">
      <dgm:prSet presAssocID="{144F982D-2CE2-4C65-A79B-799824F630B8}" presName="rootComposite" presStyleCnt="0"/>
      <dgm:spPr/>
    </dgm:pt>
    <dgm:pt modelId="{0EA4E0F9-A3AB-4265-96E9-37F7BC27F1AF}" type="pres">
      <dgm:prSet presAssocID="{144F982D-2CE2-4C65-A79B-799824F630B8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61EAC5-80EE-47EE-B494-75DCAC9EE7FA}" type="pres">
      <dgm:prSet presAssocID="{144F982D-2CE2-4C65-A79B-799824F630B8}" presName="rootConnector" presStyleLbl="node2" presStyleIdx="2" presStyleCnt="4"/>
      <dgm:spPr/>
      <dgm:t>
        <a:bodyPr/>
        <a:lstStyle/>
        <a:p>
          <a:endParaRPr lang="en-US"/>
        </a:p>
      </dgm:t>
    </dgm:pt>
    <dgm:pt modelId="{78170F42-5E90-4A68-B49E-E71473B6AB0B}" type="pres">
      <dgm:prSet presAssocID="{144F982D-2CE2-4C65-A79B-799824F630B8}" presName="hierChild4" presStyleCnt="0"/>
      <dgm:spPr/>
    </dgm:pt>
    <dgm:pt modelId="{DC2476F2-521E-4B47-85B2-643A3C5762BD}" type="pres">
      <dgm:prSet presAssocID="{144F982D-2CE2-4C65-A79B-799824F630B8}" presName="hierChild5" presStyleCnt="0"/>
      <dgm:spPr/>
    </dgm:pt>
    <dgm:pt modelId="{84F5EBD4-4456-4086-88D4-6C0172F2732B}" type="pres">
      <dgm:prSet presAssocID="{CAF8B193-5BBD-4559-8FC5-CB3A899EB784}" presName="Name37" presStyleLbl="parChTrans1D2" presStyleIdx="3" presStyleCnt="4"/>
      <dgm:spPr/>
      <dgm:t>
        <a:bodyPr/>
        <a:lstStyle/>
        <a:p>
          <a:endParaRPr lang="en-US"/>
        </a:p>
      </dgm:t>
    </dgm:pt>
    <dgm:pt modelId="{E8641342-8072-4D88-9819-F0769D413C79}" type="pres">
      <dgm:prSet presAssocID="{23A041A7-DD44-4692-8AA0-4EA832061BA2}" presName="hierRoot2" presStyleCnt="0">
        <dgm:presLayoutVars>
          <dgm:hierBranch val="init"/>
        </dgm:presLayoutVars>
      </dgm:prSet>
      <dgm:spPr/>
    </dgm:pt>
    <dgm:pt modelId="{E709688C-5623-4C05-9690-9931BF1C80AE}" type="pres">
      <dgm:prSet presAssocID="{23A041A7-DD44-4692-8AA0-4EA832061BA2}" presName="rootComposite" presStyleCnt="0"/>
      <dgm:spPr/>
    </dgm:pt>
    <dgm:pt modelId="{3473E85B-8D5C-47E9-94EC-77A12CE58C84}" type="pres">
      <dgm:prSet presAssocID="{23A041A7-DD44-4692-8AA0-4EA832061BA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635597-FFC3-4BE7-809F-258A337B4C0D}" type="pres">
      <dgm:prSet presAssocID="{23A041A7-DD44-4692-8AA0-4EA832061BA2}" presName="rootConnector" presStyleLbl="node2" presStyleIdx="3" presStyleCnt="4"/>
      <dgm:spPr/>
      <dgm:t>
        <a:bodyPr/>
        <a:lstStyle/>
        <a:p>
          <a:endParaRPr lang="en-US"/>
        </a:p>
      </dgm:t>
    </dgm:pt>
    <dgm:pt modelId="{699D2BD9-1913-460F-A14F-97E88BF01C60}" type="pres">
      <dgm:prSet presAssocID="{23A041A7-DD44-4692-8AA0-4EA832061BA2}" presName="hierChild4" presStyleCnt="0"/>
      <dgm:spPr/>
    </dgm:pt>
    <dgm:pt modelId="{ED9C6D8A-CC92-45A0-97D5-DD9AE839EF18}" type="pres">
      <dgm:prSet presAssocID="{23A041A7-DD44-4692-8AA0-4EA832061BA2}" presName="hierChild5" presStyleCnt="0"/>
      <dgm:spPr/>
    </dgm:pt>
    <dgm:pt modelId="{B2FD47D1-B77F-4D88-9250-9B7BB954CD26}" type="pres">
      <dgm:prSet presAssocID="{1A6F7DBB-F6C9-4377-9ACF-F573792EC219}" presName="hierChild3" presStyleCnt="0"/>
      <dgm:spPr/>
    </dgm:pt>
  </dgm:ptLst>
  <dgm:cxnLst>
    <dgm:cxn modelId="{C881910A-AECE-4FB9-A7FA-E657AA2A8CF2}" type="presOf" srcId="{144F982D-2CE2-4C65-A79B-799824F630B8}" destId="{0EA4E0F9-A3AB-4265-96E9-37F7BC27F1AF}" srcOrd="0" destOrd="0" presId="urn:microsoft.com/office/officeart/2005/8/layout/orgChart1"/>
    <dgm:cxn modelId="{230038DC-A035-410A-A3C1-DEBB5A321312}" type="presOf" srcId="{2FFBC12B-DA8A-4B74-A87D-5658240708BF}" destId="{A23ADF0F-B2BC-4320-9AE5-40C418D7D49F}" srcOrd="0" destOrd="0" presId="urn:microsoft.com/office/officeart/2005/8/layout/orgChart1"/>
    <dgm:cxn modelId="{6986F6AC-9BD4-4A27-8223-B6784AF45BD8}" type="presOf" srcId="{2A3952D9-1B8D-4451-9FE9-0894DA44DBD5}" destId="{5357B3C7-A021-4451-8707-26AB8ED9CAA9}" srcOrd="0" destOrd="0" presId="urn:microsoft.com/office/officeart/2005/8/layout/orgChart1"/>
    <dgm:cxn modelId="{E576AD41-1265-4D5F-84BB-F20138BFF533}" type="presOf" srcId="{CAF8B193-5BBD-4559-8FC5-CB3A899EB784}" destId="{84F5EBD4-4456-4086-88D4-6C0172F2732B}" srcOrd="0" destOrd="0" presId="urn:microsoft.com/office/officeart/2005/8/layout/orgChart1"/>
    <dgm:cxn modelId="{FBCD4DBD-8814-41B9-91B1-811A1E19DDF9}" type="presOf" srcId="{2A3952D9-1B8D-4451-9FE9-0894DA44DBD5}" destId="{4001273E-5E2C-46B3-9093-85569D0EC00B}" srcOrd="1" destOrd="0" presId="urn:microsoft.com/office/officeart/2005/8/layout/orgChart1"/>
    <dgm:cxn modelId="{BC48148A-6E4B-4B76-9420-C560BA75EA36}" type="presOf" srcId="{5372E9F8-893E-4969-A5F6-249B0AB5E641}" destId="{8E6D491F-E10C-457D-8C95-BBC2AB7A6DBE}" srcOrd="1" destOrd="0" presId="urn:microsoft.com/office/officeart/2005/8/layout/orgChart1"/>
    <dgm:cxn modelId="{92BC6CA5-485F-43CA-B592-684CBE0E70FC}" srcId="{1A6F7DBB-F6C9-4377-9ACF-F573792EC219}" destId="{144F982D-2CE2-4C65-A79B-799824F630B8}" srcOrd="2" destOrd="0" parTransId="{A8BF81E5-950C-43F5-8B74-39A1C55CDD60}" sibTransId="{DA35FE5D-C0E4-4A45-A19C-16D3637D11C5}"/>
    <dgm:cxn modelId="{9060B0E0-C541-48F9-9C4D-CEA24425E72C}" type="presOf" srcId="{5372E9F8-893E-4969-A5F6-249B0AB5E641}" destId="{89910E32-08B1-4D9F-8665-F0860C7B63FB}" srcOrd="0" destOrd="0" presId="urn:microsoft.com/office/officeart/2005/8/layout/orgChart1"/>
    <dgm:cxn modelId="{CB24E5DC-A12C-4551-A7F7-FB0FA38EF4CD}" srcId="{2FFBC12B-DA8A-4B74-A87D-5658240708BF}" destId="{1A6F7DBB-F6C9-4377-9ACF-F573792EC219}" srcOrd="0" destOrd="0" parTransId="{4E562219-8C95-41D8-9974-6FF5E458C671}" sibTransId="{7C7737C9-46BB-4E53-A296-3D19633FDD0D}"/>
    <dgm:cxn modelId="{533D0420-BCCC-4D73-80D0-4351F654FE31}" type="presOf" srcId="{1A6F7DBB-F6C9-4377-9ACF-F573792EC219}" destId="{26A76612-11AB-4D92-9C69-352870872F44}" srcOrd="1" destOrd="0" presId="urn:microsoft.com/office/officeart/2005/8/layout/orgChart1"/>
    <dgm:cxn modelId="{E0827149-F936-4979-A20B-26C1AC644839}" type="presOf" srcId="{1A6F7DBB-F6C9-4377-9ACF-F573792EC219}" destId="{5738FB1F-A7D9-43D4-A57A-C5D38ADA47BC}" srcOrd="0" destOrd="0" presId="urn:microsoft.com/office/officeart/2005/8/layout/orgChart1"/>
    <dgm:cxn modelId="{9C55D301-DAB1-4244-AD9A-A90CBC7264CC}" type="presOf" srcId="{A8BF81E5-950C-43F5-8B74-39A1C55CDD60}" destId="{387C8390-FEB1-4A8C-AB5D-CB979AE80D23}" srcOrd="0" destOrd="0" presId="urn:microsoft.com/office/officeart/2005/8/layout/orgChart1"/>
    <dgm:cxn modelId="{23445847-4011-4AF0-9071-4178C6C26C66}" srcId="{1A6F7DBB-F6C9-4377-9ACF-F573792EC219}" destId="{5372E9F8-893E-4969-A5F6-249B0AB5E641}" srcOrd="1" destOrd="0" parTransId="{B26FB442-8CB2-4586-AA2A-E5FF9B0578AC}" sibTransId="{CB6317E2-8A91-47B4-90C5-750A852158B0}"/>
    <dgm:cxn modelId="{646F9D1F-F55F-47D8-9060-90F14C85AF17}" type="presOf" srcId="{B26FB442-8CB2-4586-AA2A-E5FF9B0578AC}" destId="{5CF48FBD-70D7-4018-AB86-7266E39B3D2D}" srcOrd="0" destOrd="0" presId="urn:microsoft.com/office/officeart/2005/8/layout/orgChart1"/>
    <dgm:cxn modelId="{22569631-9EDB-43BF-A936-DD624CAD22CC}" srcId="{1A6F7DBB-F6C9-4377-9ACF-F573792EC219}" destId="{23A041A7-DD44-4692-8AA0-4EA832061BA2}" srcOrd="3" destOrd="0" parTransId="{CAF8B193-5BBD-4559-8FC5-CB3A899EB784}" sibTransId="{B6CA3C4D-3BA9-4D8B-BBEA-F06870EE87F9}"/>
    <dgm:cxn modelId="{21828AB8-3E04-4C4E-A3F5-25AA7938987E}" srcId="{1A6F7DBB-F6C9-4377-9ACF-F573792EC219}" destId="{2A3952D9-1B8D-4451-9FE9-0894DA44DBD5}" srcOrd="0" destOrd="0" parTransId="{63EF7ECB-A46A-49DB-8D0B-3842EF82CAB6}" sibTransId="{AF3FE7D6-DC23-4E8A-8768-C880A1CD7D4C}"/>
    <dgm:cxn modelId="{B6FA0B4F-F24C-448B-AF2F-159F4CE6B6B6}" type="presOf" srcId="{144F982D-2CE2-4C65-A79B-799824F630B8}" destId="{DB61EAC5-80EE-47EE-B494-75DCAC9EE7FA}" srcOrd="1" destOrd="0" presId="urn:microsoft.com/office/officeart/2005/8/layout/orgChart1"/>
    <dgm:cxn modelId="{85A6F5E7-C940-464F-9973-554A7F802382}" type="presOf" srcId="{63EF7ECB-A46A-49DB-8D0B-3842EF82CAB6}" destId="{771CE172-4F9D-4041-AE93-2ADC619CDE04}" srcOrd="0" destOrd="0" presId="urn:microsoft.com/office/officeart/2005/8/layout/orgChart1"/>
    <dgm:cxn modelId="{7B83206C-0EBC-4471-90BE-D16E7B244964}" type="presOf" srcId="{23A041A7-DD44-4692-8AA0-4EA832061BA2}" destId="{3473E85B-8D5C-47E9-94EC-77A12CE58C84}" srcOrd="0" destOrd="0" presId="urn:microsoft.com/office/officeart/2005/8/layout/orgChart1"/>
    <dgm:cxn modelId="{1F3672B5-9A7D-44A1-BE1B-1E0A387933F9}" type="presOf" srcId="{23A041A7-DD44-4692-8AA0-4EA832061BA2}" destId="{5F635597-FFC3-4BE7-809F-258A337B4C0D}" srcOrd="1" destOrd="0" presId="urn:microsoft.com/office/officeart/2005/8/layout/orgChart1"/>
    <dgm:cxn modelId="{2E663D2D-9E11-488B-8903-36B744692B4E}" type="presParOf" srcId="{A23ADF0F-B2BC-4320-9AE5-40C418D7D49F}" destId="{F04B2701-2B5C-44BD-9D6F-E9151CF9484B}" srcOrd="0" destOrd="0" presId="urn:microsoft.com/office/officeart/2005/8/layout/orgChart1"/>
    <dgm:cxn modelId="{92473C47-3F7D-4C4D-959C-0CD703CCABE7}" type="presParOf" srcId="{F04B2701-2B5C-44BD-9D6F-E9151CF9484B}" destId="{C5364F6A-5578-4811-AEDB-ABF9B8C7F048}" srcOrd="0" destOrd="0" presId="urn:microsoft.com/office/officeart/2005/8/layout/orgChart1"/>
    <dgm:cxn modelId="{4CF63C02-4254-4348-86DD-DC501FD91C32}" type="presParOf" srcId="{C5364F6A-5578-4811-AEDB-ABF9B8C7F048}" destId="{5738FB1F-A7D9-43D4-A57A-C5D38ADA47BC}" srcOrd="0" destOrd="0" presId="urn:microsoft.com/office/officeart/2005/8/layout/orgChart1"/>
    <dgm:cxn modelId="{A09FD035-54D0-44C2-94BC-12879D3CFE67}" type="presParOf" srcId="{C5364F6A-5578-4811-AEDB-ABF9B8C7F048}" destId="{26A76612-11AB-4D92-9C69-352870872F44}" srcOrd="1" destOrd="0" presId="urn:microsoft.com/office/officeart/2005/8/layout/orgChart1"/>
    <dgm:cxn modelId="{00DDD41D-B932-464B-AC35-7F307136D156}" type="presParOf" srcId="{F04B2701-2B5C-44BD-9D6F-E9151CF9484B}" destId="{35CF2BB2-93C3-4C3F-A417-34F09C0E73E7}" srcOrd="1" destOrd="0" presId="urn:microsoft.com/office/officeart/2005/8/layout/orgChart1"/>
    <dgm:cxn modelId="{A2DA081C-CEE4-48F7-B996-2010F13E3018}" type="presParOf" srcId="{35CF2BB2-93C3-4C3F-A417-34F09C0E73E7}" destId="{771CE172-4F9D-4041-AE93-2ADC619CDE04}" srcOrd="0" destOrd="0" presId="urn:microsoft.com/office/officeart/2005/8/layout/orgChart1"/>
    <dgm:cxn modelId="{9ED57DD0-9135-452C-8E9D-7E2924203FD4}" type="presParOf" srcId="{35CF2BB2-93C3-4C3F-A417-34F09C0E73E7}" destId="{45034C13-0BAE-441B-B666-419AEEFBA0AC}" srcOrd="1" destOrd="0" presId="urn:microsoft.com/office/officeart/2005/8/layout/orgChart1"/>
    <dgm:cxn modelId="{87FC95A9-F2A6-441C-A39B-73B98A187BCE}" type="presParOf" srcId="{45034C13-0BAE-441B-B666-419AEEFBA0AC}" destId="{4D2909D8-FED8-4B59-83CC-94EF4B2D3815}" srcOrd="0" destOrd="0" presId="urn:microsoft.com/office/officeart/2005/8/layout/orgChart1"/>
    <dgm:cxn modelId="{07B7B66B-97E7-4AD6-9EE5-5F850A6AC664}" type="presParOf" srcId="{4D2909D8-FED8-4B59-83CC-94EF4B2D3815}" destId="{5357B3C7-A021-4451-8707-26AB8ED9CAA9}" srcOrd="0" destOrd="0" presId="urn:microsoft.com/office/officeart/2005/8/layout/orgChart1"/>
    <dgm:cxn modelId="{2490D5FD-FCA5-4A10-896C-D640025E44E2}" type="presParOf" srcId="{4D2909D8-FED8-4B59-83CC-94EF4B2D3815}" destId="{4001273E-5E2C-46B3-9093-85569D0EC00B}" srcOrd="1" destOrd="0" presId="urn:microsoft.com/office/officeart/2005/8/layout/orgChart1"/>
    <dgm:cxn modelId="{AC1C38E1-2AB4-4F04-9BC1-46E9D860CA5F}" type="presParOf" srcId="{45034C13-0BAE-441B-B666-419AEEFBA0AC}" destId="{A989C0B8-5B71-41C4-B5B6-D499544888BF}" srcOrd="1" destOrd="0" presId="urn:microsoft.com/office/officeart/2005/8/layout/orgChart1"/>
    <dgm:cxn modelId="{DA3E0E7C-686E-4BED-99F2-77B343C6C0D8}" type="presParOf" srcId="{45034C13-0BAE-441B-B666-419AEEFBA0AC}" destId="{C2DA088D-4CD6-409F-9902-7DAA3F2B2667}" srcOrd="2" destOrd="0" presId="urn:microsoft.com/office/officeart/2005/8/layout/orgChart1"/>
    <dgm:cxn modelId="{CF6D9B7D-47E8-44B0-9888-963021F88278}" type="presParOf" srcId="{35CF2BB2-93C3-4C3F-A417-34F09C0E73E7}" destId="{5CF48FBD-70D7-4018-AB86-7266E39B3D2D}" srcOrd="2" destOrd="0" presId="urn:microsoft.com/office/officeart/2005/8/layout/orgChart1"/>
    <dgm:cxn modelId="{6B464773-BE04-4943-8353-9B6023982C51}" type="presParOf" srcId="{35CF2BB2-93C3-4C3F-A417-34F09C0E73E7}" destId="{E670A4AF-F89E-4AC3-AEB2-A0AF2AC2382B}" srcOrd="3" destOrd="0" presId="urn:microsoft.com/office/officeart/2005/8/layout/orgChart1"/>
    <dgm:cxn modelId="{29345663-57FC-4FCD-A851-55F62CD14C8E}" type="presParOf" srcId="{E670A4AF-F89E-4AC3-AEB2-A0AF2AC2382B}" destId="{60244E9F-0E7C-41C0-8C33-22877E78ED73}" srcOrd="0" destOrd="0" presId="urn:microsoft.com/office/officeart/2005/8/layout/orgChart1"/>
    <dgm:cxn modelId="{62603B98-3A28-4986-910D-FAA0627C8A51}" type="presParOf" srcId="{60244E9F-0E7C-41C0-8C33-22877E78ED73}" destId="{89910E32-08B1-4D9F-8665-F0860C7B63FB}" srcOrd="0" destOrd="0" presId="urn:microsoft.com/office/officeart/2005/8/layout/orgChart1"/>
    <dgm:cxn modelId="{5CBDCDC9-EB49-424A-B2FC-B55D4AB27460}" type="presParOf" srcId="{60244E9F-0E7C-41C0-8C33-22877E78ED73}" destId="{8E6D491F-E10C-457D-8C95-BBC2AB7A6DBE}" srcOrd="1" destOrd="0" presId="urn:microsoft.com/office/officeart/2005/8/layout/orgChart1"/>
    <dgm:cxn modelId="{496B5540-7A3E-4221-A67E-25DF5EBBE297}" type="presParOf" srcId="{E670A4AF-F89E-4AC3-AEB2-A0AF2AC2382B}" destId="{6C4ABFC3-C93E-488B-B1D6-9243B6DEF317}" srcOrd="1" destOrd="0" presId="urn:microsoft.com/office/officeart/2005/8/layout/orgChart1"/>
    <dgm:cxn modelId="{7E6D418D-6FE9-4880-BBA5-8237983ECDD2}" type="presParOf" srcId="{E670A4AF-F89E-4AC3-AEB2-A0AF2AC2382B}" destId="{46D02EDF-0C96-4D3C-8A1C-24DB531A22CE}" srcOrd="2" destOrd="0" presId="urn:microsoft.com/office/officeart/2005/8/layout/orgChart1"/>
    <dgm:cxn modelId="{A868F09B-687B-481B-8F0E-7282D7F447AB}" type="presParOf" srcId="{35CF2BB2-93C3-4C3F-A417-34F09C0E73E7}" destId="{387C8390-FEB1-4A8C-AB5D-CB979AE80D23}" srcOrd="4" destOrd="0" presId="urn:microsoft.com/office/officeart/2005/8/layout/orgChart1"/>
    <dgm:cxn modelId="{A6E82EED-9182-4A7A-AB31-EE662E354788}" type="presParOf" srcId="{35CF2BB2-93C3-4C3F-A417-34F09C0E73E7}" destId="{6419295B-E68C-4081-9D18-74F9749076A9}" srcOrd="5" destOrd="0" presId="urn:microsoft.com/office/officeart/2005/8/layout/orgChart1"/>
    <dgm:cxn modelId="{A4EA5C07-7235-4FDA-9D0F-DDE4E68EAD57}" type="presParOf" srcId="{6419295B-E68C-4081-9D18-74F9749076A9}" destId="{7038B58B-EC88-4230-81D9-FF324961B774}" srcOrd="0" destOrd="0" presId="urn:microsoft.com/office/officeart/2005/8/layout/orgChart1"/>
    <dgm:cxn modelId="{206819BB-B68F-4C50-A068-1CE776F3988F}" type="presParOf" srcId="{7038B58B-EC88-4230-81D9-FF324961B774}" destId="{0EA4E0F9-A3AB-4265-96E9-37F7BC27F1AF}" srcOrd="0" destOrd="0" presId="urn:microsoft.com/office/officeart/2005/8/layout/orgChart1"/>
    <dgm:cxn modelId="{D0539007-E64E-4C22-9AD0-0790D666F69F}" type="presParOf" srcId="{7038B58B-EC88-4230-81D9-FF324961B774}" destId="{DB61EAC5-80EE-47EE-B494-75DCAC9EE7FA}" srcOrd="1" destOrd="0" presId="urn:microsoft.com/office/officeart/2005/8/layout/orgChart1"/>
    <dgm:cxn modelId="{31D24F2F-1594-4E2A-AD6D-1A4FAAB8418D}" type="presParOf" srcId="{6419295B-E68C-4081-9D18-74F9749076A9}" destId="{78170F42-5E90-4A68-B49E-E71473B6AB0B}" srcOrd="1" destOrd="0" presId="urn:microsoft.com/office/officeart/2005/8/layout/orgChart1"/>
    <dgm:cxn modelId="{EFA492BA-062D-483C-AEEF-B45BAE4581F0}" type="presParOf" srcId="{6419295B-E68C-4081-9D18-74F9749076A9}" destId="{DC2476F2-521E-4B47-85B2-643A3C5762BD}" srcOrd="2" destOrd="0" presId="urn:microsoft.com/office/officeart/2005/8/layout/orgChart1"/>
    <dgm:cxn modelId="{4F333AF8-26B4-4E6D-B203-9412CB9F8196}" type="presParOf" srcId="{35CF2BB2-93C3-4C3F-A417-34F09C0E73E7}" destId="{84F5EBD4-4456-4086-88D4-6C0172F2732B}" srcOrd="6" destOrd="0" presId="urn:microsoft.com/office/officeart/2005/8/layout/orgChart1"/>
    <dgm:cxn modelId="{E529C4C9-D0B8-4613-93DC-65A5582C1179}" type="presParOf" srcId="{35CF2BB2-93C3-4C3F-A417-34F09C0E73E7}" destId="{E8641342-8072-4D88-9819-F0769D413C79}" srcOrd="7" destOrd="0" presId="urn:microsoft.com/office/officeart/2005/8/layout/orgChart1"/>
    <dgm:cxn modelId="{A3988BA1-A5D7-4AAF-9817-39BE777E12C1}" type="presParOf" srcId="{E8641342-8072-4D88-9819-F0769D413C79}" destId="{E709688C-5623-4C05-9690-9931BF1C80AE}" srcOrd="0" destOrd="0" presId="urn:microsoft.com/office/officeart/2005/8/layout/orgChart1"/>
    <dgm:cxn modelId="{2F630EEA-BAEA-48C2-8027-A671471E8076}" type="presParOf" srcId="{E709688C-5623-4C05-9690-9931BF1C80AE}" destId="{3473E85B-8D5C-47E9-94EC-77A12CE58C84}" srcOrd="0" destOrd="0" presId="urn:microsoft.com/office/officeart/2005/8/layout/orgChart1"/>
    <dgm:cxn modelId="{2E520B63-CD65-4373-A115-9760EBFCFD35}" type="presParOf" srcId="{E709688C-5623-4C05-9690-9931BF1C80AE}" destId="{5F635597-FFC3-4BE7-809F-258A337B4C0D}" srcOrd="1" destOrd="0" presId="urn:microsoft.com/office/officeart/2005/8/layout/orgChart1"/>
    <dgm:cxn modelId="{3D623D6D-5A27-49E3-A5DD-790DE4B943FB}" type="presParOf" srcId="{E8641342-8072-4D88-9819-F0769D413C79}" destId="{699D2BD9-1913-460F-A14F-97E88BF01C60}" srcOrd="1" destOrd="0" presId="urn:microsoft.com/office/officeart/2005/8/layout/orgChart1"/>
    <dgm:cxn modelId="{C7C6AF96-E133-4368-B421-BC1AA7BD61F7}" type="presParOf" srcId="{E8641342-8072-4D88-9819-F0769D413C79}" destId="{ED9C6D8A-CC92-45A0-97D5-DD9AE839EF18}" srcOrd="2" destOrd="0" presId="urn:microsoft.com/office/officeart/2005/8/layout/orgChart1"/>
    <dgm:cxn modelId="{765CC5EB-A897-43F4-8EFE-3DC9B85214AE}" type="presParOf" srcId="{F04B2701-2B5C-44BD-9D6F-E9151CF9484B}" destId="{B2FD47D1-B77F-4D88-9250-9B7BB954CD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5EBD4-4456-4086-88D4-6C0172F2732B}">
      <dsp:nvSpPr>
        <dsp:cNvPr id="0" name=""/>
        <dsp:cNvSpPr/>
      </dsp:nvSpPr>
      <dsp:spPr>
        <a:xfrm>
          <a:off x="3995310" y="1865650"/>
          <a:ext cx="3129151" cy="362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025"/>
              </a:lnTo>
              <a:lnTo>
                <a:pt x="3129151" y="181025"/>
              </a:lnTo>
              <a:lnTo>
                <a:pt x="3129151" y="3620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C8390-FEB1-4A8C-AB5D-CB979AE80D23}">
      <dsp:nvSpPr>
        <dsp:cNvPr id="0" name=""/>
        <dsp:cNvSpPr/>
      </dsp:nvSpPr>
      <dsp:spPr>
        <a:xfrm>
          <a:off x="3995310" y="1865650"/>
          <a:ext cx="1043050" cy="362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025"/>
              </a:lnTo>
              <a:lnTo>
                <a:pt x="1043050" y="181025"/>
              </a:lnTo>
              <a:lnTo>
                <a:pt x="1043050" y="3620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48FBD-70D7-4018-AB86-7266E39B3D2D}">
      <dsp:nvSpPr>
        <dsp:cNvPr id="0" name=""/>
        <dsp:cNvSpPr/>
      </dsp:nvSpPr>
      <dsp:spPr>
        <a:xfrm>
          <a:off x="2952259" y="1865650"/>
          <a:ext cx="1043050" cy="362050"/>
        </a:xfrm>
        <a:custGeom>
          <a:avLst/>
          <a:gdLst/>
          <a:ahLst/>
          <a:cxnLst/>
          <a:rect l="0" t="0" r="0" b="0"/>
          <a:pathLst>
            <a:path>
              <a:moveTo>
                <a:pt x="1043050" y="0"/>
              </a:moveTo>
              <a:lnTo>
                <a:pt x="1043050" y="181025"/>
              </a:lnTo>
              <a:lnTo>
                <a:pt x="0" y="181025"/>
              </a:lnTo>
              <a:lnTo>
                <a:pt x="0" y="3620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CE172-4F9D-4041-AE93-2ADC619CDE04}">
      <dsp:nvSpPr>
        <dsp:cNvPr id="0" name=""/>
        <dsp:cNvSpPr/>
      </dsp:nvSpPr>
      <dsp:spPr>
        <a:xfrm>
          <a:off x="866158" y="1865650"/>
          <a:ext cx="3129151" cy="362050"/>
        </a:xfrm>
        <a:custGeom>
          <a:avLst/>
          <a:gdLst/>
          <a:ahLst/>
          <a:cxnLst/>
          <a:rect l="0" t="0" r="0" b="0"/>
          <a:pathLst>
            <a:path>
              <a:moveTo>
                <a:pt x="3129151" y="0"/>
              </a:moveTo>
              <a:lnTo>
                <a:pt x="3129151" y="181025"/>
              </a:lnTo>
              <a:lnTo>
                <a:pt x="0" y="181025"/>
              </a:lnTo>
              <a:lnTo>
                <a:pt x="0" y="3620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8FB1F-A7D9-43D4-A57A-C5D38ADA47BC}">
      <dsp:nvSpPr>
        <dsp:cNvPr id="0" name=""/>
        <dsp:cNvSpPr/>
      </dsp:nvSpPr>
      <dsp:spPr>
        <a:xfrm>
          <a:off x="3092735" y="769301"/>
          <a:ext cx="1805149" cy="1096349"/>
        </a:xfrm>
        <a:prstGeom prst="rect">
          <a:avLst/>
        </a:pr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Associate Vice President for Facilities Services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092735" y="769301"/>
        <a:ext cx="1805149" cy="1096349"/>
      </dsp:txXfrm>
    </dsp:sp>
    <dsp:sp modelId="{5357B3C7-A021-4451-8707-26AB8ED9CAA9}">
      <dsp:nvSpPr>
        <dsp:cNvPr id="0" name=""/>
        <dsp:cNvSpPr/>
      </dsp:nvSpPr>
      <dsp:spPr>
        <a:xfrm>
          <a:off x="4133" y="2227701"/>
          <a:ext cx="1724050" cy="862025"/>
        </a:xfrm>
        <a:prstGeom prst="rect">
          <a:avLst/>
        </a:pr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Operations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385 employees</a:t>
          </a:r>
          <a:endParaRPr lang="en-US" sz="1800" kern="1200" dirty="0"/>
        </a:p>
      </dsp:txBody>
      <dsp:txXfrm>
        <a:off x="4133" y="2227701"/>
        <a:ext cx="1724050" cy="862025"/>
      </dsp:txXfrm>
    </dsp:sp>
    <dsp:sp modelId="{89910E32-08B1-4D9F-8665-F0860C7B63FB}">
      <dsp:nvSpPr>
        <dsp:cNvPr id="0" name=""/>
        <dsp:cNvSpPr/>
      </dsp:nvSpPr>
      <dsp:spPr>
        <a:xfrm>
          <a:off x="2090234" y="2227701"/>
          <a:ext cx="1724050" cy="862025"/>
        </a:xfrm>
        <a:prstGeom prst="rect">
          <a:avLst/>
        </a:pr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Finance &amp; Administration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15 employees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2090234" y="2227701"/>
        <a:ext cx="1724050" cy="862025"/>
      </dsp:txXfrm>
    </dsp:sp>
    <dsp:sp modelId="{0EA4E0F9-A3AB-4265-96E9-37F7BC27F1AF}">
      <dsp:nvSpPr>
        <dsp:cNvPr id="0" name=""/>
        <dsp:cNvSpPr/>
      </dsp:nvSpPr>
      <dsp:spPr>
        <a:xfrm>
          <a:off x="4176335" y="2227701"/>
          <a:ext cx="1724050" cy="862025"/>
        </a:xfrm>
        <a:prstGeom prst="rect">
          <a:avLst/>
        </a:pr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Capital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19 employees</a:t>
          </a:r>
          <a:endParaRPr lang="en-US" sz="1800" kern="1200" dirty="0"/>
        </a:p>
      </dsp:txBody>
      <dsp:txXfrm>
        <a:off x="4176335" y="2227701"/>
        <a:ext cx="1724050" cy="862025"/>
      </dsp:txXfrm>
    </dsp:sp>
    <dsp:sp modelId="{3473E85B-8D5C-47E9-94EC-77A12CE58C84}">
      <dsp:nvSpPr>
        <dsp:cNvPr id="0" name=""/>
        <dsp:cNvSpPr/>
      </dsp:nvSpPr>
      <dsp:spPr>
        <a:xfrm>
          <a:off x="6262436" y="2227701"/>
          <a:ext cx="1724050" cy="862025"/>
        </a:xfrm>
        <a:prstGeom prst="rect">
          <a:avLst/>
        </a:pr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FIRM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6 employees</a:t>
          </a:r>
          <a:r>
            <a:rPr lang="en-US" sz="1800" kern="1200" dirty="0" smtClean="0"/>
            <a:t>                                  </a:t>
          </a:r>
          <a:endParaRPr lang="en-US" sz="1800" kern="1200" dirty="0"/>
        </a:p>
      </dsp:txBody>
      <dsp:txXfrm>
        <a:off x="6262436" y="2227701"/>
        <a:ext cx="1724050" cy="862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41458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defTabSz="92382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53063" y="0"/>
            <a:ext cx="15557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algn="r" defTabSz="92382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542900-EAA1-4F62-B75D-8F5C06985B95}" type="datetime1">
              <a:rPr lang="en-US"/>
              <a:pPr>
                <a:defRPr/>
              </a:pPr>
              <a:t>5/21/2019</a:t>
            </a:fld>
            <a:endParaRPr lang="en-US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defTabSz="92382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Template I-Grey curve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algn="r" defTabSz="92382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0852225-E09E-4CC7-9799-2B646E3B94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366" name="Picture 5" descr="wsuTLSig4c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44463"/>
            <a:ext cx="124936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0493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defTabSz="92382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algn="r" defTabSz="92382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57DC1ED-1591-45A8-998D-E67BD032F3FE}" type="datetime1">
              <a:rPr lang="en-US"/>
              <a:pPr>
                <a:defRPr/>
              </a:pPr>
              <a:t>5/21/2019</a:t>
            </a:fld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defTabSz="92382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Template I-Grey curve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algn="r" defTabSz="92382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AE8EAAD-B189-4945-849C-2737489DB0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78909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AB91F1F-215A-4DE4-83D2-EC3907748A5B}" type="datetime1">
              <a:rPr lang="en-US" smtClean="0"/>
              <a:pPr eaLnBrk="1" hangingPunct="1">
                <a:defRPr/>
              </a:pPr>
              <a:t>5/21/2019</a:t>
            </a:fld>
            <a:endParaRPr lang="en-US" dirty="0" smtClean="0"/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Template I-Grey curve</a:t>
            </a: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812F4CF-9217-4943-8B54-ACF491898569}" type="slidenum">
              <a:rPr lang="en-US" smtClean="0"/>
              <a:pPr eaLnBrk="1" hangingPunct="1">
                <a:defRPr/>
              </a:pPr>
              <a:t>1</a:t>
            </a:fld>
            <a:endParaRPr lang="en-US" dirty="0" smtClean="0"/>
          </a:p>
        </p:txBody>
      </p:sp>
      <p:sp>
        <p:nvSpPr>
          <p:cNvPr id="112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8893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072C09A-006E-416D-8B67-5A3CD74D6E29}" type="datetime1">
              <a:rPr lang="en-US" smtClean="0"/>
              <a:pPr eaLnBrk="1" hangingPunct="1">
                <a:defRPr/>
              </a:pPr>
              <a:t>5/21/2019</a:t>
            </a:fld>
            <a:endParaRPr lang="en-US" dirty="0" smtClean="0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Template I-Grey curve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448DC35-2399-48C4-AE39-5106BB7AF6E9}" type="slidenum">
              <a:rPr lang="en-US" smtClean="0"/>
              <a:pPr eaLnBrk="1" hangingPunct="1">
                <a:defRPr/>
              </a:pPr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9929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 userDrawn="1"/>
        </p:nvGrpSpPr>
        <p:grpSpPr bwMode="auto">
          <a:xfrm>
            <a:off x="160338" y="171450"/>
            <a:ext cx="8626475" cy="6219825"/>
            <a:chOff x="228600" y="152400"/>
            <a:chExt cx="8626475" cy="6219825"/>
          </a:xfrm>
        </p:grpSpPr>
        <p:sp>
          <p:nvSpPr>
            <p:cNvPr id="5" name="Rounded Rectangle 4"/>
            <p:cNvSpPr/>
            <p:nvPr userDrawn="1"/>
          </p:nvSpPr>
          <p:spPr bwMode="ltGray">
            <a:xfrm>
              <a:off x="228600" y="152400"/>
              <a:ext cx="8626475" cy="6219825"/>
            </a:xfrm>
            <a:prstGeom prst="roundRect">
              <a:avLst/>
            </a:prstGeom>
            <a:gradFill flip="none" rotWithShape="1">
              <a:gsLst>
                <a:gs pos="17000">
                  <a:schemeClr val="accent2">
                    <a:lumMod val="20000"/>
                    <a:lumOff val="80000"/>
                  </a:schemeClr>
                </a:gs>
                <a:gs pos="37000">
                  <a:schemeClr val="tx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" name="Rounded Rectangle 5"/>
            <p:cNvSpPr/>
            <p:nvPr userDrawn="1"/>
          </p:nvSpPr>
          <p:spPr bwMode="white">
            <a:xfrm>
              <a:off x="268287" y="180975"/>
              <a:ext cx="8547100" cy="616267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0" y="6705600"/>
            <a:ext cx="9144000" cy="152400"/>
            <a:chOff x="-1" y="6705600"/>
            <a:chExt cx="9144001" cy="152400"/>
          </a:xfrm>
        </p:grpSpPr>
        <p:sp>
          <p:nvSpPr>
            <p:cNvPr id="8" name="Rectangle 7"/>
            <p:cNvSpPr/>
            <p:nvPr userDrawn="1"/>
          </p:nvSpPr>
          <p:spPr bwMode="ltGray">
            <a:xfrm>
              <a:off x="-1" y="6705600"/>
              <a:ext cx="4611689" cy="15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 bwMode="ltGray">
            <a:xfrm>
              <a:off x="4572000" y="6705600"/>
              <a:ext cx="3116263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 bwMode="ltGray">
            <a:xfrm>
              <a:off x="7620000" y="6705600"/>
              <a:ext cx="1524000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pic>
        <p:nvPicPr>
          <p:cNvPr id="11" name="Picture 15" descr="wsuTLSig4cW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943600"/>
            <a:ext cx="14874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591722" y="950495"/>
            <a:ext cx="8141479" cy="480131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chemeClr val="accent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585627" y="1638705"/>
            <a:ext cx="8162563" cy="430887"/>
          </a:xfr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bg2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6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49213" y="6464300"/>
            <a:ext cx="1550987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7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1631950" y="6464300"/>
            <a:ext cx="6451600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8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169275" y="6464300"/>
            <a:ext cx="974725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ED9D1-C34A-4BF0-965D-DDC6BFA4B5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58309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1" y="1981200"/>
            <a:ext cx="5600700" cy="480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260" y="2667001"/>
            <a:ext cx="4832092" cy="1851025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E97DF-8484-4535-989B-C07B004876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2845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4441" y="1981200"/>
            <a:ext cx="1348061" cy="251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45320" y="1981200"/>
            <a:ext cx="2774606" cy="2514600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CB5C2-0B47-4ED8-80D8-022B397CD7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766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903116"/>
            <a:ext cx="7772400" cy="480131"/>
          </a:xfrm>
        </p:spPr>
        <p:txBody>
          <a:bodyPr/>
          <a:lstStyle>
            <a:lvl1pPr>
              <a:defRPr sz="2800">
                <a:latin typeface="Lucida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1543943"/>
            <a:ext cx="7772400" cy="1954894"/>
          </a:xfrm>
        </p:spPr>
        <p:txBody>
          <a:bodyPr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600" b="0"/>
            </a:lvl1pPr>
            <a:lvl2pPr marL="509588" indent="-165100">
              <a:spcBef>
                <a:spcPts val="400"/>
              </a:spcBef>
              <a:buSzPct val="75000"/>
              <a:buFont typeface="Wingdings" pitchFamily="2" charset="2"/>
              <a:buChar char="§"/>
              <a:defRPr sz="2400"/>
            </a:lvl2pPr>
            <a:lvl3pPr marL="688975" indent="-179388">
              <a:spcBef>
                <a:spcPts val="400"/>
              </a:spcBef>
              <a:buSzPct val="100000"/>
              <a:buFont typeface="Lucida Sans" pitchFamily="34" charset="0"/>
              <a:buChar char="–"/>
              <a:defRPr/>
            </a:lvl3pPr>
            <a:lvl4pPr marL="9144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2000"/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8343F-977C-47E3-8415-B290FFE58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030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6030913"/>
            <a:ext cx="13763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18842" y="1993614"/>
            <a:ext cx="5070298" cy="892552"/>
          </a:xfrm>
        </p:spPr>
        <p:txBody>
          <a:bodyPr anchorCtr="0"/>
          <a:lstStyle>
            <a:lvl1pPr algn="l">
              <a:lnSpc>
                <a:spcPct val="100000"/>
              </a:lnSpc>
              <a:defRPr sz="2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8842" y="2978475"/>
            <a:ext cx="5070298" cy="430887"/>
          </a:xfrm>
        </p:spPr>
        <p:txBody>
          <a:bodyPr rIns="0" anchorCtr="0"/>
          <a:lstStyle>
            <a:lvl1pPr marL="0" indent="0" algn="l">
              <a:buFontTx/>
              <a:buNone/>
              <a:defRPr sz="2200" b="0">
                <a:solidFill>
                  <a:schemeClr val="bg2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2D27B-8BC6-4ED2-AB5C-51F2D67955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1029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1" y="969592"/>
            <a:ext cx="5600700" cy="4801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686" y="1813811"/>
            <a:ext cx="4002321" cy="2355004"/>
          </a:xfr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406" y="1813811"/>
            <a:ext cx="3969948" cy="2355004"/>
          </a:xfr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4A9C0-DE43-4D05-845C-F6328F674A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1216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2355004"/>
          </a:xfrm>
        </p:spPr>
        <p:txBody>
          <a:bodyPr/>
          <a:lstStyle>
            <a:lvl1pPr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2355004"/>
          </a:xfrm>
        </p:spPr>
        <p:txBody>
          <a:bodyPr/>
          <a:lstStyle>
            <a:lvl1pPr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A9B78-3EE7-4CCF-8286-68623E1E80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746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1" y="1981200"/>
            <a:ext cx="5600700" cy="480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4207E-AD68-46A4-A625-A0E69725B1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12843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BCDA4-8801-4C7D-BD21-0C49E063F8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646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2355004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509588" indent="-165100"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4EBC5-85CF-4C96-B37A-B8E907AEA6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0316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2F91C-1F6B-4595-807D-12196CDA7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6302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0" y="6705600"/>
            <a:ext cx="9144000" cy="152400"/>
            <a:chOff x="-1" y="6705600"/>
            <a:chExt cx="9144001" cy="152400"/>
          </a:xfrm>
        </p:grpSpPr>
        <p:sp>
          <p:nvSpPr>
            <p:cNvPr id="24" name="Rectangle 23"/>
            <p:cNvSpPr/>
            <p:nvPr userDrawn="1"/>
          </p:nvSpPr>
          <p:spPr bwMode="ltGray">
            <a:xfrm>
              <a:off x="-1" y="6705600"/>
              <a:ext cx="4611689" cy="15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 bwMode="ltGray">
            <a:xfrm>
              <a:off x="4572000" y="6705600"/>
              <a:ext cx="3116263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 bwMode="ltGray">
            <a:xfrm>
              <a:off x="7620000" y="6705600"/>
              <a:ext cx="1524000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1027" name="Group 13"/>
          <p:cNvGrpSpPr>
            <a:grpSpLocks/>
          </p:cNvGrpSpPr>
          <p:nvPr/>
        </p:nvGrpSpPr>
        <p:grpSpPr bwMode="auto">
          <a:xfrm>
            <a:off x="160338" y="171450"/>
            <a:ext cx="8626475" cy="6219825"/>
            <a:chOff x="228600" y="152400"/>
            <a:chExt cx="8626475" cy="6219825"/>
          </a:xfrm>
        </p:grpSpPr>
        <p:sp>
          <p:nvSpPr>
            <p:cNvPr id="15" name="Rounded Rectangle 14"/>
            <p:cNvSpPr/>
            <p:nvPr userDrawn="1"/>
          </p:nvSpPr>
          <p:spPr bwMode="ltGray">
            <a:xfrm>
              <a:off x="228600" y="152400"/>
              <a:ext cx="8626475" cy="6219825"/>
            </a:xfrm>
            <a:prstGeom prst="roundRect">
              <a:avLst/>
            </a:prstGeom>
            <a:gradFill flip="none" rotWithShape="1">
              <a:gsLst>
                <a:gs pos="17000">
                  <a:schemeClr val="accent2">
                    <a:lumMod val="20000"/>
                    <a:lumOff val="80000"/>
                  </a:schemeClr>
                </a:gs>
                <a:gs pos="37000">
                  <a:schemeClr val="tx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Rounded Rectangle 15"/>
            <p:cNvSpPr/>
            <p:nvPr userDrawn="1"/>
          </p:nvSpPr>
          <p:spPr bwMode="white">
            <a:xfrm>
              <a:off x="268287" y="180975"/>
              <a:ext cx="8547100" cy="616267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ED94398-880C-4762-84D7-EC371ADE57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5" r:id="rId1"/>
    <p:sldLayoutId id="2147484116" r:id="rId2"/>
    <p:sldLayoutId id="214748412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Lucida Sans" pitchFamily="34" charset="0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Lucida Sans" pitchFamily="34" charset="0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Lucida Sans" pitchFamily="34" charset="0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Lucida Sans" pitchFamily="34" charset="0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25438" y="950207"/>
            <a:ext cx="8407400" cy="480131"/>
          </a:xfrm>
          <a:ln/>
        </p:spPr>
        <p:txBody>
          <a:bodyPr/>
          <a:lstStyle/>
          <a:p>
            <a:r>
              <a:rPr dirty="0" smtClean="0"/>
              <a:t>Application for GCCM Recertification</a:t>
            </a:r>
          </a:p>
        </p:txBody>
      </p:sp>
      <p:sp>
        <p:nvSpPr>
          <p:cNvPr id="410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585788" y="1638300"/>
            <a:ext cx="8162925" cy="127727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dirty="0" smtClean="0"/>
              <a:t>Capital Projects Advisory Review Board</a:t>
            </a:r>
          </a:p>
          <a:p>
            <a:pPr>
              <a:buFont typeface="Arial" charset="0"/>
              <a:buNone/>
            </a:pPr>
            <a:r>
              <a:rPr dirty="0" smtClean="0"/>
              <a:t>Project Review Committee</a:t>
            </a:r>
          </a:p>
          <a:p>
            <a:pPr>
              <a:buFont typeface="Arial" charset="0"/>
              <a:buNone/>
            </a:pPr>
            <a:r>
              <a:rPr lang="en-US" dirty="0" smtClean="0"/>
              <a:t>May 2019</a:t>
            </a:r>
            <a:endParaRPr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ED9D1-C34A-4BF0-965D-DDC6BFA4B5B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15" b="38026"/>
          <a:stretch/>
        </p:blipFill>
        <p:spPr bwMode="auto">
          <a:xfrm>
            <a:off x="325438" y="2915573"/>
            <a:ext cx="8628439" cy="294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6" b="11428"/>
          <a:stretch/>
        </p:blipFill>
        <p:spPr bwMode="auto">
          <a:xfrm>
            <a:off x="5122682" y="1047077"/>
            <a:ext cx="3294243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2" y="385567"/>
            <a:ext cx="7129106" cy="601767"/>
          </a:xfrm>
        </p:spPr>
        <p:txBody>
          <a:bodyPr/>
          <a:lstStyle/>
          <a:p>
            <a:r>
              <a:rPr lang="en-US" u="sng" dirty="0" smtClean="0"/>
              <a:t>Accreditations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B8343F-977C-47E3-8415-B290FFE58DC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6768" y="3575699"/>
            <a:ext cx="68192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Continuing Education Opportunities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Internal Training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DBIA conferences and Lunch &amp; Learns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SCUP,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Tradeline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AIA, AUID, Peers and Trade Partners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6768" y="5045167"/>
            <a:ext cx="72572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Presentations/ Panel Discussions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SCUP,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Tradeline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DBIA, AIA, CMAA, AGC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Collaborate w/ WSU </a:t>
            </a:r>
            <a:r>
              <a:rPr lang="en-US" noProof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Voiland</a:t>
            </a:r>
            <a:r>
              <a:rPr lang="en-US" noProof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College of Engineering &amp; Architecture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State of Washington Public Owners Group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367" y="1265854"/>
            <a:ext cx="6151909" cy="1508105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ü"/>
            </a:pPr>
            <a:r>
              <a:rPr lang="en-US" sz="2400" dirty="0"/>
              <a:t>5</a:t>
            </a:r>
            <a:r>
              <a:rPr lang="en-US" sz="2400" dirty="0" smtClean="0"/>
              <a:t> DBIA Professionals/Associates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sz="2400" dirty="0" smtClean="0"/>
              <a:t>4 LEED AP’s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sz="2400" dirty="0"/>
              <a:t>1</a:t>
            </a:r>
            <a:r>
              <a:rPr lang="en-US" sz="2400" dirty="0" smtClean="0"/>
              <a:t> CCM</a:t>
            </a:r>
          </a:p>
        </p:txBody>
      </p:sp>
    </p:spTree>
    <p:extLst>
      <p:ext uri="{BB962C8B-B14F-4D97-AF65-F5344CB8AC3E}">
        <p14:creationId xmlns:p14="http://schemas.microsoft.com/office/powerpoint/2010/main" val="3781140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B8343F-977C-47E3-8415-B290FFE58DC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8390" y="412044"/>
            <a:ext cx="7772400" cy="480131"/>
          </a:xfrm>
        </p:spPr>
        <p:txBody>
          <a:bodyPr/>
          <a:lstStyle/>
          <a:p>
            <a:r>
              <a:rPr lang="en-US" dirty="0" smtClean="0"/>
              <a:t>Project Awards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01914" y="1543943"/>
            <a:ext cx="7772400" cy="326243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2676" y="1141892"/>
            <a:ext cx="41804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Veterinary Medical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Research Building </a:t>
            </a:r>
            <a:r>
              <a:rPr lang="en-US" dirty="0" smtClean="0">
                <a:solidFill>
                  <a:schemeClr val="bg2"/>
                </a:solidFill>
              </a:rPr>
              <a:t>– 	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AIA Washington Council, Merit Award, 2013</a:t>
            </a:r>
          </a:p>
          <a:p>
            <a:endParaRPr lang="en-US" dirty="0" smtClean="0">
              <a:solidFill>
                <a:schemeClr val="bg2"/>
              </a:solidFill>
            </a:endParaRPr>
          </a:p>
        </p:txBody>
      </p:sp>
      <p:pic>
        <p:nvPicPr>
          <p:cNvPr id="3074" name="Picture 2" descr="Image result for veterinary medical research building WS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" b="16993"/>
          <a:stretch/>
        </p:blipFill>
        <p:spPr bwMode="auto">
          <a:xfrm>
            <a:off x="4543118" y="1044941"/>
            <a:ext cx="4470434" cy="212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global animal health building WS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51" y="3013362"/>
            <a:ext cx="3650169" cy="365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73379" y="3775846"/>
            <a:ext cx="47033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2"/>
              </a:solidFill>
            </a:endParaRP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b="1" dirty="0" smtClean="0">
                <a:solidFill>
                  <a:schemeClr val="bg2"/>
                </a:solidFill>
              </a:rPr>
              <a:t>Global Animal Health 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Phase 1 </a:t>
            </a:r>
            <a:r>
              <a:rPr lang="en-US" dirty="0" smtClean="0">
                <a:solidFill>
                  <a:schemeClr val="bg2"/>
                </a:solidFill>
              </a:rPr>
              <a:t>– 			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Excellence in Masonry Award, 2013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2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821" y="463518"/>
            <a:ext cx="5829300" cy="480131"/>
          </a:xfrm>
        </p:spPr>
        <p:txBody>
          <a:bodyPr/>
          <a:lstStyle/>
          <a:p>
            <a:r>
              <a:rPr lang="en-US" dirty="0" smtClean="0"/>
              <a:t>Training</a:t>
            </a:r>
            <a:endParaRPr lang="en-US" sz="900" dirty="0">
              <a:solidFill>
                <a:srgbClr val="92D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B8343F-977C-47E3-8415-B290FFE58DC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black">
          <a:xfrm>
            <a:off x="226337" y="1195471"/>
            <a:ext cx="8772807" cy="533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1" compatLnSpc="1">
            <a:prstTxWarp prst="textNoShape">
              <a:avLst/>
            </a:prstTxWarp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600" b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Wingdings" pitchFamily="2" charset="2"/>
              <a:buChar char="§"/>
              <a:defRPr lang="en-US" sz="2400">
                <a:solidFill>
                  <a:schemeClr val="bg2"/>
                </a:solidFill>
                <a:latin typeface="Lucida Sans" pitchFamily="34" charset="0"/>
              </a:defRPr>
            </a:lvl2pPr>
            <a:lvl3pPr marL="688975" indent="-179388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itchFamily="34" charset="0"/>
              <a:buChar char="–"/>
              <a:defRPr lang="en-US" sz="2200">
                <a:solidFill>
                  <a:schemeClr val="bg2"/>
                </a:solidFill>
                <a:latin typeface="Lucida Sans" pitchFamily="34" charset="0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>
                <a:solidFill>
                  <a:schemeClr val="bg2"/>
                </a:solidFill>
                <a:latin typeface="Lucida Sans" pitchFamily="34" charset="0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>
                <a:solidFill>
                  <a:schemeClr val="bg2"/>
                </a:solidFill>
                <a:latin typeface="Lucida Sans" pitchFamily="34" charset="0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2">
              <a:buFont typeface="Arial" panose="020B0604020202020204" pitchFamily="34" charset="0"/>
              <a:buChar char="•"/>
            </a:pPr>
            <a:r>
              <a:rPr lang="en-US" sz="1800" kern="0" dirty="0"/>
              <a:t>Developed and trained 45 discrete PM/CM training topics since last certification.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800" kern="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kern="0" dirty="0"/>
              <a:t>Continue to develop and provide recurring training for Capital staff with specialized on-boarding training for all new employees.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800" kern="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kern="0" dirty="0"/>
              <a:t>Training areas include Source-Selection, Pre-Design/Design &amp; Construction Administration, Close-out, Disputes, Impacts, Cost &amp; Time Changes, Funding &amp; Contract Types, Risk Analysis and Negotiations, Contractor Performance Evaluations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800" kern="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kern="0" dirty="0"/>
              <a:t>CM/PM Training Big “Take-</a:t>
            </a:r>
            <a:r>
              <a:rPr lang="en-US" sz="1800" kern="0" dirty="0" err="1"/>
              <a:t>aways</a:t>
            </a:r>
            <a:r>
              <a:rPr lang="en-US" sz="1800" kern="0" dirty="0"/>
              <a:t>”</a:t>
            </a:r>
          </a:p>
          <a:p>
            <a:pPr lvl="3"/>
            <a:r>
              <a:rPr lang="en-US" sz="1800" kern="0" dirty="0"/>
              <a:t>Standardization across PM/CM Team</a:t>
            </a:r>
          </a:p>
          <a:p>
            <a:pPr lvl="3"/>
            <a:r>
              <a:rPr lang="en-US" sz="1800" kern="0" dirty="0"/>
              <a:t>Improved Schedule and Cost Analysis for Contracts and Changes</a:t>
            </a:r>
          </a:p>
          <a:p>
            <a:pPr lvl="3"/>
            <a:r>
              <a:rPr lang="en-US" sz="1800" kern="0" dirty="0"/>
              <a:t>PM/CM Roles and Responsibilities</a:t>
            </a:r>
          </a:p>
          <a:p>
            <a:pPr lvl="3"/>
            <a:r>
              <a:rPr lang="en-US" sz="1800" kern="0" dirty="0"/>
              <a:t>Risk Analysis and Sharing</a:t>
            </a:r>
          </a:p>
          <a:p>
            <a:pPr lvl="3"/>
            <a:endParaRPr lang="en-US" sz="1500" kern="0" dirty="0"/>
          </a:p>
          <a:p>
            <a:pPr marL="685800" lvl="4" indent="0">
              <a:buNone/>
            </a:pPr>
            <a:r>
              <a:rPr lang="en-US" sz="1500" kern="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92515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20" y="360309"/>
            <a:ext cx="2442842" cy="480131"/>
          </a:xfrm>
        </p:spPr>
        <p:txBody>
          <a:bodyPr/>
          <a:lstStyle/>
          <a:p>
            <a:r>
              <a:rPr lang="en-US" dirty="0" smtClean="0"/>
              <a:t>Contracting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6" y="991153"/>
            <a:ext cx="8516470" cy="443659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/>
              <a:t>Legal Counsel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Nathan Deen, Assistant Attorney General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Perkins Coie LLP, </a:t>
            </a:r>
            <a:r>
              <a:rPr lang="en-US" sz="2000" dirty="0"/>
              <a:t>Dick </a:t>
            </a:r>
            <a:r>
              <a:rPr lang="en-US" sz="2000" dirty="0" err="1"/>
              <a:t>Prentke</a:t>
            </a:r>
            <a:r>
              <a:rPr lang="en-US" sz="2000" dirty="0" smtClean="0"/>
              <a:t> and Andrew Greene</a:t>
            </a:r>
            <a:br>
              <a:rPr lang="en-US" sz="2000" dirty="0" smtClean="0"/>
            </a:b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Contract Documents Overhaul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Express goal to be fair, reasonable and consistent across all forms of Public Works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Implemented continual contract review</a:t>
            </a:r>
            <a:br>
              <a:rPr lang="en-US" sz="2000" dirty="0" smtClean="0"/>
            </a:b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During this certification period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Change Orders and Dispute Resolution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Simplified pricing for changes, and responsive informal dispute resolution process.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Post Completion Performance Period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en-US" sz="1800" dirty="0" smtClean="0"/>
              <a:t>Transition to Substantial Occupancy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8343F-977C-47E3-8415-B290FFE58DC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295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64" y="444264"/>
            <a:ext cx="7772400" cy="867930"/>
          </a:xfrm>
        </p:spPr>
        <p:txBody>
          <a:bodyPr/>
          <a:lstStyle/>
          <a:p>
            <a:pPr algn="ctr"/>
            <a:r>
              <a:rPr lang="en-US" dirty="0" smtClean="0"/>
              <a:t>In Summary 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WSU is Ready to be Recertified  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646" y="1473826"/>
            <a:ext cx="8388036" cy="2954655"/>
          </a:xfrm>
        </p:spPr>
        <p:txBody>
          <a:bodyPr/>
          <a:lstStyle/>
          <a:p>
            <a:r>
              <a:rPr lang="en-US" dirty="0" smtClean="0"/>
              <a:t>History of Alternative Procurement Success</a:t>
            </a:r>
          </a:p>
          <a:p>
            <a:r>
              <a:rPr lang="en-US" dirty="0" smtClean="0"/>
              <a:t>Demonstrated Success on a Wide Variety of Project Types</a:t>
            </a:r>
          </a:p>
          <a:p>
            <a:r>
              <a:rPr lang="en-US" dirty="0" smtClean="0"/>
              <a:t>Well Qualified and Experienced Team of Project Managers and Construction Managers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8343F-977C-47E3-8415-B290FFE58DC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6" descr="http://content.wsulibs.wsu.edu/photo/image/38444163112006_060102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7" b="34772"/>
          <a:stretch>
            <a:fillRect/>
          </a:stretch>
        </p:blipFill>
        <p:spPr bwMode="auto">
          <a:xfrm>
            <a:off x="1675229" y="4141431"/>
            <a:ext cx="6288505" cy="240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792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8343F-977C-47E3-8415-B290FFE58DC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9220" name="Picture 4" descr="Image result for Washington State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5" y="1680580"/>
            <a:ext cx="8295878" cy="46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437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515317"/>
            <a:ext cx="7772400" cy="867930"/>
          </a:xfrm>
        </p:spPr>
        <p:txBody>
          <a:bodyPr/>
          <a:lstStyle/>
          <a:p>
            <a:pPr algn="ctr"/>
            <a:r>
              <a:rPr lang="en-US" dirty="0" smtClean="0"/>
              <a:t>Introductions</a:t>
            </a:r>
            <a:br>
              <a:rPr lang="en-US" dirty="0" smtClean="0"/>
            </a:br>
            <a:r>
              <a:rPr lang="en-US" dirty="0" smtClean="0">
                <a:solidFill>
                  <a:srgbClr val="92D050"/>
                </a:solidFill>
              </a:rPr>
              <a:t> 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8343F-977C-47E3-8415-B290FFE58DC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black">
          <a:xfrm>
            <a:off x="4444144" y="1383247"/>
            <a:ext cx="4478559" cy="439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>
            <a:lvl1pPr marL="344488" indent="-1793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600" b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509588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75000"/>
              <a:buFont typeface="Wingdings" pitchFamily="2" charset="2"/>
              <a:buChar char="§"/>
              <a:defRPr lang="en-US" sz="2400">
                <a:solidFill>
                  <a:schemeClr val="bg2"/>
                </a:solidFill>
                <a:latin typeface="Lucida Sans" pitchFamily="34" charset="0"/>
              </a:defRPr>
            </a:lvl2pPr>
            <a:lvl3pPr marL="688975" indent="-179388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itchFamily="34" charset="0"/>
              <a:buChar char="–"/>
              <a:defRPr lang="en-US" sz="2200">
                <a:solidFill>
                  <a:schemeClr val="bg2"/>
                </a:solidFill>
                <a:latin typeface="Lucida Sans" pitchFamily="34" charset="0"/>
              </a:defRPr>
            </a:lvl3pPr>
            <a:lvl4pPr marL="9144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>
                <a:solidFill>
                  <a:schemeClr val="bg2"/>
                </a:solidFill>
                <a:latin typeface="Lucida Sans" pitchFamily="34" charset="0"/>
              </a:defRPr>
            </a:lvl4pPr>
            <a:lvl5pPr marL="1079500" indent="-165100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Char char="•"/>
              <a:defRPr lang="en-US" sz="2000">
                <a:solidFill>
                  <a:schemeClr val="bg2"/>
                </a:solidFill>
                <a:latin typeface="Lucida Sans" pitchFamily="34" charset="0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6510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2000" b="1" kern="0" dirty="0" smtClean="0"/>
              <a:t>Olivia Yang</a:t>
            </a:r>
          </a:p>
          <a:p>
            <a:pPr marL="16510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2000" b="1" kern="0" dirty="0" smtClean="0"/>
              <a:t>Associate Vice President – Facilities</a:t>
            </a:r>
          </a:p>
          <a:p>
            <a:pPr marL="165100" indent="0" algn="ctr">
              <a:spcBef>
                <a:spcPts val="0"/>
              </a:spcBef>
              <a:buFont typeface="Arial" pitchFamily="34" charset="0"/>
              <a:buNone/>
            </a:pPr>
            <a:endParaRPr lang="en-US" sz="2000" b="1" kern="0" dirty="0"/>
          </a:p>
          <a:p>
            <a:pPr marL="16510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2000" b="1" kern="0" dirty="0" smtClean="0"/>
              <a:t>Joe Kline</a:t>
            </a:r>
          </a:p>
          <a:p>
            <a:pPr marL="344488" lvl="1" indent="0" algn="ctr">
              <a:spcBef>
                <a:spcPts val="0"/>
              </a:spcBef>
              <a:buFont typeface="Wingdings" pitchFamily="2" charset="2"/>
              <a:buNone/>
            </a:pPr>
            <a:r>
              <a:rPr lang="en-US" sz="1800" b="1" kern="0" dirty="0" smtClean="0"/>
              <a:t>Assistant Vice President – Capital</a:t>
            </a:r>
          </a:p>
          <a:p>
            <a:pPr marL="344488" lvl="1" indent="0" algn="ctr">
              <a:spcBef>
                <a:spcPts val="0"/>
              </a:spcBef>
              <a:buFont typeface="Wingdings" pitchFamily="2" charset="2"/>
              <a:buNone/>
            </a:pPr>
            <a:endParaRPr lang="en-US" sz="1800" b="1" kern="0" dirty="0" smtClean="0"/>
          </a:p>
          <a:p>
            <a:pPr marL="16510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2000" b="1" kern="0" dirty="0" smtClean="0"/>
              <a:t>Louise Sweeney</a:t>
            </a:r>
          </a:p>
          <a:p>
            <a:pPr marL="344488" lvl="1" indent="0" algn="ctr">
              <a:spcBef>
                <a:spcPts val="0"/>
              </a:spcBef>
              <a:buFont typeface="Wingdings" pitchFamily="2" charset="2"/>
              <a:buNone/>
            </a:pPr>
            <a:r>
              <a:rPr lang="en-US" sz="1800" b="1" kern="0" dirty="0" smtClean="0"/>
              <a:t>Lead Project Manager</a:t>
            </a:r>
          </a:p>
          <a:p>
            <a:pPr marL="344488" lvl="1" indent="0" algn="ctr">
              <a:spcBef>
                <a:spcPts val="0"/>
              </a:spcBef>
              <a:buFont typeface="Wingdings" pitchFamily="2" charset="2"/>
              <a:buNone/>
            </a:pPr>
            <a:endParaRPr lang="en-US" sz="1800" b="1" kern="0" dirty="0" smtClean="0"/>
          </a:p>
          <a:p>
            <a:pPr marL="16510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2000" b="1" kern="0" dirty="0" smtClean="0"/>
              <a:t>Mike LaVielle</a:t>
            </a:r>
          </a:p>
          <a:p>
            <a:pPr marL="344488" lvl="1" indent="0" algn="ctr">
              <a:spcBef>
                <a:spcPts val="0"/>
              </a:spcBef>
              <a:buFont typeface="Wingdings" pitchFamily="2" charset="2"/>
              <a:buNone/>
            </a:pPr>
            <a:r>
              <a:rPr lang="en-US" sz="1800" b="1" kern="0" dirty="0" smtClean="0"/>
              <a:t>Lead Construction Manager</a:t>
            </a:r>
          </a:p>
          <a:p>
            <a:pPr marL="344488" lvl="1" indent="0" algn="ctr">
              <a:spcBef>
                <a:spcPts val="0"/>
              </a:spcBef>
              <a:buFont typeface="Wingdings" pitchFamily="2" charset="2"/>
              <a:buNone/>
            </a:pPr>
            <a:endParaRPr lang="en-US" sz="1800" b="1" kern="0" dirty="0" smtClean="0"/>
          </a:p>
          <a:p>
            <a:pPr marL="16510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2000" b="1" kern="0" dirty="0" smtClean="0"/>
              <a:t>Maja Huff</a:t>
            </a:r>
          </a:p>
          <a:p>
            <a:pPr marL="344488" lvl="1" indent="0" algn="ctr">
              <a:spcBef>
                <a:spcPts val="0"/>
              </a:spcBef>
              <a:buFont typeface="Wingdings" pitchFamily="2" charset="2"/>
              <a:buNone/>
            </a:pPr>
            <a:r>
              <a:rPr lang="en-US" sz="1800" b="1" kern="0" dirty="0" smtClean="0"/>
              <a:t>Contracts Manager</a:t>
            </a:r>
          </a:p>
        </p:txBody>
      </p:sp>
      <p:pic>
        <p:nvPicPr>
          <p:cNvPr id="8194" name="Picture 2" descr="http://www.bergerpartnership.com/wp-content/uploads/2016/06/Square-images-WSU-Visitor-Cen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r="5152"/>
          <a:stretch/>
        </p:blipFill>
        <p:spPr bwMode="auto">
          <a:xfrm>
            <a:off x="311972" y="1092620"/>
            <a:ext cx="4480560" cy="523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972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>
          <a:xfrm>
            <a:off x="801688" y="708682"/>
            <a:ext cx="7772400" cy="674031"/>
          </a:xfrm>
        </p:spPr>
        <p:txBody>
          <a:bodyPr/>
          <a:lstStyle/>
          <a:p>
            <a:pPr algn="ctr"/>
            <a:r>
              <a:rPr lang="en-US" dirty="0" smtClean="0"/>
              <a:t>Washington State University</a:t>
            </a:r>
            <a:br>
              <a:rPr lang="en-US" dirty="0" smtClean="0"/>
            </a:br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5123" name="Content Placeholder 6"/>
          <p:cNvSpPr>
            <a:spLocks noGrp="1"/>
          </p:cNvSpPr>
          <p:nvPr>
            <p:ph idx="1"/>
          </p:nvPr>
        </p:nvSpPr>
        <p:spPr>
          <a:xfrm>
            <a:off x="801688" y="1454991"/>
            <a:ext cx="7772400" cy="4792081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dirty="0" smtClean="0"/>
              <a:t>Land Grant, Research University </a:t>
            </a:r>
          </a:p>
          <a:p>
            <a:pPr>
              <a:buFont typeface="Arial" charset="0"/>
              <a:buChar char="•"/>
            </a:pPr>
            <a:r>
              <a:rPr dirty="0" smtClean="0"/>
              <a:t>Five Campuses</a:t>
            </a:r>
          </a:p>
          <a:p>
            <a:pPr lvl="2">
              <a:buFont typeface="Arial" charset="0"/>
              <a:buChar char="•"/>
            </a:pPr>
            <a:r>
              <a:rPr dirty="0" smtClean="0"/>
              <a:t>Pullman		1,742 acres, over 12M sq. ft.</a:t>
            </a:r>
          </a:p>
          <a:p>
            <a:pPr lvl="2">
              <a:buFont typeface="Arial" charset="0"/>
              <a:buChar char="•"/>
            </a:pPr>
            <a:r>
              <a:rPr dirty="0" smtClean="0"/>
              <a:t>Spokane 	40 acres </a:t>
            </a:r>
          </a:p>
          <a:p>
            <a:pPr lvl="2">
              <a:buFont typeface="Arial" charset="0"/>
              <a:buChar char="•"/>
            </a:pPr>
            <a:r>
              <a:rPr dirty="0" smtClean="0"/>
              <a:t>Tri-Cities 	202 acres </a:t>
            </a:r>
          </a:p>
          <a:p>
            <a:pPr lvl="2">
              <a:buFont typeface="Arial" charset="0"/>
              <a:buChar char="•"/>
            </a:pPr>
            <a:r>
              <a:rPr dirty="0" smtClean="0"/>
              <a:t>Vancouver 	351 acres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Everett                5 acres</a:t>
            </a:r>
            <a:endParaRPr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Research and Extension Centers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Prosser, Puyallup, Wenatchee and Mt. Vernon</a:t>
            </a:r>
            <a:r>
              <a:rPr dirty="0" smtClean="0"/>
              <a:t>	</a:t>
            </a:r>
          </a:p>
          <a:p>
            <a:pPr>
              <a:buFont typeface="Arial" charset="0"/>
              <a:buChar char="•"/>
            </a:pPr>
            <a:r>
              <a:rPr dirty="0" smtClean="0"/>
              <a:t>$150M - $300M in our capital project portfolio		</a:t>
            </a:r>
            <a:endParaRPr sz="1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8343F-977C-47E3-8415-B290FFE58DC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293718"/>
            <a:ext cx="7772400" cy="1089529"/>
          </a:xfrm>
        </p:spPr>
        <p:txBody>
          <a:bodyPr/>
          <a:lstStyle/>
          <a:p>
            <a:pPr algn="ctr"/>
            <a:r>
              <a:rPr lang="en-US" dirty="0" smtClean="0"/>
              <a:t>Washington State University</a:t>
            </a:r>
            <a:br>
              <a:rPr lang="en-US" dirty="0" smtClean="0"/>
            </a:br>
            <a:r>
              <a:rPr lang="en-US" dirty="0" smtClean="0"/>
              <a:t>Facilities Services </a:t>
            </a:r>
            <a:r>
              <a:rPr lang="en-US" dirty="0" smtClean="0">
                <a:solidFill>
                  <a:srgbClr val="92D050"/>
                </a:solidFill>
              </a:rPr>
              <a:t/>
            </a:r>
            <a:br>
              <a:rPr lang="en-US" dirty="0" smtClean="0">
                <a:solidFill>
                  <a:srgbClr val="92D050"/>
                </a:solidFill>
              </a:rPr>
            </a:br>
            <a:endParaRPr lang="en-US" sz="1600" dirty="0">
              <a:solidFill>
                <a:srgbClr val="92D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262978"/>
              </p:ext>
            </p:extLst>
          </p:nvPr>
        </p:nvGraphicFramePr>
        <p:xfrm>
          <a:off x="600721" y="2628323"/>
          <a:ext cx="7990620" cy="3859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8343F-977C-47E3-8415-B290FFE58DC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1" t="22568" r="-82" b="11134"/>
          <a:stretch/>
        </p:blipFill>
        <p:spPr>
          <a:xfrm>
            <a:off x="2310674" y="1142103"/>
            <a:ext cx="475488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41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8343F-977C-47E3-8415-B290FFE58DC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2466" y="278426"/>
            <a:ext cx="3376943" cy="1255728"/>
          </a:xfrm>
        </p:spPr>
        <p:txBody>
          <a:bodyPr/>
          <a:lstStyle/>
          <a:p>
            <a:pPr algn="ctr"/>
            <a:r>
              <a:rPr lang="en-US" dirty="0" smtClean="0"/>
              <a:t>Project Delivery Organization Chart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182454"/>
              </p:ext>
            </p:extLst>
          </p:nvPr>
        </p:nvGraphicFramePr>
        <p:xfrm>
          <a:off x="2190937" y="278426"/>
          <a:ext cx="4645110" cy="6271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Visio" r:id="rId3" imgW="5171954" imgH="6981954" progId="Visio.Drawing.15">
                  <p:embed/>
                </p:oleObj>
              </mc:Choice>
              <mc:Fallback>
                <p:oleObj name="Visio" r:id="rId3" imgW="5171954" imgH="6981954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0937" y="278426"/>
                        <a:ext cx="4645110" cy="6271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1429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401" y="318647"/>
            <a:ext cx="3974122" cy="480131"/>
          </a:xfrm>
        </p:spPr>
        <p:txBody>
          <a:bodyPr/>
          <a:lstStyle/>
          <a:p>
            <a:pPr algn="ctr"/>
            <a:r>
              <a:rPr lang="en-US" sz="2800" dirty="0" smtClean="0"/>
              <a:t>What We Have Done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-159643" y="4150406"/>
            <a:ext cx="5046441" cy="2015936"/>
          </a:xfrm>
        </p:spPr>
        <p:txBody>
          <a:bodyPr/>
          <a:lstStyle/>
          <a:p>
            <a:r>
              <a:rPr lang="en-US" sz="2000" dirty="0" smtClean="0"/>
              <a:t>Martin Stadium Football Operations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Project Budget     $61M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GC/CM Contract  $50M   Hoffman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Design		ALSC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Completion          May 2014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Observation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Athletics/Training Facility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4EBC5-85CF-4C96-B37A-B8E907AEA6F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black">
          <a:xfrm>
            <a:off x="594195" y="3714059"/>
            <a:ext cx="39741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/>
            <a:r>
              <a:rPr lang="en-US" kern="0" dirty="0" smtClean="0"/>
              <a:t>GC/CM Project</a:t>
            </a:r>
            <a:endParaRPr lang="en-US" kern="0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 bwMode="black">
          <a:xfrm>
            <a:off x="3661109" y="1398737"/>
            <a:ext cx="5312827" cy="224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charset="0"/>
              <a:buNone/>
              <a:defRPr lang="en-US" sz="14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charset="0"/>
              <a:buNone/>
              <a:defRPr lang="en-US" sz="1200">
                <a:solidFill>
                  <a:schemeClr val="bg2"/>
                </a:solidFill>
                <a:latin typeface="Lucida Sans" pitchFamily="34" charset="0"/>
              </a:defRPr>
            </a:lvl2pPr>
            <a:lvl3pPr marL="914400" indent="0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charset="0"/>
              <a:buNone/>
              <a:defRPr lang="en-US" sz="1000">
                <a:solidFill>
                  <a:schemeClr val="bg2"/>
                </a:solidFill>
                <a:latin typeface="Lucida Sans" pitchFamily="34" charset="0"/>
              </a:defRPr>
            </a:lvl3pPr>
            <a:lvl4pPr marL="1371600" indent="0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charset="0"/>
              <a:buNone/>
              <a:defRPr lang="en-US" sz="900">
                <a:solidFill>
                  <a:schemeClr val="bg2"/>
                </a:solidFill>
                <a:latin typeface="Lucida Sans" pitchFamily="34" charset="0"/>
              </a:defRPr>
            </a:lvl4pPr>
            <a:lvl5pPr marL="1828800" indent="0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charset="0"/>
              <a:buNone/>
              <a:defRPr lang="en-US" sz="900">
                <a:solidFill>
                  <a:schemeClr val="bg2"/>
                </a:solidFill>
                <a:latin typeface="Lucida Sans" pitchFamily="34" charset="0"/>
              </a:defRPr>
            </a:lvl5pPr>
            <a:lvl6pPr marL="2286000" indent="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Veterinary Medical Research Building (REC 4)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kern="0" dirty="0" smtClean="0"/>
              <a:t>Project Budget     $96M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kern="0" dirty="0" smtClean="0"/>
              <a:t>GCCM Contract    $61.9M  </a:t>
            </a:r>
            <a:r>
              <a:rPr lang="en-US" kern="0" dirty="0" err="1" smtClean="0"/>
              <a:t>Lydig</a:t>
            </a:r>
            <a:endParaRPr lang="en-US" kern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kern="0" dirty="0" smtClean="0"/>
              <a:t>Design                 SRG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kern="0" dirty="0" smtClean="0"/>
              <a:t>Completion	September 2015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kern="0" dirty="0" smtClean="0"/>
              <a:t>Observation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Neuroscience / </a:t>
            </a:r>
            <a:r>
              <a:rPr lang="en-US" kern="0" dirty="0" smtClean="0"/>
              <a:t>Biomedical Laboratory Building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70" y="1092867"/>
            <a:ext cx="3448347" cy="239906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black">
          <a:xfrm>
            <a:off x="4075398" y="1098016"/>
            <a:ext cx="39741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/>
            <a:r>
              <a:rPr lang="en-US" kern="0" dirty="0" smtClean="0"/>
              <a:t>GC/CM Project</a:t>
            </a:r>
            <a:endParaRPr lang="en-US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202" y="3714059"/>
            <a:ext cx="3971475" cy="261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43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247" y="256484"/>
            <a:ext cx="3974122" cy="480131"/>
          </a:xfrm>
        </p:spPr>
        <p:txBody>
          <a:bodyPr/>
          <a:lstStyle/>
          <a:p>
            <a:pPr algn="ctr"/>
            <a:r>
              <a:rPr lang="en-US" sz="2800" dirty="0" smtClean="0"/>
              <a:t>What We Have Done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4EBC5-85CF-4C96-B37A-B8E907AEA6F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 bwMode="black">
          <a:xfrm>
            <a:off x="-178805" y="1310280"/>
            <a:ext cx="4962184" cy="224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charset="0"/>
              <a:buNone/>
              <a:defRPr lang="en-US" sz="140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charset="0"/>
              <a:buNone/>
              <a:defRPr lang="en-US" sz="1200">
                <a:solidFill>
                  <a:schemeClr val="bg2"/>
                </a:solidFill>
                <a:latin typeface="Lucida Sans" pitchFamily="34" charset="0"/>
              </a:defRPr>
            </a:lvl2pPr>
            <a:lvl3pPr marL="914400" indent="0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charset="0"/>
              <a:buNone/>
              <a:defRPr lang="en-US" sz="1000">
                <a:solidFill>
                  <a:schemeClr val="bg2"/>
                </a:solidFill>
                <a:latin typeface="Lucida Sans" pitchFamily="34" charset="0"/>
              </a:defRPr>
            </a:lvl3pPr>
            <a:lvl4pPr marL="1371600" indent="0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charset="0"/>
              <a:buNone/>
              <a:defRPr lang="en-US" sz="900">
                <a:solidFill>
                  <a:schemeClr val="bg2"/>
                </a:solidFill>
                <a:latin typeface="Lucida Sans" pitchFamily="34" charset="0"/>
              </a:defRPr>
            </a:lvl4pPr>
            <a:lvl5pPr marL="1828800" indent="0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charset="0"/>
              <a:buNone/>
              <a:defRPr lang="en-US" sz="900">
                <a:solidFill>
                  <a:schemeClr val="bg2"/>
                </a:solidFill>
                <a:latin typeface="Lucida Sans" pitchFamily="34" charset="0"/>
              </a:defRPr>
            </a:lvl5pPr>
            <a:lvl6pPr marL="2286000" indent="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Spokane Biomedical and Health Sciences Building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kern="0" dirty="0" smtClean="0"/>
              <a:t>Project Budget     $80M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kern="0" dirty="0" smtClean="0"/>
              <a:t>GC/CM Contract  $57M Graham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kern="0" dirty="0" smtClean="0"/>
              <a:t>Design		NBBJ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kern="0" dirty="0" smtClean="0"/>
              <a:t>Completion          November ‘13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kern="0" dirty="0" smtClean="0"/>
              <a:t>Observation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kern="0" dirty="0" smtClean="0"/>
              <a:t>Biomedical, Pharmacy, Laboratory Building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black">
          <a:xfrm>
            <a:off x="500381" y="940948"/>
            <a:ext cx="3603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/>
            <a:r>
              <a:rPr lang="en-US" kern="0" dirty="0" smtClean="0"/>
              <a:t>GC/CM Project</a:t>
            </a:r>
            <a:endParaRPr lang="en-US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768" y="2779990"/>
            <a:ext cx="4514883" cy="312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8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25" y="318693"/>
            <a:ext cx="7772400" cy="480131"/>
          </a:xfrm>
        </p:spPr>
        <p:txBody>
          <a:bodyPr/>
          <a:lstStyle/>
          <a:p>
            <a:r>
              <a:rPr lang="en-US" dirty="0" smtClean="0"/>
              <a:t>Why WSU is Ready to be Recertified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16" y="996460"/>
            <a:ext cx="8589818" cy="5160900"/>
          </a:xfrm>
        </p:spPr>
        <p:txBody>
          <a:bodyPr/>
          <a:lstStyle/>
          <a:p>
            <a:pPr lvl="2"/>
            <a:r>
              <a:rPr lang="en-US" dirty="0" smtClean="0"/>
              <a:t>Commitment to process improvement</a:t>
            </a:r>
          </a:p>
          <a:p>
            <a:pPr lvl="3"/>
            <a:r>
              <a:rPr lang="en-US" dirty="0" smtClean="0"/>
              <a:t>WSU PM/CM’s attend and have taught as part of AGC’s GC/CM training program.</a:t>
            </a:r>
          </a:p>
          <a:p>
            <a:pPr lvl="3"/>
            <a:r>
              <a:rPr lang="en-US" dirty="0" smtClean="0"/>
              <a:t>Participation on CPARB and subcommittees</a:t>
            </a:r>
          </a:p>
          <a:p>
            <a:pPr marL="749300" lvl="3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Contract Review (Perkins Coie)</a:t>
            </a:r>
          </a:p>
          <a:p>
            <a:pPr lvl="3"/>
            <a:r>
              <a:rPr lang="en-US" dirty="0" smtClean="0"/>
              <a:t>Review and rewrite of DB and GCCM completed in 2015.</a:t>
            </a:r>
          </a:p>
          <a:p>
            <a:pPr marL="749300" lvl="3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Ongoing PM/CM External and Internal Training</a:t>
            </a:r>
          </a:p>
          <a:p>
            <a:pPr lvl="3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Active in DBIA, CMAA, AIA, other trade organizations</a:t>
            </a:r>
          </a:p>
          <a:p>
            <a:pPr lvl="3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Ongoing internal training</a:t>
            </a:r>
          </a:p>
          <a:p>
            <a:pPr lvl="5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This year’s will focus on qualifications based selection processes.</a:t>
            </a:r>
          </a:p>
          <a:p>
            <a:pPr lvl="3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marL="749300" lvl="3" indent="0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8343F-977C-47E3-8415-B290FFE58DC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18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443082"/>
            <a:ext cx="7772400" cy="480131"/>
          </a:xfrm>
        </p:spPr>
        <p:txBody>
          <a:bodyPr/>
          <a:lstStyle/>
          <a:p>
            <a:r>
              <a:rPr lang="en-US" dirty="0" smtClean="0"/>
              <a:t>Facilities Services Capital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385" y="1303866"/>
            <a:ext cx="7772400" cy="3512757"/>
          </a:xfrm>
        </p:spPr>
        <p:txBody>
          <a:bodyPr/>
          <a:lstStyle/>
          <a:p>
            <a:r>
              <a:rPr lang="en-US" dirty="0" smtClean="0"/>
              <a:t>10 Project Managers</a:t>
            </a:r>
          </a:p>
          <a:p>
            <a:pPr lvl="1"/>
            <a:r>
              <a:rPr lang="en-US" dirty="0" smtClean="0"/>
              <a:t>4 with GCCM Experience</a:t>
            </a:r>
          </a:p>
          <a:p>
            <a:r>
              <a:rPr lang="en-US" dirty="0" smtClean="0"/>
              <a:t>3 Construction Managers</a:t>
            </a:r>
          </a:p>
          <a:p>
            <a:pPr lvl="1"/>
            <a:r>
              <a:rPr lang="en-US" dirty="0" smtClean="0"/>
              <a:t>2 with GCCM Experience</a:t>
            </a:r>
          </a:p>
          <a:p>
            <a:r>
              <a:rPr lang="en-US" dirty="0" smtClean="0"/>
              <a:t>6 Engineering Group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B8343F-977C-47E3-8415-B290FFE58DC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139" y="4140890"/>
            <a:ext cx="4248492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Credentials include: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Registered Architect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PE’s – Civil, Structural, Mechanical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Interior Design Certified – NCIDQ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Subject Matter Experts - MEP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242" name="Picture 2" descr="Image result for constru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465" y="3760237"/>
            <a:ext cx="3703124" cy="246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97" y="1292907"/>
            <a:ext cx="3714926" cy="246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07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0 xmlns="eb7bf597-84d7-4e2b-bd32-da2cdb5a0b92" xsi:nil="true"/>
    <_dlc_DocId xmlns="c6833e05-718f-4b58-afd0-2758b0260a84">ZPFEWAJ7SEN5-105-8632</_dlc_DocId>
    <_dlc_DocIdUrl xmlns="c6833e05-718f-4b58-afd0-2758b0260a84">
      <Url>http://sharepoint/_layouts/DocIdRedir.aspx?ID=ZPFEWAJ7SEN5-105-8632</Url>
      <Description>ZPFEWAJ7SEN5-105-8632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BDC88DDA49A2458B873595716E44C6" ma:contentTypeVersion="2" ma:contentTypeDescription="Create a new document." ma:contentTypeScope="" ma:versionID="af202034e8522b79092522cfcd0315b9">
  <xsd:schema xmlns:xsd="http://www.w3.org/2001/XMLSchema" xmlns:xs="http://www.w3.org/2001/XMLSchema" xmlns:p="http://schemas.microsoft.com/office/2006/metadata/properties" xmlns:ns2="c6833e05-718f-4b58-afd0-2758b0260a84" xmlns:ns3="eb7bf597-84d7-4e2b-bd32-da2cdb5a0b92" targetNamespace="http://schemas.microsoft.com/office/2006/metadata/properties" ma:root="true" ma:fieldsID="66edc7fec0eb6e8a277f0c65f7983208" ns2:_="" ns3:_="">
    <xsd:import namespace="c6833e05-718f-4b58-afd0-2758b0260a84"/>
    <xsd:import namespace="eb7bf597-84d7-4e2b-bd32-da2cdb5a0b9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Notes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833e05-718f-4b58-afd0-2758b0260a8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bf597-84d7-4e2b-bd32-da2cdb5a0b92" elementFormDefault="qualified">
    <xsd:import namespace="http://schemas.microsoft.com/office/2006/documentManagement/types"/>
    <xsd:import namespace="http://schemas.microsoft.com/office/infopath/2007/PartnerControls"/>
    <xsd:element name="Notes0" ma:index="11" nillable="true" ma:displayName="Notes" ma:internalName="Notes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7B1521-FD8A-4726-A3B7-075B1A54EC1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71BE33F-A76C-40A6-A2A3-7F6EF9935B70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0B3C6A63-A860-4DAD-9644-2521FB0076B3}">
  <ds:schemaRefs>
    <ds:schemaRef ds:uri="http://purl.org/dc/terms/"/>
    <ds:schemaRef ds:uri="http://schemas.microsoft.com/office/2006/documentManagement/types"/>
    <ds:schemaRef ds:uri="eb7bf597-84d7-4e2b-bd32-da2cdb5a0b92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6833e05-718f-4b58-afd0-2758b0260a8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28EAD80C-3186-4555-99C1-1D0043C8E542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0A62F80E-03E7-410F-A670-0311CBC2B6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833e05-718f-4b58-afd0-2758b0260a84"/>
    <ds:schemaRef ds:uri="eb7bf597-84d7-4e2b-bd32-da2cdb5a0b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7602</TotalTime>
  <Words>507</Words>
  <Application>Microsoft Office PowerPoint</Application>
  <PresentationFormat>On-screen Show (4:3)</PresentationFormat>
  <Paragraphs>169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Lucida Sans</vt:lpstr>
      <vt:lpstr>Wingdings</vt:lpstr>
      <vt:lpstr>Default Design</vt:lpstr>
      <vt:lpstr>Visio</vt:lpstr>
      <vt:lpstr>Application for GCCM Recertification</vt:lpstr>
      <vt:lpstr>Introductions  </vt:lpstr>
      <vt:lpstr>Washington State University </vt:lpstr>
      <vt:lpstr>Washington State University Facilities Services  </vt:lpstr>
      <vt:lpstr>Project Delivery Organization Chart</vt:lpstr>
      <vt:lpstr>What We Have Done</vt:lpstr>
      <vt:lpstr>What We Have Done</vt:lpstr>
      <vt:lpstr>Why WSU is Ready to be Recertified</vt:lpstr>
      <vt:lpstr>Facilities Services Capital Staff</vt:lpstr>
      <vt:lpstr>Accreditations</vt:lpstr>
      <vt:lpstr>Project Awards</vt:lpstr>
      <vt:lpstr>Training</vt:lpstr>
      <vt:lpstr>Contracting</vt:lpstr>
      <vt:lpstr>In Summary : WSU is Ready to be Recertified  </vt:lpstr>
      <vt:lpstr>Questions</vt:lpstr>
    </vt:vector>
  </TitlesOfParts>
  <Company>Washington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</dc:creator>
  <cp:lastModifiedBy>Kline, Joseph C</cp:lastModifiedBy>
  <cp:revision>524</cp:revision>
  <cp:lastPrinted>2016-03-23T18:10:22Z</cp:lastPrinted>
  <dcterms:created xsi:type="dcterms:W3CDTF">2001-10-04T20:08:10Z</dcterms:created>
  <dcterms:modified xsi:type="dcterms:W3CDTF">2019-05-21T20:57:59Z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mageCreateDate">
    <vt:lpwstr/>
  </property>
  <property fmtid="{D5CDD505-2E9C-101B-9397-08002B2CF9AE}" pid="3" name="wic_System_Copyright">
    <vt:lpwstr/>
  </property>
  <property fmtid="{D5CDD505-2E9C-101B-9397-08002B2CF9AE}" pid="4" name="ContentTypeId">
    <vt:lpwstr>0x01010077BDC88DDA49A2458B873595716E44C6</vt:lpwstr>
  </property>
  <property fmtid="{D5CDD505-2E9C-101B-9397-08002B2CF9AE}" pid="5" name="_dlc_DocId">
    <vt:lpwstr>ZPFEWAJ7SEN5-105-8574</vt:lpwstr>
  </property>
  <property fmtid="{D5CDD505-2E9C-101B-9397-08002B2CF9AE}" pid="6" name="_dlc_DocIdItemGuid">
    <vt:lpwstr>87e26a2f-433a-46b7-8424-8c6076498e8f</vt:lpwstr>
  </property>
  <property fmtid="{D5CDD505-2E9C-101B-9397-08002B2CF9AE}" pid="7" name="_dlc_DocIdUrl">
    <vt:lpwstr>http://sharepoint/_layouts/DocIdRedir.aspx?ID=ZPFEWAJ7SEN5-105-8574, ZPFEWAJ7SEN5-105-8574</vt:lpwstr>
  </property>
</Properties>
</file>