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9" r:id="rId7"/>
    <p:sldId id="258" r:id="rId8"/>
    <p:sldId id="270" r:id="rId9"/>
    <p:sldId id="276" r:id="rId10"/>
    <p:sldId id="275" r:id="rId11"/>
    <p:sldId id="277" r:id="rId12"/>
    <p:sldId id="266" r:id="rId13"/>
    <p:sldId id="273" r:id="rId14"/>
    <p:sldId id="265" r:id="rId15"/>
    <p:sldId id="264" r:id="rId16"/>
    <p:sldId id="267" r:id="rId17"/>
    <p:sldId id="268"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65" d="100"/>
          <a:sy n="65" d="100"/>
        </p:scale>
        <p:origin x="532"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3A3BD52-EA89-477D-BE1F-76802BD91C3F}" type="datetimeFigureOut">
              <a:rPr lang="en-US" smtClean="0"/>
              <a:t>10/1/2019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C9DA306-D972-46F8-861F-5FF32E76800A}" type="slidenum">
              <a:rPr lang="en-US" smtClean="0"/>
              <a:t>‹#›</a:t>
            </a:fld>
            <a:endParaRPr lang="en-US"/>
          </a:p>
        </p:txBody>
      </p:sp>
    </p:spTree>
    <p:extLst>
      <p:ext uri="{BB962C8B-B14F-4D97-AF65-F5344CB8AC3E}">
        <p14:creationId xmlns:p14="http://schemas.microsoft.com/office/powerpoint/2010/main" val="288296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Jeff: </a:t>
            </a:r>
            <a:r>
              <a:rPr lang="en-US" b="1" dirty="0">
                <a:solidFill>
                  <a:srgbClr val="FF0000"/>
                </a:solidFill>
              </a:rPr>
              <a:t>1 Minute</a:t>
            </a:r>
          </a:p>
          <a:p>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1</a:t>
            </a:fld>
            <a:endParaRPr lang="en-US"/>
          </a:p>
        </p:txBody>
      </p:sp>
    </p:spTree>
    <p:extLst>
      <p:ext uri="{BB962C8B-B14F-4D97-AF65-F5344CB8AC3E}">
        <p14:creationId xmlns:p14="http://schemas.microsoft.com/office/powerpoint/2010/main" val="26848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Dave 2 Minutes</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10</a:t>
            </a:fld>
            <a:endParaRPr lang="en-US"/>
          </a:p>
        </p:txBody>
      </p:sp>
    </p:spTree>
    <p:extLst>
      <p:ext uri="{BB962C8B-B14F-4D97-AF65-F5344CB8AC3E}">
        <p14:creationId xmlns:p14="http://schemas.microsoft.com/office/powerpoint/2010/main" val="1892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11</a:t>
            </a:fld>
            <a:endParaRPr lang="en-US"/>
          </a:p>
        </p:txBody>
      </p:sp>
    </p:spTree>
    <p:extLst>
      <p:ext uri="{BB962C8B-B14F-4D97-AF65-F5344CB8AC3E}">
        <p14:creationId xmlns:p14="http://schemas.microsoft.com/office/powerpoint/2010/main" val="40916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12</a:t>
            </a:fld>
            <a:endParaRPr lang="en-US"/>
          </a:p>
        </p:txBody>
      </p:sp>
    </p:spTree>
    <p:extLst>
      <p:ext uri="{BB962C8B-B14F-4D97-AF65-F5344CB8AC3E}">
        <p14:creationId xmlns:p14="http://schemas.microsoft.com/office/powerpoint/2010/main" val="221071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13</a:t>
            </a:fld>
            <a:endParaRPr lang="en-US"/>
          </a:p>
        </p:txBody>
      </p:sp>
    </p:spTree>
    <p:extLst>
      <p:ext uri="{BB962C8B-B14F-4D97-AF65-F5344CB8AC3E}">
        <p14:creationId xmlns:p14="http://schemas.microsoft.com/office/powerpoint/2010/main" val="87359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to field questions with support by all</a:t>
            </a:r>
          </a:p>
        </p:txBody>
      </p:sp>
      <p:sp>
        <p:nvSpPr>
          <p:cNvPr id="4" name="Slide Number Placeholder 3"/>
          <p:cNvSpPr>
            <a:spLocks noGrp="1"/>
          </p:cNvSpPr>
          <p:nvPr>
            <p:ph type="sldNum" sz="quarter" idx="5"/>
          </p:nvPr>
        </p:nvSpPr>
        <p:spPr/>
        <p:txBody>
          <a:bodyPr/>
          <a:lstStyle/>
          <a:p>
            <a:fld id="{9C9DA306-D972-46F8-861F-5FF32E76800A}" type="slidenum">
              <a:rPr lang="en-US" smtClean="0"/>
              <a:t>14</a:t>
            </a:fld>
            <a:endParaRPr lang="en-US"/>
          </a:p>
        </p:txBody>
      </p:sp>
    </p:spTree>
    <p:extLst>
      <p:ext uri="{BB962C8B-B14F-4D97-AF65-F5344CB8AC3E}">
        <p14:creationId xmlns:p14="http://schemas.microsoft.com/office/powerpoint/2010/main" val="261812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Jeff: 1 minute</a:t>
            </a:r>
          </a:p>
        </p:txBody>
      </p:sp>
      <p:sp>
        <p:nvSpPr>
          <p:cNvPr id="4" name="Slide Number Placeholder 3"/>
          <p:cNvSpPr>
            <a:spLocks noGrp="1"/>
          </p:cNvSpPr>
          <p:nvPr>
            <p:ph type="sldNum" sz="quarter" idx="5"/>
          </p:nvPr>
        </p:nvSpPr>
        <p:spPr/>
        <p:txBody>
          <a:bodyPr/>
          <a:lstStyle/>
          <a:p>
            <a:fld id="{9C9DA306-D972-46F8-861F-5FF32E76800A}" type="slidenum">
              <a:rPr lang="en-US" smtClean="0"/>
              <a:t>2</a:t>
            </a:fld>
            <a:endParaRPr lang="en-US"/>
          </a:p>
        </p:txBody>
      </p:sp>
    </p:spTree>
    <p:extLst>
      <p:ext uri="{BB962C8B-B14F-4D97-AF65-F5344CB8AC3E}">
        <p14:creationId xmlns:p14="http://schemas.microsoft.com/office/powerpoint/2010/main" val="248370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a:t>
            </a:r>
            <a:r>
              <a:rPr lang="en-US" b="1" dirty="0">
                <a:solidFill>
                  <a:srgbClr val="FF0000"/>
                </a:solidFill>
              </a:rPr>
              <a:t>3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3</a:t>
            </a:fld>
            <a:endParaRPr lang="en-US"/>
          </a:p>
        </p:txBody>
      </p:sp>
    </p:spTree>
    <p:extLst>
      <p:ext uri="{BB962C8B-B14F-4D97-AF65-F5344CB8AC3E}">
        <p14:creationId xmlns:p14="http://schemas.microsoft.com/office/powerpoint/2010/main" val="101451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Chief Joanie and Captain Flood 4</a:t>
            </a:r>
            <a:r>
              <a:rPr lang="en-US" b="1" dirty="0">
                <a:solidFill>
                  <a:srgbClr val="FF0000"/>
                </a:solidFill>
              </a:rPr>
              <a:t> Minutes</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4</a:t>
            </a:fld>
            <a:endParaRPr lang="en-US"/>
          </a:p>
        </p:txBody>
      </p:sp>
    </p:spTree>
    <p:extLst>
      <p:ext uri="{BB962C8B-B14F-4D97-AF65-F5344CB8AC3E}">
        <p14:creationId xmlns:p14="http://schemas.microsoft.com/office/powerpoint/2010/main" val="336896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5</a:t>
            </a:fld>
            <a:endParaRPr lang="en-US"/>
          </a:p>
        </p:txBody>
      </p:sp>
    </p:spTree>
    <p:extLst>
      <p:ext uri="{BB962C8B-B14F-4D97-AF65-F5344CB8AC3E}">
        <p14:creationId xmlns:p14="http://schemas.microsoft.com/office/powerpoint/2010/main" val="35382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6</a:t>
            </a:fld>
            <a:endParaRPr lang="en-US"/>
          </a:p>
        </p:txBody>
      </p:sp>
    </p:spTree>
    <p:extLst>
      <p:ext uri="{BB962C8B-B14F-4D97-AF65-F5344CB8AC3E}">
        <p14:creationId xmlns:p14="http://schemas.microsoft.com/office/powerpoint/2010/main" val="29994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7</a:t>
            </a:fld>
            <a:endParaRPr lang="en-US"/>
          </a:p>
        </p:txBody>
      </p:sp>
    </p:spTree>
    <p:extLst>
      <p:ext uri="{BB962C8B-B14F-4D97-AF65-F5344CB8AC3E}">
        <p14:creationId xmlns:p14="http://schemas.microsoft.com/office/powerpoint/2010/main" val="128529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a:t>
            </a:r>
            <a:r>
              <a:rPr lang="en-US" b="1" dirty="0">
                <a:solidFill>
                  <a:srgbClr val="FF0000"/>
                </a:solidFill>
              </a:rPr>
              <a:t>1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8</a:t>
            </a:fld>
            <a:endParaRPr lang="en-US"/>
          </a:p>
        </p:txBody>
      </p:sp>
    </p:spTree>
    <p:extLst>
      <p:ext uri="{BB962C8B-B14F-4D97-AF65-F5344CB8AC3E}">
        <p14:creationId xmlns:p14="http://schemas.microsoft.com/office/powerpoint/2010/main" val="157000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t>
            </a:r>
            <a:r>
              <a:rPr lang="en-US" b="1" dirty="0">
                <a:solidFill>
                  <a:srgbClr val="FF0000"/>
                </a:solidFill>
              </a:rPr>
              <a:t>2 Minute</a:t>
            </a:r>
            <a:endParaRPr lang="en-US" dirty="0"/>
          </a:p>
        </p:txBody>
      </p:sp>
      <p:sp>
        <p:nvSpPr>
          <p:cNvPr id="4" name="Slide Number Placeholder 3"/>
          <p:cNvSpPr>
            <a:spLocks noGrp="1"/>
          </p:cNvSpPr>
          <p:nvPr>
            <p:ph type="sldNum" sz="quarter" idx="5"/>
          </p:nvPr>
        </p:nvSpPr>
        <p:spPr/>
        <p:txBody>
          <a:bodyPr/>
          <a:lstStyle/>
          <a:p>
            <a:fld id="{9C9DA306-D972-46F8-861F-5FF32E76800A}" type="slidenum">
              <a:rPr lang="en-US" smtClean="0"/>
              <a:t>9</a:t>
            </a:fld>
            <a:endParaRPr lang="en-US"/>
          </a:p>
        </p:txBody>
      </p:sp>
    </p:spTree>
    <p:extLst>
      <p:ext uri="{BB962C8B-B14F-4D97-AF65-F5344CB8AC3E}">
        <p14:creationId xmlns:p14="http://schemas.microsoft.com/office/powerpoint/2010/main" val="26219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2F92-22FE-4092-B953-AB951BF9E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997A05-8551-4541-A4CE-70DB2AEA6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7B0FA-C6B5-4F57-A8EE-998D9CF7BE91}"/>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5" name="Footer Placeholder 4">
            <a:extLst>
              <a:ext uri="{FF2B5EF4-FFF2-40B4-BE49-F238E27FC236}">
                <a16:creationId xmlns:a16="http://schemas.microsoft.com/office/drawing/2014/main" id="{3D5CAA06-995D-4CC0-BB9A-56FE15545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0EB36-2107-4E28-8DDE-946E278B3370}"/>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127564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4633-B6C6-41D0-8B4D-E8E88883C6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F0F78-114B-4759-9FD5-5778A4F37B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63C50-7446-4C8C-ABA8-B55B6DE304F4}"/>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5" name="Footer Placeholder 4">
            <a:extLst>
              <a:ext uri="{FF2B5EF4-FFF2-40B4-BE49-F238E27FC236}">
                <a16:creationId xmlns:a16="http://schemas.microsoft.com/office/drawing/2014/main" id="{22703A62-F4C8-4BD5-A67E-CB84A1391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CAA23-97AD-4894-A763-B0E4D757ECE9}"/>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295820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09367-72C6-49DD-9AF2-29FF6E70D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10D036-57EF-48E2-BBD5-B21D9CFD9C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08871-594A-4FBF-9887-98C41D9A68C4}"/>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5" name="Footer Placeholder 4">
            <a:extLst>
              <a:ext uri="{FF2B5EF4-FFF2-40B4-BE49-F238E27FC236}">
                <a16:creationId xmlns:a16="http://schemas.microsoft.com/office/drawing/2014/main" id="{7F667653-D566-4FFD-8A92-92696497E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EE03F-5A94-4CDB-A12D-70C5A69FC647}"/>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395222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B5DB-1D3F-414A-88DB-60C81F717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59A23-2048-4896-A781-EF751FD140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C42F0-0221-4E95-B5D8-1D6DB092DCDB}"/>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5" name="Footer Placeholder 4">
            <a:extLst>
              <a:ext uri="{FF2B5EF4-FFF2-40B4-BE49-F238E27FC236}">
                <a16:creationId xmlns:a16="http://schemas.microsoft.com/office/drawing/2014/main" id="{42787703-5E4F-4EA3-A22B-78F7E7C9A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09B0C-26D9-4B67-84BC-42B41D0D95B2}"/>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239842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6C9F-CE79-4FA0-9A8F-6EA0292924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BBEF8A-5C65-4DFD-9D13-CEBF96BB7C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DB795F-ED3C-4102-8532-D2FA78157B7E}"/>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5" name="Footer Placeholder 4">
            <a:extLst>
              <a:ext uri="{FF2B5EF4-FFF2-40B4-BE49-F238E27FC236}">
                <a16:creationId xmlns:a16="http://schemas.microsoft.com/office/drawing/2014/main" id="{EE54D0AE-B4BC-4454-AE2A-D63774A2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89361-8858-4226-8E85-03848311F59E}"/>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10091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95D1-3D54-4CEA-B34B-F11D7296C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43CA1-748F-4A95-96E3-79BE9F1926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02CB2-C2D9-421F-9F53-9990C8EFD8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7E9A40-85B0-468A-88B5-734051D35C1E}"/>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6" name="Footer Placeholder 5">
            <a:extLst>
              <a:ext uri="{FF2B5EF4-FFF2-40B4-BE49-F238E27FC236}">
                <a16:creationId xmlns:a16="http://schemas.microsoft.com/office/drawing/2014/main" id="{30B3FA76-0580-4CB2-A753-0B20AE89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6B5F4-2B34-47E3-B0BB-DA6BD3BE3C48}"/>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126953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EFA0-96D1-44B1-BC49-A76ED385E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A36DAE-4BAF-4AD3-9243-94815C791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A6E10B-3F10-4F13-B4B9-54B8EA87C3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D4593-27FB-4C24-BB89-126C1ABC0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08A004-9EEE-460C-8EFC-38E6DD2813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533ED-2338-409B-85FC-9B2A1EE5034C}"/>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8" name="Footer Placeholder 7">
            <a:extLst>
              <a:ext uri="{FF2B5EF4-FFF2-40B4-BE49-F238E27FC236}">
                <a16:creationId xmlns:a16="http://schemas.microsoft.com/office/drawing/2014/main" id="{E405D86B-73A6-4F4A-B96E-BE3A858484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8C0D59-303E-48C0-9293-A1329E195930}"/>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255092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0034-167D-420B-9439-EA94C08B2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4DA17C-D427-4C6B-A227-AFC7C7D7B2E5}"/>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4" name="Footer Placeholder 3">
            <a:extLst>
              <a:ext uri="{FF2B5EF4-FFF2-40B4-BE49-F238E27FC236}">
                <a16:creationId xmlns:a16="http://schemas.microsoft.com/office/drawing/2014/main" id="{640A8C79-78CE-4F11-A211-4435BCAA65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41FCD-749C-4C70-90BC-6DF55DF972E4}"/>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7334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5B0EF-275B-42E4-942E-F1B288B3B3FC}"/>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3" name="Footer Placeholder 2">
            <a:extLst>
              <a:ext uri="{FF2B5EF4-FFF2-40B4-BE49-F238E27FC236}">
                <a16:creationId xmlns:a16="http://schemas.microsoft.com/office/drawing/2014/main" id="{228C9F55-7F67-45E7-8464-B2ED66FDF1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998BB8-28D2-4FAC-8E8E-4D9C2394BDB9}"/>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18511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86C0-343A-4FB8-8BE4-4438A6304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B28252-F545-417D-BD58-F34A0DB39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C0D0A-6E48-4022-94D2-E5C0D0BE0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002385-2E01-4F0A-8FB4-15572BA85052}"/>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6" name="Footer Placeholder 5">
            <a:extLst>
              <a:ext uri="{FF2B5EF4-FFF2-40B4-BE49-F238E27FC236}">
                <a16:creationId xmlns:a16="http://schemas.microsoft.com/office/drawing/2014/main" id="{1D4401C3-4FFF-453C-A562-515131404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E7E13-9C85-4FDE-AD90-DB0131A52B27}"/>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228395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2FE-1EA6-4012-A6C6-3D0C489C8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102222-47B4-49C8-A921-00DDC40E9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61C7CC-1869-4505-9A57-23C8A4533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4B5605-B2C2-4ADF-93D1-12DB5BD118A8}"/>
              </a:ext>
            </a:extLst>
          </p:cNvPr>
          <p:cNvSpPr>
            <a:spLocks noGrp="1"/>
          </p:cNvSpPr>
          <p:nvPr>
            <p:ph type="dt" sz="half" idx="10"/>
          </p:nvPr>
        </p:nvSpPr>
        <p:spPr/>
        <p:txBody>
          <a:bodyPr/>
          <a:lstStyle/>
          <a:p>
            <a:fld id="{5CF0BB9E-25C2-4DEB-9E78-1C1CC12587B8}" type="datetimeFigureOut">
              <a:rPr lang="en-US" smtClean="0"/>
              <a:t>10/1/2019</a:t>
            </a:fld>
            <a:endParaRPr lang="en-US"/>
          </a:p>
        </p:txBody>
      </p:sp>
      <p:sp>
        <p:nvSpPr>
          <p:cNvPr id="6" name="Footer Placeholder 5">
            <a:extLst>
              <a:ext uri="{FF2B5EF4-FFF2-40B4-BE49-F238E27FC236}">
                <a16:creationId xmlns:a16="http://schemas.microsoft.com/office/drawing/2014/main" id="{32B7BE54-A318-4A5C-BC8C-A6873E1B5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F8B9D-8BE8-4974-AE1B-C6D7F4174604}"/>
              </a:ext>
            </a:extLst>
          </p:cNvPr>
          <p:cNvSpPr>
            <a:spLocks noGrp="1"/>
          </p:cNvSpPr>
          <p:nvPr>
            <p:ph type="sldNum" sz="quarter" idx="12"/>
          </p:nvPr>
        </p:nvSpPr>
        <p:spPr/>
        <p:txBody>
          <a:bodyPr/>
          <a:lstStyle/>
          <a:p>
            <a:fld id="{A2546B00-1667-40E9-96FB-E7DD78B833F9}" type="slidenum">
              <a:rPr lang="en-US" smtClean="0"/>
              <a:t>‹#›</a:t>
            </a:fld>
            <a:endParaRPr lang="en-US"/>
          </a:p>
        </p:txBody>
      </p:sp>
    </p:spTree>
    <p:extLst>
      <p:ext uri="{BB962C8B-B14F-4D97-AF65-F5344CB8AC3E}">
        <p14:creationId xmlns:p14="http://schemas.microsoft.com/office/powerpoint/2010/main" val="340384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C3EE2-72BD-43EA-AA0C-38460C12D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3D9DAF-6CC3-41DA-97EF-20750425E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0A5B5-E12B-4961-B5E4-646EB5B87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0BB9E-25C2-4DEB-9E78-1C1CC12587B8}" type="datetimeFigureOut">
              <a:rPr lang="en-US" smtClean="0"/>
              <a:t>10/1/2019</a:t>
            </a:fld>
            <a:endParaRPr lang="en-US"/>
          </a:p>
        </p:txBody>
      </p:sp>
      <p:sp>
        <p:nvSpPr>
          <p:cNvPr id="5" name="Footer Placeholder 4">
            <a:extLst>
              <a:ext uri="{FF2B5EF4-FFF2-40B4-BE49-F238E27FC236}">
                <a16:creationId xmlns:a16="http://schemas.microsoft.com/office/drawing/2014/main" id="{D9BE209D-E268-4755-A975-13F3AAFDFA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B451D3-3EBC-4264-BD1E-092137A49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46B00-1667-40E9-96FB-E7DD78B833F9}" type="slidenum">
              <a:rPr lang="en-US" smtClean="0"/>
              <a:t>‹#›</a:t>
            </a:fld>
            <a:endParaRPr lang="en-US"/>
          </a:p>
        </p:txBody>
      </p:sp>
    </p:spTree>
    <p:extLst>
      <p:ext uri="{BB962C8B-B14F-4D97-AF65-F5344CB8AC3E}">
        <p14:creationId xmlns:p14="http://schemas.microsoft.com/office/powerpoint/2010/main" val="232505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17" Type="http://schemas.openxmlformats.org/officeDocument/2006/relationships/image" Target="../media/image24.svg"/><Relationship Id="rId2" Type="http://schemas.openxmlformats.org/officeDocument/2006/relationships/notesSlide" Target="../notesSlides/notesSlide14.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 Id="rId1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022AC6-7390-4CE5-B5E9-5A96E7BC5058}"/>
              </a:ext>
            </a:extLst>
          </p:cNvPr>
          <p:cNvSpPr>
            <a:spLocks noGrp="1"/>
          </p:cNvSpPr>
          <p:nvPr>
            <p:ph type="subTitle" idx="1"/>
          </p:nvPr>
        </p:nvSpPr>
        <p:spPr>
          <a:xfrm>
            <a:off x="401057" y="2680606"/>
            <a:ext cx="11389886" cy="3874277"/>
          </a:xfrm>
        </p:spPr>
        <p:txBody>
          <a:bodyPr>
            <a:noAutofit/>
          </a:bodyPr>
          <a:lstStyle/>
          <a:p>
            <a:r>
              <a:rPr lang="en-US" sz="5400" b="1" dirty="0">
                <a:solidFill>
                  <a:schemeClr val="tx1">
                    <a:lumMod val="65000"/>
                    <a:lumOff val="35000"/>
                  </a:schemeClr>
                </a:solidFill>
              </a:rPr>
              <a:t>Snohomish County Sheriff’s Office South Precinct</a:t>
            </a:r>
          </a:p>
          <a:p>
            <a:endParaRPr lang="en-US" sz="2800" b="1" dirty="0">
              <a:solidFill>
                <a:schemeClr val="tx1">
                  <a:lumMod val="65000"/>
                  <a:lumOff val="35000"/>
                </a:schemeClr>
              </a:solidFill>
            </a:endParaRPr>
          </a:p>
          <a:p>
            <a:r>
              <a:rPr lang="en-US" sz="2800" b="1" dirty="0">
                <a:solidFill>
                  <a:schemeClr val="tx1">
                    <a:lumMod val="65000"/>
                    <a:lumOff val="35000"/>
                  </a:schemeClr>
                </a:solidFill>
              </a:rPr>
              <a:t>Application to Use General Contractor/Construction Manager</a:t>
            </a:r>
          </a:p>
          <a:p>
            <a:r>
              <a:rPr lang="en-US" sz="2800" b="1" dirty="0">
                <a:solidFill>
                  <a:schemeClr val="tx1">
                    <a:lumMod val="65000"/>
                    <a:lumOff val="35000"/>
                  </a:schemeClr>
                </a:solidFill>
              </a:rPr>
              <a:t>Project Review Committee Meeting:  September 26</a:t>
            </a:r>
            <a:r>
              <a:rPr lang="en-US" sz="2800" b="1" baseline="30000" dirty="0">
                <a:solidFill>
                  <a:schemeClr val="tx1">
                    <a:lumMod val="65000"/>
                    <a:lumOff val="35000"/>
                  </a:schemeClr>
                </a:solidFill>
              </a:rPr>
              <a:t>th</a:t>
            </a:r>
            <a:r>
              <a:rPr lang="en-US" sz="2800" b="1" dirty="0">
                <a:solidFill>
                  <a:schemeClr val="tx1">
                    <a:lumMod val="65000"/>
                    <a:lumOff val="35000"/>
                  </a:schemeClr>
                </a:solidFill>
              </a:rPr>
              <a:t>, 2019</a:t>
            </a:r>
          </a:p>
        </p:txBody>
      </p:sp>
      <p:pic>
        <p:nvPicPr>
          <p:cNvPr id="2" name="Picture 1">
            <a:extLst>
              <a:ext uri="{FF2B5EF4-FFF2-40B4-BE49-F238E27FC236}">
                <a16:creationId xmlns:a16="http://schemas.microsoft.com/office/drawing/2014/main" id="{066FD607-8898-4121-97C1-BCB59FB875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7563" y="1007038"/>
            <a:ext cx="2926237" cy="1055583"/>
          </a:xfrm>
          <a:prstGeom prst="rect">
            <a:avLst/>
          </a:prstGeom>
        </p:spPr>
      </p:pic>
    </p:spTree>
    <p:extLst>
      <p:ext uri="{BB962C8B-B14F-4D97-AF65-F5344CB8AC3E}">
        <p14:creationId xmlns:p14="http://schemas.microsoft.com/office/powerpoint/2010/main" val="310777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6A5CB3-3D29-43E2-AD2D-1F1EAB90C7ED}"/>
              </a:ext>
            </a:extLst>
          </p:cNvPr>
          <p:cNvSpPr/>
          <p:nvPr/>
        </p:nvSpPr>
        <p:spPr>
          <a:xfrm>
            <a:off x="646922" y="1450589"/>
            <a:ext cx="10898155" cy="4915192"/>
          </a:xfrm>
          <a:prstGeom prst="rect">
            <a:avLst/>
          </a:prstGeom>
        </p:spPr>
        <p:txBody>
          <a:bodyPr wrap="square">
            <a:spAutoFit/>
          </a:bodyPr>
          <a:lstStyle/>
          <a:p>
            <a:pPr marL="0" lvl="1">
              <a:spcAft>
                <a:spcPts val="600"/>
              </a:spcAft>
            </a:pPr>
            <a:r>
              <a:rPr lang="en-US" sz="2000" b="1" dirty="0">
                <a:solidFill>
                  <a:schemeClr val="tx1">
                    <a:lumMod val="65000"/>
                    <a:lumOff val="35000"/>
                  </a:schemeClr>
                </a:solidFill>
              </a:rPr>
              <a:t>Increased cost and schedule predictability.</a:t>
            </a:r>
          </a:p>
          <a:p>
            <a:pPr marL="742950" lvl="1" indent="-285750">
              <a:buFont typeface="Arial" panose="020B0604020202020204" pitchFamily="34" charset="0"/>
              <a:buChar char="•"/>
            </a:pPr>
            <a:r>
              <a:rPr lang="en-US" dirty="0">
                <a:solidFill>
                  <a:schemeClr val="tx1">
                    <a:lumMod val="65000"/>
                    <a:lumOff val="35000"/>
                  </a:schemeClr>
                </a:solidFill>
              </a:rPr>
              <a:t>By engaging the contractor early and building an integrated design and construction team to support decision making, accurate estimating, and staged buyout, overall predictability of delivery is increased, and the risk of over-budget bidding is reduced.</a:t>
            </a:r>
          </a:p>
          <a:p>
            <a:pPr lvl="1"/>
            <a:endParaRPr lang="en-US" dirty="0">
              <a:solidFill>
                <a:schemeClr val="tx1">
                  <a:lumMod val="65000"/>
                  <a:lumOff val="35000"/>
                </a:schemeClr>
              </a:solidFill>
            </a:endParaRPr>
          </a:p>
          <a:p>
            <a:pPr indent="-57150">
              <a:spcAft>
                <a:spcPts val="600"/>
              </a:spcAft>
            </a:pPr>
            <a:r>
              <a:rPr lang="en-US" sz="2000" b="1" dirty="0">
                <a:solidFill>
                  <a:schemeClr val="tx1">
                    <a:lumMod val="65000"/>
                    <a:lumOff val="35000"/>
                  </a:schemeClr>
                </a:solidFill>
              </a:rPr>
              <a:t>More attractive to the highly qualified contractors in the region than a design-bid-build project.</a:t>
            </a:r>
          </a:p>
          <a:p>
            <a:pPr marL="685800" lvl="1" indent="-285750">
              <a:lnSpc>
                <a:spcPct val="90000"/>
              </a:lnSpc>
              <a:spcAft>
                <a:spcPts val="600"/>
              </a:spcAft>
              <a:buFont typeface="Arial" panose="020B0604020202020204" pitchFamily="34" charset="0"/>
              <a:buChar char="•"/>
            </a:pPr>
            <a:r>
              <a:rPr lang="en-US" dirty="0">
                <a:solidFill>
                  <a:schemeClr val="tx1">
                    <a:lumMod val="65000"/>
                    <a:lumOff val="35000"/>
                  </a:schemeClr>
                </a:solidFill>
              </a:rPr>
              <a:t>A project of this complexity is biddable by fewer of the region’s general contractors, many of whom would be unlikely to bid the project in a design-bid-build delivery model. The GCCM delivery will attract more competition and result in lower cost and greater value to the taxpayers. </a:t>
            </a:r>
          </a:p>
          <a:p>
            <a:pPr marL="400050" lvl="1">
              <a:lnSpc>
                <a:spcPct val="90000"/>
              </a:lnSpc>
              <a:spcAft>
                <a:spcPts val="600"/>
              </a:spcAft>
            </a:pPr>
            <a:endParaRPr lang="en-US" dirty="0">
              <a:solidFill>
                <a:schemeClr val="tx1">
                  <a:lumMod val="65000"/>
                  <a:lumOff val="35000"/>
                </a:schemeClr>
              </a:solidFill>
            </a:endParaRPr>
          </a:p>
          <a:p>
            <a:pPr indent="-57150">
              <a:spcAft>
                <a:spcPts val="600"/>
              </a:spcAft>
            </a:pPr>
            <a:r>
              <a:rPr lang="en-US" sz="2000" b="1" dirty="0">
                <a:solidFill>
                  <a:schemeClr val="tx1">
                    <a:lumMod val="65000"/>
                    <a:lumOff val="35000"/>
                  </a:schemeClr>
                </a:solidFill>
              </a:rPr>
              <a:t>Planning, coordinating and executing complex building systems is best done with collaboration between designers and builders.</a:t>
            </a:r>
          </a:p>
          <a:p>
            <a:pPr marL="685800" lvl="1" indent="-285750">
              <a:lnSpc>
                <a:spcPct val="90000"/>
              </a:lnSpc>
              <a:spcAft>
                <a:spcPts val="600"/>
              </a:spcAft>
              <a:buFont typeface="Arial" panose="020B0604020202020204" pitchFamily="34" charset="0"/>
              <a:buChar char="•"/>
            </a:pPr>
            <a:r>
              <a:rPr lang="en-US" dirty="0">
                <a:solidFill>
                  <a:schemeClr val="tx1">
                    <a:lumMod val="65000"/>
                    <a:lumOff val="35000"/>
                  </a:schemeClr>
                </a:solidFill>
              </a:rPr>
              <a:t>GCCM construction supports close collaboration during design, buyout, and construction and the use of modern technologies including Building Information Modeling, Virtual Design and Construction and early award of scopes of work with long lead times and/or are weather sensitive.</a:t>
            </a:r>
          </a:p>
          <a:p>
            <a:pPr indent="-57150">
              <a:lnSpc>
                <a:spcPct val="90000"/>
              </a:lnSpc>
              <a:spcAft>
                <a:spcPts val="600"/>
              </a:spcAft>
            </a:pPr>
            <a:endParaRPr lang="en-US" sz="2000" b="1" dirty="0">
              <a:solidFill>
                <a:schemeClr val="tx1">
                  <a:lumMod val="65000"/>
                  <a:lumOff val="35000"/>
                </a:schemeClr>
              </a:solidFill>
            </a:endParaRPr>
          </a:p>
        </p:txBody>
      </p:sp>
      <p:sp>
        <p:nvSpPr>
          <p:cNvPr id="11" name="TextBox 10">
            <a:extLst>
              <a:ext uri="{FF2B5EF4-FFF2-40B4-BE49-F238E27FC236}">
                <a16:creationId xmlns:a16="http://schemas.microsoft.com/office/drawing/2014/main" id="{5CB657A4-9E85-4176-BB4E-05D99768564B}"/>
              </a:ext>
            </a:extLst>
          </p:cNvPr>
          <p:cNvSpPr txBox="1"/>
          <p:nvPr/>
        </p:nvSpPr>
        <p:spPr>
          <a:xfrm>
            <a:off x="457200" y="183882"/>
            <a:ext cx="8495414" cy="707886"/>
          </a:xfrm>
          <a:prstGeom prst="rect">
            <a:avLst/>
          </a:prstGeom>
          <a:noFill/>
        </p:spPr>
        <p:txBody>
          <a:bodyPr wrap="square" rtlCol="0">
            <a:spAutoFit/>
          </a:bodyPr>
          <a:lstStyle/>
          <a:p>
            <a:r>
              <a:rPr lang="en-US" sz="4000" b="1" dirty="0">
                <a:solidFill>
                  <a:schemeClr val="tx1">
                    <a:lumMod val="65000"/>
                    <a:lumOff val="35000"/>
                  </a:schemeClr>
                </a:solidFill>
              </a:rPr>
              <a:t>Public Benefit</a:t>
            </a:r>
            <a:endParaRPr lang="en-US" altLang="en-US" sz="2800" dirty="0">
              <a:solidFill>
                <a:schemeClr val="tx1">
                  <a:lumMod val="65000"/>
                  <a:lumOff val="35000"/>
                </a:schemeClr>
              </a:solidFill>
            </a:endParaRPr>
          </a:p>
        </p:txBody>
      </p:sp>
      <p:pic>
        <p:nvPicPr>
          <p:cNvPr id="2" name="Picture 1">
            <a:extLst>
              <a:ext uri="{FF2B5EF4-FFF2-40B4-BE49-F238E27FC236}">
                <a16:creationId xmlns:a16="http://schemas.microsoft.com/office/drawing/2014/main" id="{917644FE-9EC5-4D68-9A72-9539B9E8ED68}"/>
              </a:ext>
            </a:extLst>
          </p:cNvPr>
          <p:cNvPicPr>
            <a:picLocks noChangeAspect="1"/>
          </p:cNvPicPr>
          <p:nvPr/>
        </p:nvPicPr>
        <p:blipFill>
          <a:blip r:embed="rId3"/>
          <a:stretch>
            <a:fillRect/>
          </a:stretch>
        </p:blipFill>
        <p:spPr>
          <a:xfrm>
            <a:off x="7772400" y="274320"/>
            <a:ext cx="3933825" cy="504825"/>
          </a:xfrm>
          <a:prstGeom prst="rect">
            <a:avLst/>
          </a:prstGeom>
        </p:spPr>
      </p:pic>
    </p:spTree>
    <p:extLst>
      <p:ext uri="{BB962C8B-B14F-4D97-AF65-F5344CB8AC3E}">
        <p14:creationId xmlns:p14="http://schemas.microsoft.com/office/powerpoint/2010/main" val="193416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B657A4-9E85-4176-BB4E-05D99768564B}"/>
              </a:ext>
            </a:extLst>
          </p:cNvPr>
          <p:cNvSpPr txBox="1"/>
          <p:nvPr/>
        </p:nvSpPr>
        <p:spPr>
          <a:xfrm>
            <a:off x="457200" y="182880"/>
            <a:ext cx="8495414" cy="707886"/>
          </a:xfrm>
          <a:prstGeom prst="rect">
            <a:avLst/>
          </a:prstGeom>
          <a:noFill/>
        </p:spPr>
        <p:txBody>
          <a:bodyPr wrap="square" rtlCol="0">
            <a:spAutoFit/>
          </a:bodyPr>
          <a:lstStyle/>
          <a:p>
            <a:r>
              <a:rPr lang="en-US" sz="4000" b="1" dirty="0">
                <a:solidFill>
                  <a:schemeClr val="tx1">
                    <a:lumMod val="65000"/>
                    <a:lumOff val="35000"/>
                  </a:schemeClr>
                </a:solidFill>
              </a:rPr>
              <a:t>Funding - Budget</a:t>
            </a:r>
          </a:p>
        </p:txBody>
      </p:sp>
      <p:graphicFrame>
        <p:nvGraphicFramePr>
          <p:cNvPr id="4" name="Table 3">
            <a:extLst>
              <a:ext uri="{FF2B5EF4-FFF2-40B4-BE49-F238E27FC236}">
                <a16:creationId xmlns:a16="http://schemas.microsoft.com/office/drawing/2014/main" id="{E63708A3-5152-4819-BA73-F858CB062752}"/>
              </a:ext>
            </a:extLst>
          </p:cNvPr>
          <p:cNvGraphicFramePr>
            <a:graphicFrameLocks noGrp="1"/>
          </p:cNvGraphicFramePr>
          <p:nvPr/>
        </p:nvGraphicFramePr>
        <p:xfrm>
          <a:off x="569168" y="1502228"/>
          <a:ext cx="11010122" cy="4627980"/>
        </p:xfrm>
        <a:graphic>
          <a:graphicData uri="http://schemas.openxmlformats.org/drawingml/2006/table">
            <a:tbl>
              <a:tblPr firstRow="1" bandRow="1">
                <a:tableStyleId>{93296810-A885-4BE3-A3E7-6D5BEEA58F35}</a:tableStyleId>
              </a:tblPr>
              <a:tblGrid>
                <a:gridCol w="8676034">
                  <a:extLst>
                    <a:ext uri="{9D8B030D-6E8A-4147-A177-3AD203B41FA5}">
                      <a16:colId xmlns:a16="http://schemas.microsoft.com/office/drawing/2014/main" val="391894631"/>
                    </a:ext>
                  </a:extLst>
                </a:gridCol>
                <a:gridCol w="2334088">
                  <a:extLst>
                    <a:ext uri="{9D8B030D-6E8A-4147-A177-3AD203B41FA5}">
                      <a16:colId xmlns:a16="http://schemas.microsoft.com/office/drawing/2014/main" val="1650807464"/>
                    </a:ext>
                  </a:extLst>
                </a:gridCol>
              </a:tblGrid>
              <a:tr h="462798">
                <a:tc>
                  <a:txBody>
                    <a:bodyPr/>
                    <a:lstStyle/>
                    <a:p>
                      <a:r>
                        <a:rPr lang="en-US" dirty="0"/>
                        <a:t>Budget</a:t>
                      </a:r>
                    </a:p>
                  </a:txBody>
                  <a:tcPr/>
                </a:tc>
                <a:tc>
                  <a:txBody>
                    <a:bodyPr/>
                    <a:lstStyle/>
                    <a:p>
                      <a:endParaRPr lang="en-US"/>
                    </a:p>
                  </a:txBody>
                  <a:tcPr/>
                </a:tc>
                <a:extLst>
                  <a:ext uri="{0D108BD9-81ED-4DB2-BD59-A6C34878D82A}">
                    <a16:rowId xmlns:a16="http://schemas.microsoft.com/office/drawing/2014/main" val="839614559"/>
                  </a:ext>
                </a:extLst>
              </a:tr>
              <a:tr h="462798">
                <a:tc>
                  <a:txBody>
                    <a:bodyPr/>
                    <a:lstStyle/>
                    <a:p>
                      <a:r>
                        <a:rPr lang="en-US" sz="1800" kern="1200" dirty="0">
                          <a:solidFill>
                            <a:schemeClr val="tx1">
                              <a:lumMod val="65000"/>
                              <a:lumOff val="35000"/>
                            </a:schemeClr>
                          </a:solidFill>
                          <a:effectLst/>
                          <a:latin typeface="+mn-lt"/>
                          <a:ea typeface="+mn-ea"/>
                          <a:cs typeface="+mn-cs"/>
                        </a:rPr>
                        <a:t>Costs for Professional Services (A/E, Legal Etc.) 	</a:t>
                      </a:r>
                      <a:endParaRPr lang="en-US" dirty="0">
                        <a:solidFill>
                          <a:schemeClr val="tx1">
                            <a:lumMod val="65000"/>
                            <a:lumOff val="35000"/>
                          </a:schemeClr>
                        </a:solidFill>
                      </a:endParaRPr>
                    </a:p>
                  </a:txBody>
                  <a:tcPr/>
                </a:tc>
                <a:tc>
                  <a:txBody>
                    <a:bodyPr/>
                    <a:lstStyle/>
                    <a:p>
                      <a:r>
                        <a:rPr lang="en-US" dirty="0">
                          <a:solidFill>
                            <a:schemeClr val="tx1">
                              <a:lumMod val="65000"/>
                              <a:lumOff val="35000"/>
                            </a:schemeClr>
                          </a:solidFill>
                        </a:rPr>
                        <a:t>$840,000</a:t>
                      </a:r>
                    </a:p>
                  </a:txBody>
                  <a:tcPr/>
                </a:tc>
                <a:extLst>
                  <a:ext uri="{0D108BD9-81ED-4DB2-BD59-A6C34878D82A}">
                    <a16:rowId xmlns:a16="http://schemas.microsoft.com/office/drawing/2014/main" val="52708810"/>
                  </a:ext>
                </a:extLst>
              </a:tr>
              <a:tr h="462798">
                <a:tc>
                  <a:txBody>
                    <a:bodyPr/>
                    <a:lstStyle/>
                    <a:p>
                      <a:r>
                        <a:rPr lang="en-US" sz="1800" b="0" kern="1200" dirty="0">
                          <a:solidFill>
                            <a:schemeClr val="tx1">
                              <a:lumMod val="65000"/>
                              <a:lumOff val="35000"/>
                            </a:schemeClr>
                          </a:solidFill>
                          <a:effectLst/>
                          <a:latin typeface="+mn-lt"/>
                          <a:ea typeface="+mn-ea"/>
                          <a:cs typeface="+mn-cs"/>
                        </a:rPr>
                        <a:t>Estimated project construction costs (including construction contingencies):	</a:t>
                      </a:r>
                      <a:endParaRPr lang="en-US" b="0" dirty="0">
                        <a:solidFill>
                          <a:schemeClr val="tx1">
                            <a:lumMod val="65000"/>
                            <a:lumOff val="35000"/>
                          </a:schemeClr>
                        </a:solidFill>
                      </a:endParaRPr>
                    </a:p>
                  </a:txBody>
                  <a:tcPr/>
                </a:tc>
                <a:tc>
                  <a:txBody>
                    <a:bodyPr/>
                    <a:lstStyle/>
                    <a:p>
                      <a:r>
                        <a:rPr lang="en-US" b="0" dirty="0">
                          <a:solidFill>
                            <a:schemeClr val="tx1">
                              <a:lumMod val="65000"/>
                              <a:lumOff val="35000"/>
                            </a:schemeClr>
                          </a:solidFill>
                        </a:rPr>
                        <a:t>$10,500,000</a:t>
                      </a:r>
                    </a:p>
                  </a:txBody>
                  <a:tcPr/>
                </a:tc>
                <a:extLst>
                  <a:ext uri="{0D108BD9-81ED-4DB2-BD59-A6C34878D82A}">
                    <a16:rowId xmlns:a16="http://schemas.microsoft.com/office/drawing/2014/main" val="3015777441"/>
                  </a:ext>
                </a:extLst>
              </a:tr>
              <a:tr h="462798">
                <a:tc>
                  <a:txBody>
                    <a:bodyPr/>
                    <a:lstStyle/>
                    <a:p>
                      <a:r>
                        <a:rPr lang="en-US" sz="1800" kern="1200" dirty="0">
                          <a:solidFill>
                            <a:schemeClr val="tx1">
                              <a:lumMod val="65000"/>
                              <a:lumOff val="35000"/>
                            </a:schemeClr>
                          </a:solidFill>
                          <a:effectLst/>
                          <a:latin typeface="+mn-lt"/>
                          <a:ea typeface="+mn-ea"/>
                          <a:cs typeface="+mn-cs"/>
                        </a:rPr>
                        <a:t>Equipment and furnishing costs </a:t>
                      </a:r>
                      <a:endParaRPr lang="en-US"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$400,000</a:t>
                      </a:r>
                    </a:p>
                  </a:txBody>
                  <a:tcPr/>
                </a:tc>
                <a:extLst>
                  <a:ext uri="{0D108BD9-81ED-4DB2-BD59-A6C34878D82A}">
                    <a16:rowId xmlns:a16="http://schemas.microsoft.com/office/drawing/2014/main" val="405885322"/>
                  </a:ext>
                </a:extLst>
              </a:tr>
              <a:tr h="462798">
                <a:tc>
                  <a:txBody>
                    <a:bodyPr/>
                    <a:lstStyle/>
                    <a:p>
                      <a:r>
                        <a:rPr lang="en-US" sz="1800" kern="1200" dirty="0">
                          <a:solidFill>
                            <a:schemeClr val="tx1">
                              <a:lumMod val="65000"/>
                              <a:lumOff val="35000"/>
                            </a:schemeClr>
                          </a:solidFill>
                          <a:effectLst/>
                          <a:latin typeface="+mn-lt"/>
                          <a:ea typeface="+mn-ea"/>
                          <a:cs typeface="+mn-cs"/>
                        </a:rPr>
                        <a:t>Off-site costs (Temp. facilities, utilities.)</a:t>
                      </a:r>
                      <a:endParaRPr lang="en-US"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$175,000</a:t>
                      </a:r>
                    </a:p>
                  </a:txBody>
                  <a:tcPr/>
                </a:tc>
                <a:extLst>
                  <a:ext uri="{0D108BD9-81ED-4DB2-BD59-A6C34878D82A}">
                    <a16:rowId xmlns:a16="http://schemas.microsoft.com/office/drawing/2014/main" val="4155087732"/>
                  </a:ext>
                </a:extLst>
              </a:tr>
              <a:tr h="462798">
                <a:tc>
                  <a:txBody>
                    <a:bodyPr/>
                    <a:lstStyle/>
                    <a:p>
                      <a:r>
                        <a:rPr lang="en-US" sz="1800" kern="1200" dirty="0">
                          <a:solidFill>
                            <a:schemeClr val="tx1">
                              <a:lumMod val="65000"/>
                              <a:lumOff val="35000"/>
                            </a:schemeClr>
                          </a:solidFill>
                          <a:effectLst/>
                          <a:latin typeface="+mn-lt"/>
                          <a:ea typeface="+mn-ea"/>
                          <a:cs typeface="+mn-cs"/>
                        </a:rPr>
                        <a:t>Contract administration costs (Owner, Construction Manager, etc.)</a:t>
                      </a:r>
                      <a:endParaRPr lang="en-US"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$485,000</a:t>
                      </a:r>
                    </a:p>
                  </a:txBody>
                  <a:tcPr/>
                </a:tc>
                <a:extLst>
                  <a:ext uri="{0D108BD9-81ED-4DB2-BD59-A6C34878D82A}">
                    <a16:rowId xmlns:a16="http://schemas.microsoft.com/office/drawing/2014/main" val="205770678"/>
                  </a:ext>
                </a:extLst>
              </a:tr>
              <a:tr h="462798">
                <a:tc>
                  <a:txBody>
                    <a:bodyPr/>
                    <a:lstStyle/>
                    <a:p>
                      <a:r>
                        <a:rPr lang="en-US" sz="1800" kern="1200" dirty="0">
                          <a:solidFill>
                            <a:schemeClr val="tx1">
                              <a:lumMod val="65000"/>
                              <a:lumOff val="35000"/>
                            </a:schemeClr>
                          </a:solidFill>
                          <a:effectLst/>
                          <a:latin typeface="+mn-lt"/>
                          <a:ea typeface="+mn-ea"/>
                          <a:cs typeface="+mn-cs"/>
                        </a:rPr>
                        <a:t>Contingencies (Owner)	</a:t>
                      </a:r>
                      <a:endParaRPr lang="en-US"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$635,000</a:t>
                      </a:r>
                    </a:p>
                  </a:txBody>
                  <a:tcPr/>
                </a:tc>
                <a:extLst>
                  <a:ext uri="{0D108BD9-81ED-4DB2-BD59-A6C34878D82A}">
                    <a16:rowId xmlns:a16="http://schemas.microsoft.com/office/drawing/2014/main" val="1741626407"/>
                  </a:ext>
                </a:extLst>
              </a:tr>
              <a:tr h="462798">
                <a:tc>
                  <a:txBody>
                    <a:bodyPr/>
                    <a:lstStyle/>
                    <a:p>
                      <a:r>
                        <a:rPr lang="en-US" sz="1800" kern="1200" dirty="0">
                          <a:solidFill>
                            <a:schemeClr val="tx1">
                              <a:lumMod val="65000"/>
                              <a:lumOff val="35000"/>
                            </a:schemeClr>
                          </a:solidFill>
                          <a:effectLst/>
                          <a:latin typeface="+mn-lt"/>
                          <a:ea typeface="+mn-ea"/>
                          <a:cs typeface="+mn-cs"/>
                        </a:rPr>
                        <a:t>Sales Tax</a:t>
                      </a:r>
                      <a:endParaRPr lang="en-US"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$945,000</a:t>
                      </a:r>
                    </a:p>
                  </a:txBody>
                  <a:tcPr/>
                </a:tc>
                <a:extLst>
                  <a:ext uri="{0D108BD9-81ED-4DB2-BD59-A6C34878D82A}">
                    <a16:rowId xmlns:a16="http://schemas.microsoft.com/office/drawing/2014/main" val="2049678045"/>
                  </a:ext>
                </a:extLst>
              </a:tr>
              <a:tr h="462798">
                <a:tc>
                  <a:txBody>
                    <a:bodyPr/>
                    <a:lstStyle/>
                    <a:p>
                      <a:r>
                        <a:rPr lang="en-US" sz="1800" b="1" kern="1200" dirty="0">
                          <a:solidFill>
                            <a:schemeClr val="tx1">
                              <a:lumMod val="65000"/>
                              <a:lumOff val="35000"/>
                            </a:schemeClr>
                          </a:solidFill>
                          <a:effectLst/>
                          <a:latin typeface="+mn-lt"/>
                          <a:ea typeface="+mn-ea"/>
                          <a:cs typeface="+mn-cs"/>
                        </a:rPr>
                        <a:t>Total</a:t>
                      </a:r>
                      <a:endParaRPr lang="en-US" b="1"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65000"/>
                              <a:lumOff val="35000"/>
                            </a:schemeClr>
                          </a:solidFill>
                        </a:rPr>
                        <a:t>$13,980,000</a:t>
                      </a:r>
                    </a:p>
                  </a:txBody>
                  <a:tcPr/>
                </a:tc>
                <a:extLst>
                  <a:ext uri="{0D108BD9-81ED-4DB2-BD59-A6C34878D82A}">
                    <a16:rowId xmlns:a16="http://schemas.microsoft.com/office/drawing/2014/main" val="3403710266"/>
                  </a:ext>
                </a:extLst>
              </a:tr>
              <a:tr h="462798">
                <a:tc>
                  <a:txBody>
                    <a:bodyPr/>
                    <a:lstStyle/>
                    <a:p>
                      <a:r>
                        <a:rPr lang="en-US" dirty="0">
                          <a:solidFill>
                            <a:schemeClr val="tx1">
                              <a:lumMod val="65000"/>
                              <a:lumOff val="35000"/>
                            </a:schemeClr>
                          </a:solidFill>
                        </a:rPr>
                        <a:t>Available Funding (Bonds, General Fund, Department of Commerce Grant)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lumOff val="35000"/>
                            </a:schemeClr>
                          </a:solidFill>
                        </a:rPr>
                        <a:t>$13,980,000</a:t>
                      </a:r>
                    </a:p>
                  </a:txBody>
                  <a:tcPr/>
                </a:tc>
                <a:extLst>
                  <a:ext uri="{0D108BD9-81ED-4DB2-BD59-A6C34878D82A}">
                    <a16:rowId xmlns:a16="http://schemas.microsoft.com/office/drawing/2014/main" val="2976945277"/>
                  </a:ext>
                </a:extLst>
              </a:tr>
            </a:tbl>
          </a:graphicData>
        </a:graphic>
      </p:graphicFrame>
      <p:pic>
        <p:nvPicPr>
          <p:cNvPr id="5" name="Picture 4">
            <a:extLst>
              <a:ext uri="{FF2B5EF4-FFF2-40B4-BE49-F238E27FC236}">
                <a16:creationId xmlns:a16="http://schemas.microsoft.com/office/drawing/2014/main" id="{3B99CBD9-9123-4658-B32A-8D83851B3F95}"/>
              </a:ext>
            </a:extLst>
          </p:cNvPr>
          <p:cNvPicPr>
            <a:picLocks noChangeAspect="1"/>
          </p:cNvPicPr>
          <p:nvPr/>
        </p:nvPicPr>
        <p:blipFill>
          <a:blip r:embed="rId3"/>
          <a:stretch>
            <a:fillRect/>
          </a:stretch>
        </p:blipFill>
        <p:spPr>
          <a:xfrm>
            <a:off x="7772400" y="274320"/>
            <a:ext cx="3933825" cy="504825"/>
          </a:xfrm>
          <a:prstGeom prst="rect">
            <a:avLst/>
          </a:prstGeom>
        </p:spPr>
      </p:pic>
    </p:spTree>
    <p:extLst>
      <p:ext uri="{BB962C8B-B14F-4D97-AF65-F5344CB8AC3E}">
        <p14:creationId xmlns:p14="http://schemas.microsoft.com/office/powerpoint/2010/main" val="306830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B657A4-9E85-4176-BB4E-05D99768564B}"/>
              </a:ext>
            </a:extLst>
          </p:cNvPr>
          <p:cNvSpPr txBox="1"/>
          <p:nvPr/>
        </p:nvSpPr>
        <p:spPr>
          <a:xfrm>
            <a:off x="457200" y="182880"/>
            <a:ext cx="8495414" cy="707886"/>
          </a:xfrm>
          <a:prstGeom prst="rect">
            <a:avLst/>
          </a:prstGeom>
          <a:noFill/>
        </p:spPr>
        <p:txBody>
          <a:bodyPr wrap="square" rtlCol="0">
            <a:spAutoFit/>
          </a:bodyPr>
          <a:lstStyle/>
          <a:p>
            <a:r>
              <a:rPr lang="en-US" sz="4000" b="1" dirty="0">
                <a:solidFill>
                  <a:schemeClr val="tx1">
                    <a:lumMod val="65000"/>
                    <a:lumOff val="35000"/>
                  </a:schemeClr>
                </a:solidFill>
              </a:rPr>
              <a:t>Procurement Schedule</a:t>
            </a:r>
          </a:p>
        </p:txBody>
      </p:sp>
      <p:pic>
        <p:nvPicPr>
          <p:cNvPr id="4" name="Picture 3">
            <a:extLst>
              <a:ext uri="{FF2B5EF4-FFF2-40B4-BE49-F238E27FC236}">
                <a16:creationId xmlns:a16="http://schemas.microsoft.com/office/drawing/2014/main" id="{626850AB-B610-40DE-9670-5B50A5840D8D}"/>
              </a:ext>
            </a:extLst>
          </p:cNvPr>
          <p:cNvPicPr>
            <a:picLocks noChangeAspect="1"/>
          </p:cNvPicPr>
          <p:nvPr/>
        </p:nvPicPr>
        <p:blipFill>
          <a:blip r:embed="rId3"/>
          <a:stretch>
            <a:fillRect/>
          </a:stretch>
        </p:blipFill>
        <p:spPr>
          <a:xfrm>
            <a:off x="180975" y="2138533"/>
            <a:ext cx="11799531" cy="2597837"/>
          </a:xfrm>
          <a:prstGeom prst="rect">
            <a:avLst/>
          </a:prstGeom>
        </p:spPr>
      </p:pic>
      <p:pic>
        <p:nvPicPr>
          <p:cNvPr id="5" name="Picture 4">
            <a:extLst>
              <a:ext uri="{FF2B5EF4-FFF2-40B4-BE49-F238E27FC236}">
                <a16:creationId xmlns:a16="http://schemas.microsoft.com/office/drawing/2014/main" id="{191EA4B5-3237-417C-AAD9-FAC86A3D8063}"/>
              </a:ext>
            </a:extLst>
          </p:cNvPr>
          <p:cNvPicPr>
            <a:picLocks noChangeAspect="1"/>
          </p:cNvPicPr>
          <p:nvPr/>
        </p:nvPicPr>
        <p:blipFill>
          <a:blip r:embed="rId4"/>
          <a:stretch>
            <a:fillRect/>
          </a:stretch>
        </p:blipFill>
        <p:spPr>
          <a:xfrm>
            <a:off x="7772400" y="274320"/>
            <a:ext cx="3933825" cy="504825"/>
          </a:xfrm>
          <a:prstGeom prst="rect">
            <a:avLst/>
          </a:prstGeom>
        </p:spPr>
      </p:pic>
    </p:spTree>
    <p:extLst>
      <p:ext uri="{BB962C8B-B14F-4D97-AF65-F5344CB8AC3E}">
        <p14:creationId xmlns:p14="http://schemas.microsoft.com/office/powerpoint/2010/main" val="428389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B657A4-9E85-4176-BB4E-05D99768564B}"/>
              </a:ext>
            </a:extLst>
          </p:cNvPr>
          <p:cNvSpPr txBox="1"/>
          <p:nvPr/>
        </p:nvSpPr>
        <p:spPr>
          <a:xfrm>
            <a:off x="457200" y="182880"/>
            <a:ext cx="8495414" cy="707886"/>
          </a:xfrm>
          <a:prstGeom prst="rect">
            <a:avLst/>
          </a:prstGeom>
          <a:noFill/>
        </p:spPr>
        <p:txBody>
          <a:bodyPr wrap="square" rtlCol="0">
            <a:spAutoFit/>
          </a:bodyPr>
          <a:lstStyle/>
          <a:p>
            <a:r>
              <a:rPr lang="en-US" sz="4000" b="1" dirty="0">
                <a:solidFill>
                  <a:schemeClr val="tx1">
                    <a:lumMod val="65000"/>
                    <a:lumOff val="35000"/>
                  </a:schemeClr>
                </a:solidFill>
              </a:rPr>
              <a:t>Project Management</a:t>
            </a:r>
          </a:p>
        </p:txBody>
      </p:sp>
      <p:pic>
        <p:nvPicPr>
          <p:cNvPr id="4" name="Picture 3">
            <a:extLst>
              <a:ext uri="{FF2B5EF4-FFF2-40B4-BE49-F238E27FC236}">
                <a16:creationId xmlns:a16="http://schemas.microsoft.com/office/drawing/2014/main" id="{6A4B6C05-AB4F-4906-A98E-5B9B5BA2F136}"/>
              </a:ext>
            </a:extLst>
          </p:cNvPr>
          <p:cNvPicPr>
            <a:picLocks noChangeAspect="1"/>
          </p:cNvPicPr>
          <p:nvPr/>
        </p:nvPicPr>
        <p:blipFill>
          <a:blip r:embed="rId3"/>
          <a:stretch>
            <a:fillRect/>
          </a:stretch>
        </p:blipFill>
        <p:spPr>
          <a:xfrm>
            <a:off x="7772400" y="274320"/>
            <a:ext cx="3933825" cy="504825"/>
          </a:xfrm>
          <a:prstGeom prst="rect">
            <a:avLst/>
          </a:prstGeom>
        </p:spPr>
      </p:pic>
      <p:pic>
        <p:nvPicPr>
          <p:cNvPr id="7" name="Picture 6">
            <a:extLst>
              <a:ext uri="{FF2B5EF4-FFF2-40B4-BE49-F238E27FC236}">
                <a16:creationId xmlns:a16="http://schemas.microsoft.com/office/drawing/2014/main" id="{3ED1959C-2707-4487-AA69-45DD1DB98D99}"/>
              </a:ext>
            </a:extLst>
          </p:cNvPr>
          <p:cNvPicPr>
            <a:picLocks noChangeAspect="1"/>
          </p:cNvPicPr>
          <p:nvPr/>
        </p:nvPicPr>
        <p:blipFill>
          <a:blip r:embed="rId4"/>
          <a:stretch>
            <a:fillRect/>
          </a:stretch>
        </p:blipFill>
        <p:spPr>
          <a:xfrm>
            <a:off x="1135111" y="1222310"/>
            <a:ext cx="9921777" cy="5272288"/>
          </a:xfrm>
          <a:prstGeom prst="rect">
            <a:avLst/>
          </a:prstGeom>
        </p:spPr>
      </p:pic>
    </p:spTree>
    <p:extLst>
      <p:ext uri="{BB962C8B-B14F-4D97-AF65-F5344CB8AC3E}">
        <p14:creationId xmlns:p14="http://schemas.microsoft.com/office/powerpoint/2010/main" val="218563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phic 56" descr="User">
            <a:extLst>
              <a:ext uri="{FF2B5EF4-FFF2-40B4-BE49-F238E27FC236}">
                <a16:creationId xmlns:a16="http://schemas.microsoft.com/office/drawing/2014/main" id="{4D7B6CFF-FF64-4C70-BD0E-12918C843FD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7982" y="1655759"/>
            <a:ext cx="914400" cy="914400"/>
          </a:xfrm>
          <a:prstGeom prst="rect">
            <a:avLst/>
          </a:prstGeom>
        </p:spPr>
      </p:pic>
      <p:sp>
        <p:nvSpPr>
          <p:cNvPr id="11" name="TextBox 10">
            <a:extLst>
              <a:ext uri="{FF2B5EF4-FFF2-40B4-BE49-F238E27FC236}">
                <a16:creationId xmlns:a16="http://schemas.microsoft.com/office/drawing/2014/main" id="{5CB657A4-9E85-4176-BB4E-05D99768564B}"/>
              </a:ext>
            </a:extLst>
          </p:cNvPr>
          <p:cNvSpPr txBox="1"/>
          <p:nvPr/>
        </p:nvSpPr>
        <p:spPr>
          <a:xfrm>
            <a:off x="457200" y="182880"/>
            <a:ext cx="6791507" cy="707886"/>
          </a:xfrm>
          <a:prstGeom prst="rect">
            <a:avLst/>
          </a:prstGeom>
          <a:noFill/>
        </p:spPr>
        <p:txBody>
          <a:bodyPr wrap="square" rtlCol="0">
            <a:spAutoFit/>
          </a:bodyPr>
          <a:lstStyle/>
          <a:p>
            <a:r>
              <a:rPr lang="en-US" sz="4000" b="1" dirty="0">
                <a:solidFill>
                  <a:schemeClr val="tx1">
                    <a:lumMod val="65000"/>
                    <a:lumOff val="35000"/>
                  </a:schemeClr>
                </a:solidFill>
              </a:rPr>
              <a:t>Thank You / Questions</a:t>
            </a:r>
          </a:p>
        </p:txBody>
      </p:sp>
      <p:pic>
        <p:nvPicPr>
          <p:cNvPr id="17" name="Graphic 16" descr="User">
            <a:extLst>
              <a:ext uri="{FF2B5EF4-FFF2-40B4-BE49-F238E27FC236}">
                <a16:creationId xmlns:a16="http://schemas.microsoft.com/office/drawing/2014/main" id="{6A4721D1-A74E-426F-8FB7-0B13CBBC4BD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753815" y="4265562"/>
            <a:ext cx="914400" cy="914400"/>
          </a:xfrm>
          <a:prstGeom prst="rect">
            <a:avLst/>
          </a:prstGeom>
        </p:spPr>
      </p:pic>
      <p:pic>
        <p:nvPicPr>
          <p:cNvPr id="18" name="Graphic 17" descr="User">
            <a:extLst>
              <a:ext uri="{FF2B5EF4-FFF2-40B4-BE49-F238E27FC236}">
                <a16:creationId xmlns:a16="http://schemas.microsoft.com/office/drawing/2014/main" id="{38F85A22-5167-45CA-8A38-450EDA4C74A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5648565" y="4255254"/>
            <a:ext cx="914400" cy="914400"/>
          </a:xfrm>
          <a:prstGeom prst="rect">
            <a:avLst/>
          </a:prstGeom>
        </p:spPr>
      </p:pic>
      <p:pic>
        <p:nvPicPr>
          <p:cNvPr id="25" name="Graphic 24" descr="User">
            <a:extLst>
              <a:ext uri="{FF2B5EF4-FFF2-40B4-BE49-F238E27FC236}">
                <a16:creationId xmlns:a16="http://schemas.microsoft.com/office/drawing/2014/main" id="{3230A3D1-6734-4F7A-98CF-A376C96FD6D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288169" y="4265562"/>
            <a:ext cx="914400" cy="914400"/>
          </a:xfrm>
          <a:prstGeom prst="rect">
            <a:avLst/>
          </a:prstGeom>
        </p:spPr>
      </p:pic>
      <p:pic>
        <p:nvPicPr>
          <p:cNvPr id="26" name="Graphic 25" descr="User">
            <a:extLst>
              <a:ext uri="{FF2B5EF4-FFF2-40B4-BE49-F238E27FC236}">
                <a16:creationId xmlns:a16="http://schemas.microsoft.com/office/drawing/2014/main" id="{24D0165B-A133-4BD1-A854-BAC76B7EF1D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85572" y="4254655"/>
            <a:ext cx="914400" cy="914400"/>
          </a:xfrm>
          <a:prstGeom prst="rect">
            <a:avLst/>
          </a:prstGeom>
        </p:spPr>
      </p:pic>
      <p:sp>
        <p:nvSpPr>
          <p:cNvPr id="28" name="TextBox 27">
            <a:extLst>
              <a:ext uri="{FF2B5EF4-FFF2-40B4-BE49-F238E27FC236}">
                <a16:creationId xmlns:a16="http://schemas.microsoft.com/office/drawing/2014/main" id="{7AD14E81-3A2B-4C51-A0DC-92C1E3F983D3}"/>
              </a:ext>
            </a:extLst>
          </p:cNvPr>
          <p:cNvSpPr txBox="1"/>
          <p:nvPr/>
        </p:nvSpPr>
        <p:spPr>
          <a:xfrm>
            <a:off x="1225274" y="5123743"/>
            <a:ext cx="1489723" cy="646331"/>
          </a:xfrm>
          <a:prstGeom prst="rect">
            <a:avLst/>
          </a:prstGeom>
          <a:noFill/>
        </p:spPr>
        <p:txBody>
          <a:bodyPr wrap="square" rtlCol="0">
            <a:spAutoFit/>
          </a:bodyPr>
          <a:lstStyle/>
          <a:p>
            <a:pPr algn="ctr"/>
            <a:r>
              <a:rPr lang="en-US" sz="1200" b="1" dirty="0"/>
              <a:t>Joanie Fadden,</a:t>
            </a:r>
          </a:p>
          <a:p>
            <a:pPr algn="ctr"/>
            <a:r>
              <a:rPr lang="en-US" sz="1200" dirty="0"/>
              <a:t>Snohomish County Sheriff, Bureau Chief</a:t>
            </a:r>
          </a:p>
        </p:txBody>
      </p:sp>
      <p:sp>
        <p:nvSpPr>
          <p:cNvPr id="29" name="TextBox 28">
            <a:extLst>
              <a:ext uri="{FF2B5EF4-FFF2-40B4-BE49-F238E27FC236}">
                <a16:creationId xmlns:a16="http://schemas.microsoft.com/office/drawing/2014/main" id="{521F4107-97D4-4249-B9E4-EC9571F45A61}"/>
              </a:ext>
            </a:extLst>
          </p:cNvPr>
          <p:cNvSpPr txBox="1"/>
          <p:nvPr/>
        </p:nvSpPr>
        <p:spPr>
          <a:xfrm>
            <a:off x="5404574" y="5117273"/>
            <a:ext cx="1385608" cy="646331"/>
          </a:xfrm>
          <a:prstGeom prst="rect">
            <a:avLst/>
          </a:prstGeom>
          <a:noFill/>
        </p:spPr>
        <p:txBody>
          <a:bodyPr wrap="square" rtlCol="0">
            <a:spAutoFit/>
          </a:bodyPr>
          <a:lstStyle/>
          <a:p>
            <a:pPr algn="ctr"/>
            <a:r>
              <a:rPr lang="en-US" sz="1200" b="1" dirty="0"/>
              <a:t>Jeff Hencz, </a:t>
            </a:r>
          </a:p>
          <a:p>
            <a:pPr algn="ctr"/>
            <a:r>
              <a:rPr lang="en-US" sz="1200" dirty="0"/>
              <a:t>Snohomish County, Project Manager</a:t>
            </a:r>
          </a:p>
        </p:txBody>
      </p:sp>
      <p:sp>
        <p:nvSpPr>
          <p:cNvPr id="31" name="TextBox 30">
            <a:extLst>
              <a:ext uri="{FF2B5EF4-FFF2-40B4-BE49-F238E27FC236}">
                <a16:creationId xmlns:a16="http://schemas.microsoft.com/office/drawing/2014/main" id="{BF4412D5-87B6-446F-9DB4-32DE1F853B38}"/>
              </a:ext>
            </a:extLst>
          </p:cNvPr>
          <p:cNvSpPr txBox="1"/>
          <p:nvPr/>
        </p:nvSpPr>
        <p:spPr>
          <a:xfrm>
            <a:off x="9558344" y="5117762"/>
            <a:ext cx="1333153" cy="646331"/>
          </a:xfrm>
          <a:prstGeom prst="rect">
            <a:avLst/>
          </a:prstGeom>
          <a:noFill/>
        </p:spPr>
        <p:txBody>
          <a:bodyPr wrap="square" rtlCol="0">
            <a:spAutoFit/>
          </a:bodyPr>
          <a:lstStyle/>
          <a:p>
            <a:pPr algn="ctr"/>
            <a:r>
              <a:rPr lang="en-US" sz="1200" b="1" dirty="0"/>
              <a:t>Dave Jobs,</a:t>
            </a:r>
          </a:p>
          <a:p>
            <a:pPr algn="ctr"/>
            <a:r>
              <a:rPr lang="en-US" sz="1200" dirty="0"/>
              <a:t>OAC, </a:t>
            </a:r>
          </a:p>
          <a:p>
            <a:pPr algn="ctr"/>
            <a:r>
              <a:rPr lang="en-US" sz="1200" dirty="0"/>
              <a:t>Vice President</a:t>
            </a:r>
          </a:p>
        </p:txBody>
      </p:sp>
      <p:sp>
        <p:nvSpPr>
          <p:cNvPr id="32" name="TextBox 31">
            <a:extLst>
              <a:ext uri="{FF2B5EF4-FFF2-40B4-BE49-F238E27FC236}">
                <a16:creationId xmlns:a16="http://schemas.microsoft.com/office/drawing/2014/main" id="{B14F23E0-C9FD-416D-81AA-F607D400844F}"/>
              </a:ext>
            </a:extLst>
          </p:cNvPr>
          <p:cNvSpPr txBox="1"/>
          <p:nvPr/>
        </p:nvSpPr>
        <p:spPr>
          <a:xfrm>
            <a:off x="8113105" y="5117762"/>
            <a:ext cx="1468354" cy="646331"/>
          </a:xfrm>
          <a:prstGeom prst="rect">
            <a:avLst/>
          </a:prstGeom>
          <a:noFill/>
        </p:spPr>
        <p:txBody>
          <a:bodyPr wrap="square" rtlCol="0">
            <a:spAutoFit/>
          </a:bodyPr>
          <a:lstStyle/>
          <a:p>
            <a:pPr algn="ctr"/>
            <a:r>
              <a:rPr lang="en-US" sz="1200" b="1" dirty="0"/>
              <a:t>Kevin Fromm, </a:t>
            </a:r>
          </a:p>
          <a:p>
            <a:pPr algn="ctr"/>
            <a:r>
              <a:rPr lang="en-US" sz="1200" dirty="0"/>
              <a:t>OAC, </a:t>
            </a:r>
          </a:p>
          <a:p>
            <a:pPr algn="ctr"/>
            <a:r>
              <a:rPr lang="en-US" sz="1200" dirty="0"/>
              <a:t>Program  Manager</a:t>
            </a:r>
          </a:p>
        </p:txBody>
      </p:sp>
      <p:pic>
        <p:nvPicPr>
          <p:cNvPr id="33" name="Graphic 32" descr="User">
            <a:extLst>
              <a:ext uri="{FF2B5EF4-FFF2-40B4-BE49-F238E27FC236}">
                <a16:creationId xmlns:a16="http://schemas.microsoft.com/office/drawing/2014/main" id="{31255C52-B435-4676-B6FE-1F8E1048C3E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935988" y="1674421"/>
            <a:ext cx="914400" cy="914400"/>
          </a:xfrm>
          <a:prstGeom prst="rect">
            <a:avLst/>
          </a:prstGeom>
        </p:spPr>
      </p:pic>
      <p:sp>
        <p:nvSpPr>
          <p:cNvPr id="34" name="TextBox 33">
            <a:extLst>
              <a:ext uri="{FF2B5EF4-FFF2-40B4-BE49-F238E27FC236}">
                <a16:creationId xmlns:a16="http://schemas.microsoft.com/office/drawing/2014/main" id="{561403B8-870F-468C-9969-F25257A9AA74}"/>
              </a:ext>
            </a:extLst>
          </p:cNvPr>
          <p:cNvSpPr txBox="1"/>
          <p:nvPr/>
        </p:nvSpPr>
        <p:spPr>
          <a:xfrm>
            <a:off x="2102918" y="2529746"/>
            <a:ext cx="1079863" cy="646331"/>
          </a:xfrm>
          <a:prstGeom prst="rect">
            <a:avLst/>
          </a:prstGeom>
          <a:noFill/>
        </p:spPr>
        <p:txBody>
          <a:bodyPr wrap="square" rtlCol="0">
            <a:spAutoFit/>
          </a:bodyPr>
          <a:lstStyle/>
          <a:p>
            <a:pPr algn="ctr"/>
            <a:r>
              <a:rPr lang="en-US" sz="1200" b="1" dirty="0" err="1"/>
              <a:t>Ato</a:t>
            </a:r>
            <a:r>
              <a:rPr lang="en-US" sz="1200" b="1" dirty="0"/>
              <a:t> </a:t>
            </a:r>
            <a:r>
              <a:rPr lang="en-US" sz="1200" b="1" dirty="0" err="1"/>
              <a:t>Apiafi</a:t>
            </a:r>
            <a:endParaRPr lang="en-US" sz="1200" b="1" dirty="0"/>
          </a:p>
          <a:p>
            <a:pPr algn="ctr"/>
            <a:r>
              <a:rPr lang="en-US" sz="1200" dirty="0"/>
              <a:t>Panel</a:t>
            </a:r>
          </a:p>
          <a:p>
            <a:endParaRPr lang="en-US" sz="1200" dirty="0"/>
          </a:p>
        </p:txBody>
      </p:sp>
      <p:pic>
        <p:nvPicPr>
          <p:cNvPr id="35" name="Graphic 34" descr="User">
            <a:extLst>
              <a:ext uri="{FF2B5EF4-FFF2-40B4-BE49-F238E27FC236}">
                <a16:creationId xmlns:a16="http://schemas.microsoft.com/office/drawing/2014/main" id="{A014537B-FF16-4216-B376-31FABCB0A57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192104" y="1649024"/>
            <a:ext cx="914400" cy="914400"/>
          </a:xfrm>
          <a:prstGeom prst="rect">
            <a:avLst/>
          </a:prstGeom>
        </p:spPr>
      </p:pic>
      <p:sp>
        <p:nvSpPr>
          <p:cNvPr id="36" name="TextBox 35">
            <a:extLst>
              <a:ext uri="{FF2B5EF4-FFF2-40B4-BE49-F238E27FC236}">
                <a16:creationId xmlns:a16="http://schemas.microsoft.com/office/drawing/2014/main" id="{0FB81B11-7BC6-4B0F-8B83-BEA33FDC9B7F}"/>
              </a:ext>
            </a:extLst>
          </p:cNvPr>
          <p:cNvSpPr txBox="1"/>
          <p:nvPr/>
        </p:nvSpPr>
        <p:spPr>
          <a:xfrm>
            <a:off x="3403916" y="2528653"/>
            <a:ext cx="1209460" cy="646331"/>
          </a:xfrm>
          <a:prstGeom prst="rect">
            <a:avLst/>
          </a:prstGeom>
          <a:noFill/>
        </p:spPr>
        <p:txBody>
          <a:bodyPr wrap="square" rtlCol="0">
            <a:spAutoFit/>
          </a:bodyPr>
          <a:lstStyle/>
          <a:p>
            <a:pPr algn="ctr"/>
            <a:r>
              <a:rPr lang="en-US" sz="1200" b="1" dirty="0"/>
              <a:t>Thomas Golden</a:t>
            </a:r>
          </a:p>
          <a:p>
            <a:pPr algn="ctr"/>
            <a:r>
              <a:rPr lang="en-US" sz="1200" dirty="0"/>
              <a:t>Panel</a:t>
            </a:r>
          </a:p>
          <a:p>
            <a:endParaRPr lang="en-US" sz="1200" dirty="0"/>
          </a:p>
        </p:txBody>
      </p:sp>
      <p:pic>
        <p:nvPicPr>
          <p:cNvPr id="37" name="Graphic 36" descr="User">
            <a:extLst>
              <a:ext uri="{FF2B5EF4-FFF2-40B4-BE49-F238E27FC236}">
                <a16:creationId xmlns:a16="http://schemas.microsoft.com/office/drawing/2014/main" id="{B99844B2-AF24-4056-9690-221E7D50E85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666655" y="1660196"/>
            <a:ext cx="914400" cy="914400"/>
          </a:xfrm>
          <a:prstGeom prst="rect">
            <a:avLst/>
          </a:prstGeom>
        </p:spPr>
      </p:pic>
      <p:sp>
        <p:nvSpPr>
          <p:cNvPr id="40" name="TextBox 39">
            <a:extLst>
              <a:ext uri="{FF2B5EF4-FFF2-40B4-BE49-F238E27FC236}">
                <a16:creationId xmlns:a16="http://schemas.microsoft.com/office/drawing/2014/main" id="{1E009507-ABA9-4E14-A8E7-85455833170E}"/>
              </a:ext>
            </a:extLst>
          </p:cNvPr>
          <p:cNvSpPr txBox="1"/>
          <p:nvPr/>
        </p:nvSpPr>
        <p:spPr>
          <a:xfrm>
            <a:off x="7568805" y="2527406"/>
            <a:ext cx="1168998" cy="646331"/>
          </a:xfrm>
          <a:prstGeom prst="rect">
            <a:avLst/>
          </a:prstGeom>
          <a:noFill/>
        </p:spPr>
        <p:txBody>
          <a:bodyPr wrap="square" rtlCol="0">
            <a:spAutoFit/>
          </a:bodyPr>
          <a:lstStyle/>
          <a:p>
            <a:pPr algn="ctr"/>
            <a:r>
              <a:rPr lang="en-US" sz="1200" b="1" dirty="0"/>
              <a:t>Jessica Murphy</a:t>
            </a:r>
          </a:p>
          <a:p>
            <a:pPr algn="ctr"/>
            <a:r>
              <a:rPr lang="en-US" sz="1200" dirty="0"/>
              <a:t>Panel</a:t>
            </a:r>
          </a:p>
          <a:p>
            <a:pPr algn="ctr"/>
            <a:endParaRPr lang="en-US" sz="1200" dirty="0"/>
          </a:p>
        </p:txBody>
      </p:sp>
      <p:pic>
        <p:nvPicPr>
          <p:cNvPr id="41" name="Graphic 40" descr="User">
            <a:extLst>
              <a:ext uri="{FF2B5EF4-FFF2-40B4-BE49-F238E27FC236}">
                <a16:creationId xmlns:a16="http://schemas.microsoft.com/office/drawing/2014/main" id="{CF3DB15D-07C2-432E-8D80-F514FF072A5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063184" y="1649024"/>
            <a:ext cx="914400" cy="914400"/>
          </a:xfrm>
          <a:prstGeom prst="rect">
            <a:avLst/>
          </a:prstGeom>
        </p:spPr>
      </p:pic>
      <p:sp>
        <p:nvSpPr>
          <p:cNvPr id="42" name="TextBox 41">
            <a:extLst>
              <a:ext uri="{FF2B5EF4-FFF2-40B4-BE49-F238E27FC236}">
                <a16:creationId xmlns:a16="http://schemas.microsoft.com/office/drawing/2014/main" id="{605C47A5-B7A1-4037-B3D9-B97E10738A80}"/>
              </a:ext>
            </a:extLst>
          </p:cNvPr>
          <p:cNvSpPr txBox="1"/>
          <p:nvPr/>
        </p:nvSpPr>
        <p:spPr>
          <a:xfrm>
            <a:off x="8902647" y="2519108"/>
            <a:ext cx="1244017" cy="646331"/>
          </a:xfrm>
          <a:prstGeom prst="rect">
            <a:avLst/>
          </a:prstGeom>
          <a:noFill/>
        </p:spPr>
        <p:txBody>
          <a:bodyPr wrap="square" rtlCol="0">
            <a:spAutoFit/>
          </a:bodyPr>
          <a:lstStyle/>
          <a:p>
            <a:pPr algn="ctr"/>
            <a:r>
              <a:rPr lang="en-US" sz="1200" b="1" dirty="0"/>
              <a:t>Jason Nakamura</a:t>
            </a:r>
          </a:p>
          <a:p>
            <a:pPr algn="ctr"/>
            <a:r>
              <a:rPr lang="en-US" sz="1200" dirty="0"/>
              <a:t>Panel</a:t>
            </a:r>
          </a:p>
          <a:p>
            <a:pPr algn="ctr"/>
            <a:endParaRPr lang="en-US" sz="1200" dirty="0"/>
          </a:p>
        </p:txBody>
      </p:sp>
      <p:pic>
        <p:nvPicPr>
          <p:cNvPr id="43" name="Graphic 42" descr="User">
            <a:extLst>
              <a:ext uri="{FF2B5EF4-FFF2-40B4-BE49-F238E27FC236}">
                <a16:creationId xmlns:a16="http://schemas.microsoft.com/office/drawing/2014/main" id="{5AAEF60A-2DB4-494B-B880-E6495DC89D4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447732" y="1649024"/>
            <a:ext cx="914400" cy="914400"/>
          </a:xfrm>
          <a:prstGeom prst="rect">
            <a:avLst/>
          </a:prstGeom>
        </p:spPr>
      </p:pic>
      <p:sp>
        <p:nvSpPr>
          <p:cNvPr id="44" name="TextBox 43">
            <a:extLst>
              <a:ext uri="{FF2B5EF4-FFF2-40B4-BE49-F238E27FC236}">
                <a16:creationId xmlns:a16="http://schemas.microsoft.com/office/drawing/2014/main" id="{D8510EB7-FFC6-4E9C-8994-5265C9E31A22}"/>
              </a:ext>
            </a:extLst>
          </p:cNvPr>
          <p:cNvSpPr txBox="1"/>
          <p:nvPr/>
        </p:nvSpPr>
        <p:spPr>
          <a:xfrm>
            <a:off x="10290270" y="2537052"/>
            <a:ext cx="1308991" cy="646331"/>
          </a:xfrm>
          <a:prstGeom prst="rect">
            <a:avLst/>
          </a:prstGeom>
          <a:noFill/>
        </p:spPr>
        <p:txBody>
          <a:bodyPr wrap="square" rtlCol="0">
            <a:spAutoFit/>
          </a:bodyPr>
          <a:lstStyle/>
          <a:p>
            <a:pPr algn="ctr"/>
            <a:r>
              <a:rPr lang="en-US" sz="1200" b="1" dirty="0" err="1"/>
              <a:t>Linneth</a:t>
            </a:r>
            <a:r>
              <a:rPr lang="en-US" sz="1200" b="1" dirty="0"/>
              <a:t> Riley-Hall</a:t>
            </a:r>
          </a:p>
          <a:p>
            <a:pPr algn="ctr"/>
            <a:r>
              <a:rPr lang="en-US" sz="1200" dirty="0"/>
              <a:t>Panel</a:t>
            </a:r>
          </a:p>
          <a:p>
            <a:pPr algn="ctr"/>
            <a:endParaRPr lang="en-US" sz="1200" dirty="0"/>
          </a:p>
        </p:txBody>
      </p:sp>
      <p:pic>
        <p:nvPicPr>
          <p:cNvPr id="45" name="Graphic 44" descr="User">
            <a:extLst>
              <a:ext uri="{FF2B5EF4-FFF2-40B4-BE49-F238E27FC236}">
                <a16:creationId xmlns:a16="http://schemas.microsoft.com/office/drawing/2014/main" id="{8B16E45D-FBD4-4924-AC4C-72D179689DB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548773" y="1660138"/>
            <a:ext cx="914400" cy="914400"/>
          </a:xfrm>
          <a:prstGeom prst="rect">
            <a:avLst/>
          </a:prstGeom>
        </p:spPr>
      </p:pic>
      <p:sp>
        <p:nvSpPr>
          <p:cNvPr id="46" name="TextBox 45">
            <a:extLst>
              <a:ext uri="{FF2B5EF4-FFF2-40B4-BE49-F238E27FC236}">
                <a16:creationId xmlns:a16="http://schemas.microsoft.com/office/drawing/2014/main" id="{98A4AB46-1E1D-4AE2-A556-CDD541F5C44F}"/>
              </a:ext>
            </a:extLst>
          </p:cNvPr>
          <p:cNvSpPr txBox="1"/>
          <p:nvPr/>
        </p:nvSpPr>
        <p:spPr>
          <a:xfrm>
            <a:off x="4849877" y="2531131"/>
            <a:ext cx="1079863" cy="646331"/>
          </a:xfrm>
          <a:prstGeom prst="rect">
            <a:avLst/>
          </a:prstGeom>
          <a:noFill/>
        </p:spPr>
        <p:txBody>
          <a:bodyPr wrap="square" rtlCol="0">
            <a:spAutoFit/>
          </a:bodyPr>
          <a:lstStyle/>
          <a:p>
            <a:pPr algn="ctr"/>
            <a:r>
              <a:rPr lang="en-US" sz="1200" b="1" dirty="0"/>
              <a:t>Brian </a:t>
            </a:r>
            <a:r>
              <a:rPr lang="en-US" sz="1200" b="1" dirty="0" err="1"/>
              <a:t>Holecek</a:t>
            </a:r>
            <a:endParaRPr lang="en-US" sz="1200" b="1" dirty="0"/>
          </a:p>
          <a:p>
            <a:pPr algn="ctr"/>
            <a:r>
              <a:rPr lang="en-US" sz="1200" dirty="0"/>
              <a:t>Panel</a:t>
            </a:r>
          </a:p>
          <a:p>
            <a:pPr algn="ctr"/>
            <a:endParaRPr lang="en-US" sz="1200" dirty="0"/>
          </a:p>
        </p:txBody>
      </p:sp>
      <p:sp>
        <p:nvSpPr>
          <p:cNvPr id="48" name="TextBox 47">
            <a:extLst>
              <a:ext uri="{FF2B5EF4-FFF2-40B4-BE49-F238E27FC236}">
                <a16:creationId xmlns:a16="http://schemas.microsoft.com/office/drawing/2014/main" id="{F1E68ED6-8752-479D-8995-A712C6C0AA36}"/>
              </a:ext>
            </a:extLst>
          </p:cNvPr>
          <p:cNvSpPr txBox="1"/>
          <p:nvPr/>
        </p:nvSpPr>
        <p:spPr>
          <a:xfrm>
            <a:off x="748518" y="2531993"/>
            <a:ext cx="1079863" cy="646331"/>
          </a:xfrm>
          <a:prstGeom prst="rect">
            <a:avLst/>
          </a:prstGeom>
          <a:noFill/>
        </p:spPr>
        <p:txBody>
          <a:bodyPr wrap="square" rtlCol="0">
            <a:spAutoFit/>
          </a:bodyPr>
          <a:lstStyle/>
          <a:p>
            <a:pPr algn="ctr"/>
            <a:r>
              <a:rPr lang="en-US" sz="1200" b="1" dirty="0"/>
              <a:t>Kurt Boyd</a:t>
            </a:r>
          </a:p>
          <a:p>
            <a:pPr algn="ctr"/>
            <a:r>
              <a:rPr lang="en-US" sz="1200" dirty="0"/>
              <a:t>Panel Chair</a:t>
            </a:r>
          </a:p>
          <a:p>
            <a:pPr algn="ctr"/>
            <a:endParaRPr lang="en-US" sz="1200" dirty="0"/>
          </a:p>
        </p:txBody>
      </p:sp>
      <p:pic>
        <p:nvPicPr>
          <p:cNvPr id="49" name="Graphic 48" descr="User">
            <a:extLst>
              <a:ext uri="{FF2B5EF4-FFF2-40B4-BE49-F238E27FC236}">
                <a16:creationId xmlns:a16="http://schemas.microsoft.com/office/drawing/2014/main" id="{062F780F-B7E0-42B0-A5DE-DDD27C391A8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319300" y="1660196"/>
            <a:ext cx="914400" cy="914400"/>
          </a:xfrm>
          <a:prstGeom prst="rect">
            <a:avLst/>
          </a:prstGeom>
        </p:spPr>
      </p:pic>
      <p:sp>
        <p:nvSpPr>
          <p:cNvPr id="50" name="TextBox 49">
            <a:extLst>
              <a:ext uri="{FF2B5EF4-FFF2-40B4-BE49-F238E27FC236}">
                <a16:creationId xmlns:a16="http://schemas.microsoft.com/office/drawing/2014/main" id="{4F6D0A4E-668B-48AA-847A-B8DD3278FBD6}"/>
              </a:ext>
            </a:extLst>
          </p:cNvPr>
          <p:cNvSpPr txBox="1"/>
          <p:nvPr/>
        </p:nvSpPr>
        <p:spPr>
          <a:xfrm>
            <a:off x="6235326" y="2530587"/>
            <a:ext cx="1079863" cy="646331"/>
          </a:xfrm>
          <a:prstGeom prst="rect">
            <a:avLst/>
          </a:prstGeom>
          <a:noFill/>
        </p:spPr>
        <p:txBody>
          <a:bodyPr wrap="square" rtlCol="0">
            <a:spAutoFit/>
          </a:bodyPr>
          <a:lstStyle/>
          <a:p>
            <a:pPr algn="ctr"/>
            <a:r>
              <a:rPr lang="en-US" sz="1200" b="1" dirty="0"/>
              <a:t>Dave Johnson</a:t>
            </a:r>
          </a:p>
          <a:p>
            <a:pPr algn="ctr"/>
            <a:r>
              <a:rPr lang="en-US" sz="1200" dirty="0"/>
              <a:t>Panel</a:t>
            </a:r>
          </a:p>
          <a:p>
            <a:pPr algn="ctr"/>
            <a:endParaRPr lang="en-US" sz="1200" dirty="0"/>
          </a:p>
        </p:txBody>
      </p:sp>
      <p:pic>
        <p:nvPicPr>
          <p:cNvPr id="51" name="Graphic 50" descr="User">
            <a:extLst>
              <a:ext uri="{FF2B5EF4-FFF2-40B4-BE49-F238E27FC236}">
                <a16:creationId xmlns:a16="http://schemas.microsoft.com/office/drawing/2014/main" id="{52F0C779-FDBA-4D50-8ACB-4FD547FFD0C6}"/>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018018" y="4254655"/>
            <a:ext cx="914400" cy="914400"/>
          </a:xfrm>
          <a:prstGeom prst="rect">
            <a:avLst/>
          </a:prstGeom>
        </p:spPr>
      </p:pic>
      <p:sp>
        <p:nvSpPr>
          <p:cNvPr id="52" name="TextBox 51">
            <a:extLst>
              <a:ext uri="{FF2B5EF4-FFF2-40B4-BE49-F238E27FC236}">
                <a16:creationId xmlns:a16="http://schemas.microsoft.com/office/drawing/2014/main" id="{DFA7AC82-DBB6-4FC8-A7D8-DCC71B86E0FA}"/>
              </a:ext>
            </a:extLst>
          </p:cNvPr>
          <p:cNvSpPr txBox="1"/>
          <p:nvPr/>
        </p:nvSpPr>
        <p:spPr>
          <a:xfrm>
            <a:off x="6762683" y="5117273"/>
            <a:ext cx="1425070" cy="646331"/>
          </a:xfrm>
          <a:prstGeom prst="rect">
            <a:avLst/>
          </a:prstGeom>
          <a:noFill/>
        </p:spPr>
        <p:txBody>
          <a:bodyPr wrap="square" rtlCol="0">
            <a:spAutoFit/>
          </a:bodyPr>
          <a:lstStyle/>
          <a:p>
            <a:pPr algn="ctr"/>
            <a:r>
              <a:rPr lang="en-US" sz="1200" b="1" dirty="0"/>
              <a:t>Rich Murakami,</a:t>
            </a:r>
          </a:p>
          <a:p>
            <a:pPr algn="ctr"/>
            <a:r>
              <a:rPr lang="en-US" sz="1200" dirty="0" err="1"/>
              <a:t>Rolluda</a:t>
            </a:r>
            <a:r>
              <a:rPr lang="en-US" sz="1200" dirty="0"/>
              <a:t> Architects, </a:t>
            </a:r>
          </a:p>
          <a:p>
            <a:pPr algn="ctr"/>
            <a:r>
              <a:rPr lang="en-US" sz="1200" dirty="0"/>
              <a:t>Principal</a:t>
            </a:r>
          </a:p>
        </p:txBody>
      </p:sp>
      <p:sp>
        <p:nvSpPr>
          <p:cNvPr id="6" name="Rectangle 5">
            <a:extLst>
              <a:ext uri="{FF2B5EF4-FFF2-40B4-BE49-F238E27FC236}">
                <a16:creationId xmlns:a16="http://schemas.microsoft.com/office/drawing/2014/main" id="{A165CF67-42A2-416F-ACD7-6AFE656645A0}"/>
              </a:ext>
            </a:extLst>
          </p:cNvPr>
          <p:cNvSpPr/>
          <p:nvPr/>
        </p:nvSpPr>
        <p:spPr>
          <a:xfrm>
            <a:off x="4899390" y="3777816"/>
            <a:ext cx="2393219" cy="535531"/>
          </a:xfrm>
          <a:prstGeom prst="rect">
            <a:avLst/>
          </a:prstGeom>
        </p:spPr>
        <p:txBody>
          <a:bodyPr wrap="none">
            <a:spAutoFit/>
          </a:bodyPr>
          <a:lstStyle/>
          <a:p>
            <a:pPr indent="-57150">
              <a:lnSpc>
                <a:spcPct val="90000"/>
              </a:lnSpc>
              <a:spcAft>
                <a:spcPts val="600"/>
              </a:spcAft>
            </a:pPr>
            <a:r>
              <a:rPr lang="en-US" altLang="en-US" sz="3200" b="1" dirty="0">
                <a:solidFill>
                  <a:schemeClr val="tx1">
                    <a:lumMod val="65000"/>
                    <a:lumOff val="35000"/>
                  </a:schemeClr>
                </a:solidFill>
              </a:rPr>
              <a:t>Project Team</a:t>
            </a:r>
          </a:p>
        </p:txBody>
      </p:sp>
      <p:sp>
        <p:nvSpPr>
          <p:cNvPr id="7" name="Rectangle 6">
            <a:extLst>
              <a:ext uri="{FF2B5EF4-FFF2-40B4-BE49-F238E27FC236}">
                <a16:creationId xmlns:a16="http://schemas.microsoft.com/office/drawing/2014/main" id="{7EEC9076-C65D-49E2-8C77-1650EE6B4604}"/>
              </a:ext>
            </a:extLst>
          </p:cNvPr>
          <p:cNvSpPr/>
          <p:nvPr/>
        </p:nvSpPr>
        <p:spPr>
          <a:xfrm>
            <a:off x="5155581" y="1223231"/>
            <a:ext cx="1880836" cy="535531"/>
          </a:xfrm>
          <a:prstGeom prst="rect">
            <a:avLst/>
          </a:prstGeom>
        </p:spPr>
        <p:txBody>
          <a:bodyPr wrap="none">
            <a:spAutoFit/>
          </a:bodyPr>
          <a:lstStyle/>
          <a:p>
            <a:pPr indent="-57150">
              <a:lnSpc>
                <a:spcPct val="90000"/>
              </a:lnSpc>
              <a:spcAft>
                <a:spcPts val="600"/>
              </a:spcAft>
            </a:pPr>
            <a:r>
              <a:rPr lang="en-US" altLang="en-US" sz="3200" b="1" dirty="0">
                <a:solidFill>
                  <a:schemeClr val="tx1">
                    <a:lumMod val="65000"/>
                    <a:lumOff val="35000"/>
                  </a:schemeClr>
                </a:solidFill>
              </a:rPr>
              <a:t>PRC Panel</a:t>
            </a:r>
          </a:p>
        </p:txBody>
      </p:sp>
      <p:cxnSp>
        <p:nvCxnSpPr>
          <p:cNvPr id="5" name="Straight Connector 4">
            <a:extLst>
              <a:ext uri="{FF2B5EF4-FFF2-40B4-BE49-F238E27FC236}">
                <a16:creationId xmlns:a16="http://schemas.microsoft.com/office/drawing/2014/main" id="{F5D1E94C-5B1A-4648-A241-534A6626F5ED}"/>
              </a:ext>
            </a:extLst>
          </p:cNvPr>
          <p:cNvCxnSpPr/>
          <p:nvPr/>
        </p:nvCxnSpPr>
        <p:spPr>
          <a:xfrm>
            <a:off x="550416" y="2518111"/>
            <a:ext cx="10804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431763-F5AD-4E1E-8709-773A06F2D2B1}"/>
              </a:ext>
            </a:extLst>
          </p:cNvPr>
          <p:cNvCxnSpPr>
            <a:cxnSpLocks/>
          </p:cNvCxnSpPr>
          <p:nvPr/>
        </p:nvCxnSpPr>
        <p:spPr>
          <a:xfrm>
            <a:off x="1516321" y="5105580"/>
            <a:ext cx="9146025" cy="0"/>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E3ABC94-CA27-4B77-B0B2-8408CDE76C52}"/>
              </a:ext>
            </a:extLst>
          </p:cNvPr>
          <p:cNvPicPr>
            <a:picLocks noChangeAspect="1"/>
          </p:cNvPicPr>
          <p:nvPr/>
        </p:nvPicPr>
        <p:blipFill>
          <a:blip r:embed="rId15"/>
          <a:stretch>
            <a:fillRect/>
          </a:stretch>
        </p:blipFill>
        <p:spPr>
          <a:xfrm>
            <a:off x="7772400" y="274320"/>
            <a:ext cx="3933825" cy="504825"/>
          </a:xfrm>
          <a:prstGeom prst="rect">
            <a:avLst/>
          </a:prstGeom>
        </p:spPr>
      </p:pic>
      <p:pic>
        <p:nvPicPr>
          <p:cNvPr id="53" name="Graphic 52" descr="Police">
            <a:extLst>
              <a:ext uri="{FF2B5EF4-FFF2-40B4-BE49-F238E27FC236}">
                <a16:creationId xmlns:a16="http://schemas.microsoft.com/office/drawing/2014/main" id="{61DB18FF-4AD5-4FD0-AD8C-E9DF1A7BDF2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p:blipFill>
        <p:spPr>
          <a:xfrm>
            <a:off x="2905935" y="4255254"/>
            <a:ext cx="914400" cy="914400"/>
          </a:xfrm>
          <a:prstGeom prst="rect">
            <a:avLst/>
          </a:prstGeom>
        </p:spPr>
      </p:pic>
      <p:pic>
        <p:nvPicPr>
          <p:cNvPr id="54" name="Graphic 53" descr="Police">
            <a:extLst>
              <a:ext uri="{FF2B5EF4-FFF2-40B4-BE49-F238E27FC236}">
                <a16:creationId xmlns:a16="http://schemas.microsoft.com/office/drawing/2014/main" id="{629C0EE6-7F09-4E62-A739-AE467D37897D}"/>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p:blipFill>
        <p:spPr>
          <a:xfrm>
            <a:off x="1516321" y="4254655"/>
            <a:ext cx="914400" cy="914400"/>
          </a:xfrm>
          <a:prstGeom prst="rect">
            <a:avLst/>
          </a:prstGeom>
        </p:spPr>
      </p:pic>
      <p:sp>
        <p:nvSpPr>
          <p:cNvPr id="55" name="TextBox 54">
            <a:extLst>
              <a:ext uri="{FF2B5EF4-FFF2-40B4-BE49-F238E27FC236}">
                <a16:creationId xmlns:a16="http://schemas.microsoft.com/office/drawing/2014/main" id="{811757A8-44E6-4C93-897A-B9A0916BF374}"/>
              </a:ext>
            </a:extLst>
          </p:cNvPr>
          <p:cNvSpPr txBox="1"/>
          <p:nvPr/>
        </p:nvSpPr>
        <p:spPr>
          <a:xfrm>
            <a:off x="2601750" y="5124972"/>
            <a:ext cx="1489723" cy="646331"/>
          </a:xfrm>
          <a:prstGeom prst="rect">
            <a:avLst/>
          </a:prstGeom>
          <a:noFill/>
        </p:spPr>
        <p:txBody>
          <a:bodyPr wrap="square" rtlCol="0">
            <a:spAutoFit/>
          </a:bodyPr>
          <a:lstStyle/>
          <a:p>
            <a:pPr algn="ctr"/>
            <a:r>
              <a:rPr lang="en-US" sz="1200" b="1" dirty="0"/>
              <a:t>John Flood,</a:t>
            </a:r>
          </a:p>
          <a:p>
            <a:pPr algn="ctr"/>
            <a:r>
              <a:rPr lang="en-US" sz="1200" dirty="0"/>
              <a:t>Snohomish County Sheriff, Captain</a:t>
            </a:r>
          </a:p>
        </p:txBody>
      </p:sp>
      <p:sp>
        <p:nvSpPr>
          <p:cNvPr id="56" name="TextBox 55">
            <a:extLst>
              <a:ext uri="{FF2B5EF4-FFF2-40B4-BE49-F238E27FC236}">
                <a16:creationId xmlns:a16="http://schemas.microsoft.com/office/drawing/2014/main" id="{C48CC932-0C32-4FCC-B932-8B881DDE30F5}"/>
              </a:ext>
            </a:extLst>
          </p:cNvPr>
          <p:cNvSpPr txBox="1"/>
          <p:nvPr/>
        </p:nvSpPr>
        <p:spPr>
          <a:xfrm>
            <a:off x="3997265" y="5110743"/>
            <a:ext cx="1489723" cy="646331"/>
          </a:xfrm>
          <a:prstGeom prst="rect">
            <a:avLst/>
          </a:prstGeom>
          <a:noFill/>
        </p:spPr>
        <p:txBody>
          <a:bodyPr wrap="square" rtlCol="0">
            <a:spAutoFit/>
          </a:bodyPr>
          <a:lstStyle/>
          <a:p>
            <a:pPr algn="ctr"/>
            <a:r>
              <a:rPr lang="en-US" sz="1200" b="1" dirty="0"/>
              <a:t>Mark Thunberg,</a:t>
            </a:r>
          </a:p>
          <a:p>
            <a:pPr algn="ctr"/>
            <a:r>
              <a:rPr lang="en-US" sz="1200" dirty="0"/>
              <a:t>Snohomish County, Director</a:t>
            </a:r>
          </a:p>
        </p:txBody>
      </p:sp>
    </p:spTree>
    <p:extLst>
      <p:ext uri="{BB962C8B-B14F-4D97-AF65-F5344CB8AC3E}">
        <p14:creationId xmlns:p14="http://schemas.microsoft.com/office/powerpoint/2010/main" val="10777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0B6BCF-D0FB-4D0B-B848-29A769477CF6}"/>
              </a:ext>
            </a:extLst>
          </p:cNvPr>
          <p:cNvSpPr txBox="1"/>
          <p:nvPr/>
        </p:nvSpPr>
        <p:spPr>
          <a:xfrm>
            <a:off x="578293" y="365523"/>
            <a:ext cx="8495414" cy="707886"/>
          </a:xfrm>
          <a:prstGeom prst="rect">
            <a:avLst/>
          </a:prstGeom>
          <a:noFill/>
        </p:spPr>
        <p:txBody>
          <a:bodyPr wrap="square" rtlCol="0">
            <a:spAutoFit/>
          </a:bodyPr>
          <a:lstStyle/>
          <a:p>
            <a:r>
              <a:rPr lang="en-US" sz="4000" b="1" dirty="0">
                <a:solidFill>
                  <a:schemeClr val="tx1">
                    <a:lumMod val="65000"/>
                    <a:lumOff val="35000"/>
                  </a:schemeClr>
                </a:solidFill>
              </a:rPr>
              <a:t>Agenda</a:t>
            </a:r>
          </a:p>
        </p:txBody>
      </p:sp>
      <p:sp>
        <p:nvSpPr>
          <p:cNvPr id="6" name="Rectangle 5">
            <a:extLst>
              <a:ext uri="{FF2B5EF4-FFF2-40B4-BE49-F238E27FC236}">
                <a16:creationId xmlns:a16="http://schemas.microsoft.com/office/drawing/2014/main" id="{CD6A5CB3-3D29-43E2-AD2D-1F1EAB90C7ED}"/>
              </a:ext>
            </a:extLst>
          </p:cNvPr>
          <p:cNvSpPr/>
          <p:nvPr/>
        </p:nvSpPr>
        <p:spPr>
          <a:xfrm>
            <a:off x="1402080" y="1334142"/>
            <a:ext cx="9387840" cy="5158335"/>
          </a:xfrm>
          <a:prstGeom prst="rect">
            <a:avLst/>
          </a:prstGeom>
        </p:spPr>
        <p:txBody>
          <a:bodyPr wrap="square">
            <a:spAutoFit/>
          </a:bodyPr>
          <a:lstStyle/>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Introductions and Organization Chart</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Project Description</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Why GC/CM</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Public Benefit</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Budget and Funding</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Schedule</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Project Management and Qualifications</a:t>
            </a:r>
          </a:p>
          <a:p>
            <a:pPr marL="1390650" lvl="2" indent="-533400">
              <a:lnSpc>
                <a:spcPct val="90000"/>
              </a:lnSpc>
              <a:spcAft>
                <a:spcPts val="1200"/>
              </a:spcAft>
              <a:buFontTx/>
              <a:buAutoNum type="arabicPeriod"/>
            </a:pPr>
            <a:r>
              <a:rPr lang="en-US" altLang="en-US" sz="3600" dirty="0">
                <a:solidFill>
                  <a:schemeClr val="tx1">
                    <a:lumMod val="65000"/>
                    <a:lumOff val="35000"/>
                  </a:schemeClr>
                </a:solidFill>
              </a:rPr>
              <a:t>Questions</a:t>
            </a:r>
          </a:p>
        </p:txBody>
      </p:sp>
      <p:pic>
        <p:nvPicPr>
          <p:cNvPr id="4" name="Picture 3">
            <a:extLst>
              <a:ext uri="{FF2B5EF4-FFF2-40B4-BE49-F238E27FC236}">
                <a16:creationId xmlns:a16="http://schemas.microsoft.com/office/drawing/2014/main" id="{A77BA480-FCC6-4306-8547-A24D03C801C2}"/>
              </a:ext>
            </a:extLst>
          </p:cNvPr>
          <p:cNvPicPr>
            <a:picLocks noChangeAspect="1"/>
          </p:cNvPicPr>
          <p:nvPr/>
        </p:nvPicPr>
        <p:blipFill>
          <a:blip r:embed="rId3"/>
          <a:stretch>
            <a:fillRect/>
          </a:stretch>
        </p:blipFill>
        <p:spPr>
          <a:xfrm>
            <a:off x="7772400" y="274320"/>
            <a:ext cx="3933825" cy="504825"/>
          </a:xfrm>
          <a:prstGeom prst="rect">
            <a:avLst/>
          </a:prstGeom>
        </p:spPr>
      </p:pic>
    </p:spTree>
    <p:extLst>
      <p:ext uri="{BB962C8B-B14F-4D97-AF65-F5344CB8AC3E}">
        <p14:creationId xmlns:p14="http://schemas.microsoft.com/office/powerpoint/2010/main" val="75475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B6B5F0D1-6F6F-4134-9414-9A8BE210ECDC}"/>
              </a:ext>
            </a:extLst>
          </p:cNvPr>
          <p:cNvSpPr txBox="1"/>
          <p:nvPr/>
        </p:nvSpPr>
        <p:spPr>
          <a:xfrm>
            <a:off x="174256" y="118219"/>
            <a:ext cx="8495414" cy="707886"/>
          </a:xfrm>
          <a:prstGeom prst="rect">
            <a:avLst/>
          </a:prstGeom>
          <a:noFill/>
        </p:spPr>
        <p:txBody>
          <a:bodyPr wrap="square" rtlCol="0">
            <a:spAutoFit/>
          </a:bodyPr>
          <a:lstStyle/>
          <a:p>
            <a:r>
              <a:rPr lang="en-US" sz="4000" b="1" dirty="0">
                <a:solidFill>
                  <a:schemeClr val="tx1">
                    <a:lumMod val="65000"/>
                    <a:lumOff val="35000"/>
                  </a:schemeClr>
                </a:solidFill>
              </a:rPr>
              <a:t>Introduction – Organization Chart</a:t>
            </a:r>
          </a:p>
        </p:txBody>
      </p:sp>
      <p:pic>
        <p:nvPicPr>
          <p:cNvPr id="4" name="Picture 3">
            <a:extLst>
              <a:ext uri="{FF2B5EF4-FFF2-40B4-BE49-F238E27FC236}">
                <a16:creationId xmlns:a16="http://schemas.microsoft.com/office/drawing/2014/main" id="{ABF71477-7E34-4742-9E67-3975D85A1459}"/>
              </a:ext>
            </a:extLst>
          </p:cNvPr>
          <p:cNvPicPr>
            <a:picLocks noChangeAspect="1"/>
          </p:cNvPicPr>
          <p:nvPr/>
        </p:nvPicPr>
        <p:blipFill>
          <a:blip r:embed="rId3"/>
          <a:stretch>
            <a:fillRect/>
          </a:stretch>
        </p:blipFill>
        <p:spPr>
          <a:xfrm>
            <a:off x="1074811" y="1122980"/>
            <a:ext cx="10042378" cy="5199970"/>
          </a:xfrm>
          <a:prstGeom prst="rect">
            <a:avLst/>
          </a:prstGeom>
        </p:spPr>
      </p:pic>
      <p:pic>
        <p:nvPicPr>
          <p:cNvPr id="10" name="Picture 9">
            <a:extLst>
              <a:ext uri="{FF2B5EF4-FFF2-40B4-BE49-F238E27FC236}">
                <a16:creationId xmlns:a16="http://schemas.microsoft.com/office/drawing/2014/main" id="{2E9B8E2C-102D-4DB1-B970-C99D112F1D82}"/>
              </a:ext>
            </a:extLst>
          </p:cNvPr>
          <p:cNvPicPr>
            <a:picLocks noChangeAspect="1"/>
          </p:cNvPicPr>
          <p:nvPr/>
        </p:nvPicPr>
        <p:blipFill>
          <a:blip r:embed="rId4"/>
          <a:stretch>
            <a:fillRect/>
          </a:stretch>
        </p:blipFill>
        <p:spPr>
          <a:xfrm>
            <a:off x="7772400" y="274320"/>
            <a:ext cx="3933825" cy="504825"/>
          </a:xfrm>
          <a:prstGeom prst="rect">
            <a:avLst/>
          </a:prstGeom>
        </p:spPr>
      </p:pic>
    </p:spTree>
    <p:extLst>
      <p:ext uri="{BB962C8B-B14F-4D97-AF65-F5344CB8AC3E}">
        <p14:creationId xmlns:p14="http://schemas.microsoft.com/office/powerpoint/2010/main" val="309455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E7882E4-B6B7-4A28-B1F6-DF0D4D8C8AAE}"/>
              </a:ext>
            </a:extLst>
          </p:cNvPr>
          <p:cNvSpPr txBox="1"/>
          <p:nvPr/>
        </p:nvSpPr>
        <p:spPr>
          <a:xfrm>
            <a:off x="214171" y="145911"/>
            <a:ext cx="8495414" cy="707886"/>
          </a:xfrm>
          <a:prstGeom prst="rect">
            <a:avLst/>
          </a:prstGeom>
          <a:noFill/>
        </p:spPr>
        <p:txBody>
          <a:bodyPr wrap="square" rtlCol="0">
            <a:spAutoFit/>
          </a:bodyPr>
          <a:lstStyle/>
          <a:p>
            <a:r>
              <a:rPr lang="en-US" sz="4000" b="1" dirty="0">
                <a:solidFill>
                  <a:schemeClr val="tx1">
                    <a:lumMod val="65000"/>
                    <a:lumOff val="35000"/>
                  </a:schemeClr>
                </a:solidFill>
              </a:rPr>
              <a:t>Project Description - Scope</a:t>
            </a:r>
          </a:p>
        </p:txBody>
      </p:sp>
      <p:pic>
        <p:nvPicPr>
          <p:cNvPr id="2" name="Picture 1">
            <a:extLst>
              <a:ext uri="{FF2B5EF4-FFF2-40B4-BE49-F238E27FC236}">
                <a16:creationId xmlns:a16="http://schemas.microsoft.com/office/drawing/2014/main" id="{C41E13FA-2244-467B-B5E0-4F390990D379}"/>
              </a:ext>
            </a:extLst>
          </p:cNvPr>
          <p:cNvPicPr>
            <a:picLocks noChangeAspect="1"/>
          </p:cNvPicPr>
          <p:nvPr/>
        </p:nvPicPr>
        <p:blipFill>
          <a:blip r:embed="rId3"/>
          <a:stretch>
            <a:fillRect/>
          </a:stretch>
        </p:blipFill>
        <p:spPr>
          <a:xfrm>
            <a:off x="7772400" y="274320"/>
            <a:ext cx="3933825" cy="504825"/>
          </a:xfrm>
          <a:prstGeom prst="rect">
            <a:avLst/>
          </a:prstGeom>
        </p:spPr>
      </p:pic>
      <p:sp>
        <p:nvSpPr>
          <p:cNvPr id="4" name="TextBox 3">
            <a:extLst>
              <a:ext uri="{FF2B5EF4-FFF2-40B4-BE49-F238E27FC236}">
                <a16:creationId xmlns:a16="http://schemas.microsoft.com/office/drawing/2014/main" id="{C1111D2F-664A-4032-8226-805C47DA06BB}"/>
              </a:ext>
            </a:extLst>
          </p:cNvPr>
          <p:cNvSpPr txBox="1"/>
          <p:nvPr/>
        </p:nvSpPr>
        <p:spPr>
          <a:xfrm>
            <a:off x="625928" y="1428593"/>
            <a:ext cx="10940143" cy="4678204"/>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lumMod val="65000"/>
                    <a:lumOff val="35000"/>
                  </a:schemeClr>
                </a:solidFill>
              </a:rPr>
              <a:t>Construction of a replacement South Precinct for the Snohomish County Sheriff’s Office, a two-story essential facility, the current facility is a leased building in Mill Creek.</a:t>
            </a:r>
          </a:p>
          <a:p>
            <a:pPr marL="800100" lvl="1" indent="-342900">
              <a:buFont typeface="Arial" panose="020B0604020202020204" pitchFamily="34" charset="0"/>
              <a:buChar char="•"/>
            </a:pPr>
            <a:r>
              <a:rPr lang="en-US" sz="2000" dirty="0">
                <a:solidFill>
                  <a:schemeClr val="tx1">
                    <a:lumMod val="65000"/>
                    <a:lumOff val="35000"/>
                  </a:schemeClr>
                </a:solidFill>
              </a:rPr>
              <a:t>Located on County-owned land near existing County facilities.</a:t>
            </a:r>
          </a:p>
          <a:p>
            <a:pPr marL="800100" lvl="1" indent="-342900">
              <a:buFont typeface="Arial" panose="020B0604020202020204" pitchFamily="34" charset="0"/>
              <a:buChar char="•"/>
            </a:pPr>
            <a:r>
              <a:rPr lang="en-US" sz="2000" dirty="0">
                <a:solidFill>
                  <a:schemeClr val="tx1">
                    <a:lumMod val="65000"/>
                    <a:lumOff val="35000"/>
                  </a:schemeClr>
                </a:solidFill>
              </a:rPr>
              <a:t>New building will house, local administration and command, investigative, criminal analysis, and special operations, local patrol division, secure holding, evidence storage and support functions, public elements – lobby, front counter, meeting and training rooms, and conference / collaboration rooms</a:t>
            </a:r>
          </a:p>
          <a:p>
            <a:pPr marL="800100" lvl="1" indent="-342900">
              <a:buFont typeface="Arial" panose="020B0604020202020204" pitchFamily="34" charset="0"/>
              <a:buChar char="•"/>
            </a:pP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dirty="0">
                <a:solidFill>
                  <a:schemeClr val="tx1">
                    <a:lumMod val="65000"/>
                    <a:lumOff val="35000"/>
                  </a:schemeClr>
                </a:solidFill>
              </a:rPr>
              <a:t>Proposed facility location provides benefits critical to service delivery</a:t>
            </a:r>
          </a:p>
          <a:p>
            <a:pPr marL="800100" lvl="1" indent="-342900">
              <a:buFont typeface="Arial" panose="020B0604020202020204" pitchFamily="34" charset="0"/>
              <a:buChar char="•"/>
            </a:pPr>
            <a:r>
              <a:rPr lang="en-US" sz="2000" dirty="0">
                <a:solidFill>
                  <a:schemeClr val="tx1">
                    <a:lumMod val="65000"/>
                    <a:lumOff val="35000"/>
                  </a:schemeClr>
                </a:solidFill>
              </a:rPr>
              <a:t>An exhaustive location search was done, and the department overwhelmingly arrived at this location</a:t>
            </a:r>
          </a:p>
          <a:p>
            <a:pPr marL="800100" lvl="1" indent="-342900">
              <a:buFont typeface="Arial" panose="020B0604020202020204" pitchFamily="34" charset="0"/>
              <a:buChar char="•"/>
            </a:pP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dirty="0">
                <a:solidFill>
                  <a:schemeClr val="tx1">
                    <a:lumMod val="65000"/>
                    <a:lumOff val="35000"/>
                  </a:schemeClr>
                </a:solidFill>
              </a:rPr>
              <a:t>Complexities in the site and the design create challenges for the project but are solutions and beneficial to the Sheriff’s department.</a:t>
            </a:r>
          </a:p>
          <a:p>
            <a:endParaRPr lang="en-US" dirty="0"/>
          </a:p>
        </p:txBody>
      </p:sp>
    </p:spTree>
    <p:extLst>
      <p:ext uri="{BB962C8B-B14F-4D97-AF65-F5344CB8AC3E}">
        <p14:creationId xmlns:p14="http://schemas.microsoft.com/office/powerpoint/2010/main" val="368259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931AD2-723A-4574-9B4B-33CA273B8E28}"/>
              </a:ext>
            </a:extLst>
          </p:cNvPr>
          <p:cNvPicPr>
            <a:picLocks noChangeAspect="1"/>
          </p:cNvPicPr>
          <p:nvPr/>
        </p:nvPicPr>
        <p:blipFill>
          <a:blip r:embed="rId3"/>
          <a:stretch>
            <a:fillRect/>
          </a:stretch>
        </p:blipFill>
        <p:spPr>
          <a:xfrm>
            <a:off x="203066" y="779144"/>
            <a:ext cx="6150381" cy="3830177"/>
          </a:xfrm>
          <a:prstGeom prst="rect">
            <a:avLst/>
          </a:prstGeom>
        </p:spPr>
      </p:pic>
      <p:pic>
        <p:nvPicPr>
          <p:cNvPr id="3" name="Picture 2">
            <a:extLst>
              <a:ext uri="{FF2B5EF4-FFF2-40B4-BE49-F238E27FC236}">
                <a16:creationId xmlns:a16="http://schemas.microsoft.com/office/drawing/2014/main" id="{37EB5760-E62D-4CB0-B3B0-A0A287237C0D}"/>
              </a:ext>
            </a:extLst>
          </p:cNvPr>
          <p:cNvPicPr>
            <a:picLocks noChangeAspect="1"/>
          </p:cNvPicPr>
          <p:nvPr/>
        </p:nvPicPr>
        <p:blipFill>
          <a:blip r:embed="rId4"/>
          <a:stretch>
            <a:fillRect/>
          </a:stretch>
        </p:blipFill>
        <p:spPr>
          <a:xfrm>
            <a:off x="6284378" y="2753503"/>
            <a:ext cx="5574540" cy="3830177"/>
          </a:xfrm>
          <a:prstGeom prst="rect">
            <a:avLst/>
          </a:prstGeom>
        </p:spPr>
      </p:pic>
      <p:pic>
        <p:nvPicPr>
          <p:cNvPr id="4" name="Picture 3">
            <a:extLst>
              <a:ext uri="{FF2B5EF4-FFF2-40B4-BE49-F238E27FC236}">
                <a16:creationId xmlns:a16="http://schemas.microsoft.com/office/drawing/2014/main" id="{351A527B-AADE-415D-9F2F-78787FA1FFA2}"/>
              </a:ext>
            </a:extLst>
          </p:cNvPr>
          <p:cNvPicPr>
            <a:picLocks noChangeAspect="1"/>
          </p:cNvPicPr>
          <p:nvPr/>
        </p:nvPicPr>
        <p:blipFill>
          <a:blip r:embed="rId5"/>
          <a:stretch>
            <a:fillRect/>
          </a:stretch>
        </p:blipFill>
        <p:spPr>
          <a:xfrm>
            <a:off x="7772400" y="274320"/>
            <a:ext cx="3933825" cy="504825"/>
          </a:xfrm>
          <a:prstGeom prst="rect">
            <a:avLst/>
          </a:prstGeom>
        </p:spPr>
      </p:pic>
      <p:sp>
        <p:nvSpPr>
          <p:cNvPr id="8" name="Arrow: Right 7">
            <a:extLst>
              <a:ext uri="{FF2B5EF4-FFF2-40B4-BE49-F238E27FC236}">
                <a16:creationId xmlns:a16="http://schemas.microsoft.com/office/drawing/2014/main" id="{6641B9CD-CEB4-46A1-8857-471FD2C1238A}"/>
              </a:ext>
            </a:extLst>
          </p:cNvPr>
          <p:cNvSpPr/>
          <p:nvPr/>
        </p:nvSpPr>
        <p:spPr>
          <a:xfrm rot="11852846">
            <a:off x="1743396" y="4652162"/>
            <a:ext cx="5753650" cy="987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C34C5B-79DE-4EAF-8B7F-2152BC57C3A6}"/>
              </a:ext>
            </a:extLst>
          </p:cNvPr>
          <p:cNvSpPr/>
          <p:nvPr/>
        </p:nvSpPr>
        <p:spPr>
          <a:xfrm>
            <a:off x="891942" y="3394510"/>
            <a:ext cx="1398872" cy="8309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E7A9CA-0CB5-45C9-9BDA-3A33A2DEF934}"/>
              </a:ext>
            </a:extLst>
          </p:cNvPr>
          <p:cNvSpPr txBox="1"/>
          <p:nvPr/>
        </p:nvSpPr>
        <p:spPr>
          <a:xfrm>
            <a:off x="617477" y="1440496"/>
            <a:ext cx="5321558" cy="369332"/>
          </a:xfrm>
          <a:prstGeom prst="rect">
            <a:avLst/>
          </a:prstGeom>
          <a:noFill/>
        </p:spPr>
        <p:txBody>
          <a:bodyPr wrap="square" rtlCol="0">
            <a:spAutoFit/>
          </a:bodyPr>
          <a:lstStyle/>
          <a:p>
            <a:r>
              <a:rPr lang="en-US" dirty="0">
                <a:highlight>
                  <a:srgbClr val="C0C0C0"/>
                </a:highlight>
              </a:rPr>
              <a:t>Existing Facilities(must remain operational at all times)</a:t>
            </a:r>
          </a:p>
        </p:txBody>
      </p:sp>
    </p:spTree>
    <p:extLst>
      <p:ext uri="{BB962C8B-B14F-4D97-AF65-F5344CB8AC3E}">
        <p14:creationId xmlns:p14="http://schemas.microsoft.com/office/powerpoint/2010/main" val="11052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011B5-7633-4FB2-9CAA-53669767E0F0}"/>
              </a:ext>
            </a:extLst>
          </p:cNvPr>
          <p:cNvPicPr>
            <a:picLocks noChangeAspect="1"/>
          </p:cNvPicPr>
          <p:nvPr/>
        </p:nvPicPr>
        <p:blipFill>
          <a:blip r:embed="rId3"/>
          <a:stretch>
            <a:fillRect/>
          </a:stretch>
        </p:blipFill>
        <p:spPr>
          <a:xfrm>
            <a:off x="776287" y="576262"/>
            <a:ext cx="10639425" cy="5705475"/>
          </a:xfrm>
          <a:prstGeom prst="rect">
            <a:avLst/>
          </a:prstGeom>
        </p:spPr>
      </p:pic>
    </p:spTree>
    <p:extLst>
      <p:ext uri="{BB962C8B-B14F-4D97-AF65-F5344CB8AC3E}">
        <p14:creationId xmlns:p14="http://schemas.microsoft.com/office/powerpoint/2010/main" val="302418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5889C2-104D-497D-848D-A18A3668BE68}"/>
              </a:ext>
            </a:extLst>
          </p:cNvPr>
          <p:cNvPicPr>
            <a:picLocks noChangeAspect="1"/>
          </p:cNvPicPr>
          <p:nvPr/>
        </p:nvPicPr>
        <p:blipFill>
          <a:blip r:embed="rId3"/>
          <a:stretch>
            <a:fillRect/>
          </a:stretch>
        </p:blipFill>
        <p:spPr>
          <a:xfrm>
            <a:off x="781050" y="576262"/>
            <a:ext cx="10629900" cy="5705475"/>
          </a:xfrm>
          <a:prstGeom prst="rect">
            <a:avLst/>
          </a:prstGeom>
        </p:spPr>
      </p:pic>
    </p:spTree>
    <p:extLst>
      <p:ext uri="{BB962C8B-B14F-4D97-AF65-F5344CB8AC3E}">
        <p14:creationId xmlns:p14="http://schemas.microsoft.com/office/powerpoint/2010/main" val="173130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AC61C-729E-4E01-BA49-4A0593BB6335}"/>
              </a:ext>
            </a:extLst>
          </p:cNvPr>
          <p:cNvPicPr>
            <a:picLocks noChangeAspect="1"/>
          </p:cNvPicPr>
          <p:nvPr/>
        </p:nvPicPr>
        <p:blipFill>
          <a:blip r:embed="rId3"/>
          <a:stretch>
            <a:fillRect/>
          </a:stretch>
        </p:blipFill>
        <p:spPr>
          <a:xfrm>
            <a:off x="781050" y="581025"/>
            <a:ext cx="10629900" cy="5695950"/>
          </a:xfrm>
          <a:prstGeom prst="rect">
            <a:avLst/>
          </a:prstGeom>
        </p:spPr>
      </p:pic>
    </p:spTree>
    <p:extLst>
      <p:ext uri="{BB962C8B-B14F-4D97-AF65-F5344CB8AC3E}">
        <p14:creationId xmlns:p14="http://schemas.microsoft.com/office/powerpoint/2010/main" val="57251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6A5CB3-3D29-43E2-AD2D-1F1EAB90C7ED}"/>
              </a:ext>
            </a:extLst>
          </p:cNvPr>
          <p:cNvSpPr/>
          <p:nvPr/>
        </p:nvSpPr>
        <p:spPr>
          <a:xfrm>
            <a:off x="615117" y="1322007"/>
            <a:ext cx="11156695" cy="4801314"/>
          </a:xfrm>
          <a:prstGeom prst="rect">
            <a:avLst/>
          </a:prstGeom>
        </p:spPr>
        <p:txBody>
          <a:bodyPr wrap="square">
            <a:spAutoFit/>
          </a:bodyPr>
          <a:lstStyle/>
          <a:p>
            <a:pPr indent="-57150">
              <a:lnSpc>
                <a:spcPct val="90000"/>
              </a:lnSpc>
              <a:spcAft>
                <a:spcPts val="600"/>
              </a:spcAft>
            </a:pPr>
            <a:r>
              <a:rPr lang="en-US" altLang="en-US" sz="2000" b="1" dirty="0">
                <a:solidFill>
                  <a:schemeClr val="tx1">
                    <a:lumMod val="65000"/>
                    <a:lumOff val="35000"/>
                  </a:schemeClr>
                </a:solidFill>
              </a:rPr>
              <a:t>Complex Phasing and Scheduling</a:t>
            </a:r>
          </a:p>
          <a:p>
            <a:pPr marL="742950" lvl="1" indent="-342900">
              <a:spcAft>
                <a:spcPts val="600"/>
              </a:spcAft>
              <a:buFont typeface="Arial" panose="020B0604020202020204" pitchFamily="34" charset="0"/>
              <a:buChar char="•"/>
            </a:pPr>
            <a:r>
              <a:rPr lang="en-US" altLang="en-US" sz="2000" dirty="0">
                <a:solidFill>
                  <a:schemeClr val="tx1">
                    <a:lumMod val="65000"/>
                    <a:lumOff val="35000"/>
                  </a:schemeClr>
                </a:solidFill>
              </a:rPr>
              <a:t>Sheriff’s Office must open the new facility by August 2021.</a:t>
            </a:r>
          </a:p>
          <a:p>
            <a:pPr marL="742950" lvl="1" indent="-342900">
              <a:spcAft>
                <a:spcPts val="600"/>
              </a:spcAft>
              <a:buFont typeface="Arial" panose="020B0604020202020204" pitchFamily="34" charset="0"/>
              <a:buChar char="•"/>
            </a:pPr>
            <a:r>
              <a:rPr lang="en-US" altLang="en-US" sz="2000" dirty="0">
                <a:solidFill>
                  <a:schemeClr val="tx1">
                    <a:lumMod val="65000"/>
                    <a:lumOff val="35000"/>
                  </a:schemeClr>
                </a:solidFill>
              </a:rPr>
              <a:t>This calls for phased permitting and careful staging.</a:t>
            </a:r>
          </a:p>
          <a:p>
            <a:pPr indent="-57150">
              <a:lnSpc>
                <a:spcPct val="150000"/>
              </a:lnSpc>
              <a:spcAft>
                <a:spcPts val="600"/>
              </a:spcAft>
            </a:pPr>
            <a:r>
              <a:rPr lang="en-US" altLang="en-US" sz="2000" b="1" dirty="0">
                <a:solidFill>
                  <a:schemeClr val="tx1">
                    <a:lumMod val="65000"/>
                    <a:lumOff val="35000"/>
                  </a:schemeClr>
                </a:solidFill>
              </a:rPr>
              <a:t>Construction at an Existing Facility</a:t>
            </a:r>
          </a:p>
          <a:p>
            <a:pPr marL="742950" lvl="1" indent="-342900">
              <a:lnSpc>
                <a:spcPct val="90000"/>
              </a:lnSpc>
              <a:spcAft>
                <a:spcPts val="600"/>
              </a:spcAft>
              <a:buFont typeface="Arial" panose="020B0604020202020204" pitchFamily="34" charset="0"/>
              <a:buChar char="•"/>
            </a:pPr>
            <a:r>
              <a:rPr lang="en-US" altLang="en-US" sz="2000" dirty="0">
                <a:solidFill>
                  <a:schemeClr val="tx1">
                    <a:lumMod val="65000"/>
                    <a:lumOff val="35000"/>
                  </a:schemeClr>
                </a:solidFill>
              </a:rPr>
              <a:t>Adjacent County facilities must remain operational and unimpeded at all times.</a:t>
            </a:r>
            <a:endParaRPr lang="en-US" altLang="en-US" sz="2000" b="1" dirty="0">
              <a:solidFill>
                <a:schemeClr val="tx1">
                  <a:lumMod val="65000"/>
                  <a:lumOff val="35000"/>
                </a:schemeClr>
              </a:solidFill>
            </a:endParaRPr>
          </a:p>
          <a:p>
            <a:pPr indent="-57150">
              <a:lnSpc>
                <a:spcPct val="150000"/>
              </a:lnSpc>
              <a:spcAft>
                <a:spcPts val="600"/>
              </a:spcAft>
            </a:pPr>
            <a:r>
              <a:rPr lang="en-US" altLang="en-US" sz="2000" b="1" dirty="0">
                <a:solidFill>
                  <a:schemeClr val="tx1">
                    <a:lumMod val="65000"/>
                    <a:lumOff val="35000"/>
                  </a:schemeClr>
                </a:solidFill>
              </a:rPr>
              <a:t>GC/CM involvement is critical during the design phase</a:t>
            </a:r>
          </a:p>
          <a:p>
            <a:pPr marL="742950" lvl="1" indent="-342900">
              <a:lnSpc>
                <a:spcPct val="90000"/>
              </a:lnSpc>
              <a:spcAft>
                <a:spcPts val="600"/>
              </a:spcAft>
              <a:buFont typeface="Arial" panose="020B0604020202020204" pitchFamily="34" charset="0"/>
              <a:buChar char="•"/>
            </a:pPr>
            <a:r>
              <a:rPr lang="en-US" altLang="en-US" sz="2000" dirty="0">
                <a:solidFill>
                  <a:schemeClr val="tx1">
                    <a:lumMod val="65000"/>
                    <a:lumOff val="35000"/>
                  </a:schemeClr>
                </a:solidFill>
              </a:rPr>
              <a:t>GC/CM’s perspective is valuable to ensuring design meets budget and schedule constraints.</a:t>
            </a:r>
          </a:p>
          <a:p>
            <a:pPr marL="742950" lvl="1" indent="-342900">
              <a:lnSpc>
                <a:spcPct val="90000"/>
              </a:lnSpc>
              <a:spcAft>
                <a:spcPts val="600"/>
              </a:spcAft>
              <a:buFont typeface="Arial" panose="020B0604020202020204" pitchFamily="34" charset="0"/>
              <a:buChar char="•"/>
            </a:pPr>
            <a:r>
              <a:rPr lang="en-US" altLang="en-US" sz="2000" dirty="0">
                <a:solidFill>
                  <a:schemeClr val="tx1">
                    <a:lumMod val="65000"/>
                    <a:lumOff val="35000"/>
                  </a:schemeClr>
                </a:solidFill>
              </a:rPr>
              <a:t>Complexity of security and access control systems call for GC/CM input during design.</a:t>
            </a:r>
          </a:p>
          <a:p>
            <a:pPr indent="-57150">
              <a:lnSpc>
                <a:spcPct val="150000"/>
              </a:lnSpc>
              <a:spcAft>
                <a:spcPts val="600"/>
              </a:spcAft>
            </a:pPr>
            <a:r>
              <a:rPr lang="en-US" altLang="en-US" sz="2000" b="1" dirty="0">
                <a:solidFill>
                  <a:schemeClr val="tx1">
                    <a:lumMod val="65000"/>
                    <a:lumOff val="35000"/>
                  </a:schemeClr>
                </a:solidFill>
              </a:rPr>
              <a:t>The project involves complex and technical work</a:t>
            </a:r>
          </a:p>
          <a:p>
            <a:pPr marL="742950" lvl="1" indent="-342900">
              <a:lnSpc>
                <a:spcPct val="90000"/>
              </a:lnSpc>
              <a:spcAft>
                <a:spcPts val="600"/>
              </a:spcAft>
              <a:buFont typeface="Arial" panose="020B0604020202020204" pitchFamily="34" charset="0"/>
              <a:buChar char="•"/>
            </a:pPr>
            <a:r>
              <a:rPr lang="en-US" altLang="en-US" sz="2000" dirty="0">
                <a:solidFill>
                  <a:schemeClr val="tx1">
                    <a:lumMod val="65000"/>
                    <a:lumOff val="35000"/>
                  </a:schemeClr>
                </a:solidFill>
              </a:rPr>
              <a:t>Early GC/CM involvement mitigates risks from logistical and security challenges. </a:t>
            </a:r>
          </a:p>
          <a:p>
            <a:pPr marL="742950" lvl="1" indent="-342900">
              <a:lnSpc>
                <a:spcPct val="90000"/>
              </a:lnSpc>
              <a:spcAft>
                <a:spcPts val="600"/>
              </a:spcAft>
              <a:buFont typeface="Arial" panose="020B0604020202020204" pitchFamily="34" charset="0"/>
              <a:buChar char="•"/>
            </a:pPr>
            <a:r>
              <a:rPr lang="en-US" altLang="en-US" sz="2000" dirty="0">
                <a:solidFill>
                  <a:schemeClr val="tx1">
                    <a:lumMod val="65000"/>
                    <a:lumOff val="35000"/>
                  </a:schemeClr>
                </a:solidFill>
              </a:rPr>
              <a:t>GC/CM’s understanding of those challenges and risks is crucial to design phase, subcontractor procurement, and construction.</a:t>
            </a:r>
          </a:p>
        </p:txBody>
      </p:sp>
      <p:sp>
        <p:nvSpPr>
          <p:cNvPr id="11" name="TextBox 10">
            <a:extLst>
              <a:ext uri="{FF2B5EF4-FFF2-40B4-BE49-F238E27FC236}">
                <a16:creationId xmlns:a16="http://schemas.microsoft.com/office/drawing/2014/main" id="{5CB657A4-9E85-4176-BB4E-05D99768564B}"/>
              </a:ext>
            </a:extLst>
          </p:cNvPr>
          <p:cNvSpPr txBox="1"/>
          <p:nvPr/>
        </p:nvSpPr>
        <p:spPr>
          <a:xfrm>
            <a:off x="457200" y="182880"/>
            <a:ext cx="8495414" cy="707886"/>
          </a:xfrm>
          <a:prstGeom prst="rect">
            <a:avLst/>
          </a:prstGeom>
          <a:noFill/>
        </p:spPr>
        <p:txBody>
          <a:bodyPr wrap="square" rtlCol="0">
            <a:spAutoFit/>
          </a:bodyPr>
          <a:lstStyle/>
          <a:p>
            <a:r>
              <a:rPr lang="en-US" sz="4000" b="1" dirty="0">
                <a:solidFill>
                  <a:schemeClr val="tx1">
                    <a:lumMod val="65000"/>
                    <a:lumOff val="35000"/>
                  </a:schemeClr>
                </a:solidFill>
              </a:rPr>
              <a:t>Why GC/CM is Appropriate</a:t>
            </a:r>
            <a:endParaRPr lang="en-US" altLang="en-US" sz="2800" dirty="0">
              <a:solidFill>
                <a:schemeClr val="tx1">
                  <a:lumMod val="65000"/>
                  <a:lumOff val="35000"/>
                </a:schemeClr>
              </a:solidFill>
            </a:endParaRPr>
          </a:p>
        </p:txBody>
      </p:sp>
      <p:pic>
        <p:nvPicPr>
          <p:cNvPr id="4" name="Picture 3">
            <a:extLst>
              <a:ext uri="{FF2B5EF4-FFF2-40B4-BE49-F238E27FC236}">
                <a16:creationId xmlns:a16="http://schemas.microsoft.com/office/drawing/2014/main" id="{514CD9E6-A619-4CAB-843C-9BDD132EC2E9}"/>
              </a:ext>
            </a:extLst>
          </p:cNvPr>
          <p:cNvPicPr>
            <a:picLocks noChangeAspect="1"/>
          </p:cNvPicPr>
          <p:nvPr/>
        </p:nvPicPr>
        <p:blipFill>
          <a:blip r:embed="rId3"/>
          <a:stretch>
            <a:fillRect/>
          </a:stretch>
        </p:blipFill>
        <p:spPr>
          <a:xfrm>
            <a:off x="7772400" y="274320"/>
            <a:ext cx="3933825" cy="504825"/>
          </a:xfrm>
          <a:prstGeom prst="rect">
            <a:avLst/>
          </a:prstGeom>
        </p:spPr>
      </p:pic>
    </p:spTree>
    <p:extLst>
      <p:ext uri="{BB962C8B-B14F-4D97-AF65-F5344CB8AC3E}">
        <p14:creationId xmlns:p14="http://schemas.microsoft.com/office/powerpoint/2010/main" val="3982519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3EA20DD67DFF458B4D233B35FC4F2B" ma:contentTypeVersion="6" ma:contentTypeDescription="Create a new document." ma:contentTypeScope="" ma:versionID="024656b55a1833ad6e6d9331ef1a0015">
  <xsd:schema xmlns:xsd="http://www.w3.org/2001/XMLSchema" xmlns:xs="http://www.w3.org/2001/XMLSchema" xmlns:p="http://schemas.microsoft.com/office/2006/metadata/properties" xmlns:ns2="eb77a055-0958-4e73-a3e5-9b89c4254710" targetNamespace="http://schemas.microsoft.com/office/2006/metadata/properties" ma:root="true" ma:fieldsID="8a09b2185bff229478eb6f879ee68c88" ns2:_="">
    <xsd:import namespace="eb77a055-0958-4e73-a3e5-9b89c42547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77a055-0958-4e73-a3e5-9b89c4254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BA847-20A2-4F81-B34F-0648C3E5162E}">
  <ds:schemaRefs>
    <ds:schemaRef ds:uri="http://schemas.microsoft.com/sharepoint/v3/contenttype/forms"/>
  </ds:schemaRefs>
</ds:datastoreItem>
</file>

<file path=customXml/itemProps2.xml><?xml version="1.0" encoding="utf-8"?>
<ds:datastoreItem xmlns:ds="http://schemas.openxmlformats.org/officeDocument/2006/customXml" ds:itemID="{C12B6E40-88AA-4378-BB41-B4610CD094F0}">
  <ds:schemaRefs>
    <ds:schemaRef ds:uri="http://purl.org/dc/elements/1.1/"/>
    <ds:schemaRef ds:uri="http://schemas.microsoft.com/office/infopath/2007/PartnerControls"/>
    <ds:schemaRef ds:uri="eb77a055-0958-4e73-a3e5-9b89c4254710"/>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279012A-22CE-427B-BD11-BC6430D02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77a055-0958-4e73-a3e5-9b89c4254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2276</TotalTime>
  <Words>725</Words>
  <Application>Microsoft Office PowerPoint</Application>
  <PresentationFormat>Widescreen</PresentationFormat>
  <Paragraphs>131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Lutz</dc:creator>
  <cp:lastModifiedBy>Baker, Talia (DES)</cp:lastModifiedBy>
  <cp:revision>110</cp:revision>
  <cp:lastPrinted>2019-09-26T14:11:13Z</cp:lastPrinted>
  <dcterms:created xsi:type="dcterms:W3CDTF">2019-05-19T03:30:11Z</dcterms:created>
  <dcterms:modified xsi:type="dcterms:W3CDTF">2019-10-01T21:59:02Z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0x010100673EA20DD67DFF458B4D233B35FC4F2B</vt:lpwstr>
  </property>
</Properties>
</file>