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8"/>
  </p:notesMasterIdLst>
  <p:sldIdLst>
    <p:sldId id="257" r:id="rId2"/>
    <p:sldId id="258" r:id="rId3"/>
    <p:sldId id="269" r:id="rId4"/>
    <p:sldId id="271" r:id="rId5"/>
    <p:sldId id="272" r:id="rId6"/>
    <p:sldId id="273" r:id="rId7"/>
    <p:sldId id="281" r:id="rId8"/>
    <p:sldId id="282" r:id="rId9"/>
    <p:sldId id="283" r:id="rId10"/>
    <p:sldId id="284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70" autoAdjust="0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C70F-AB40-2941-95AF-97FEA87AD6A2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697-EF3F-5E4A-9CD5-A082AA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31731" indent="-281435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25741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76037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26333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028A88B-B031-3941-929B-FAB898DAA56E}" type="slidenum">
              <a:rPr lang="en-US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31731" indent="-281435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25741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76037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26333" indent="-225148" eaLnBrk="0" hangingPunct="0"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A1016FA-1919-8347-9AB2-C17E80D2C41B}" type="slidenum">
              <a:rPr lang="en-US" smtClean="0">
                <a:solidFill>
                  <a:schemeClr val="tx1"/>
                </a:solidFill>
              </a:rPr>
              <a:pPr eaLnBrk="1" hangingPunct="1"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C867BE-8EEB-F841-9602-CB2E8659661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5400FB6-2FE5-904D-8AAF-5C173E23B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6781800" cy="213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200" dirty="0">
                <a:latin typeface="Arial" charset="0"/>
                <a:cs typeface="+mj-cs"/>
              </a:rPr>
            </a:br>
            <a:br>
              <a:rPr lang="en-US" sz="3200" dirty="0">
                <a:latin typeface="Arial" charset="0"/>
                <a:cs typeface="+mj-cs"/>
              </a:rPr>
            </a:br>
            <a:br>
              <a:rPr lang="en-US" sz="3200" dirty="0">
                <a:latin typeface="Arial" charset="0"/>
                <a:cs typeface="+mj-cs"/>
              </a:rPr>
            </a:br>
            <a:br>
              <a:rPr lang="en-US" sz="3200" dirty="0">
                <a:latin typeface="Arial" charset="0"/>
                <a:cs typeface="+mj-cs"/>
              </a:rPr>
            </a:br>
            <a:r>
              <a:rPr lang="en-US" sz="3200" dirty="0">
                <a:latin typeface="Arial" charset="0"/>
                <a:cs typeface="+mj-cs"/>
              </a:rPr>
              <a:t> </a:t>
            </a:r>
            <a:r>
              <a:rPr lang="en-US" sz="3600" b="1" dirty="0">
                <a:latin typeface="Calibri"/>
                <a:cs typeface="Calibri"/>
              </a:rPr>
              <a:t>PORT OF PORT TOWNSEND</a:t>
            </a:r>
            <a:br>
              <a:rPr lang="en-US" sz="4400" b="1" dirty="0">
                <a:latin typeface="Calibri"/>
                <a:cs typeface="Calibri"/>
              </a:rPr>
            </a:b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6800" y="3049588"/>
            <a:ext cx="4074160" cy="3341052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Calibri"/>
                <a:cs typeface="Calibri"/>
              </a:rPr>
              <a:t>Application for Project Approval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000" dirty="0">
                <a:latin typeface="Calibri"/>
                <a:cs typeface="Calibri"/>
              </a:rPr>
              <a:t>Point Hudson Jetty (South) Renovation Project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600" dirty="0">
                <a:latin typeface="Calibri"/>
                <a:cs typeface="Calibri"/>
              </a:rPr>
              <a:t>Project Review Committee Meeting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600" dirty="0">
                <a:latin typeface="Calibri"/>
                <a:cs typeface="Calibri"/>
              </a:rPr>
              <a:t>March 28, 2019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415265"/>
            <a:ext cx="2651760" cy="3680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04B1-FD57-994B-9CDD-D38141C3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South Jetty Renovation:</a:t>
            </a:r>
            <a:br>
              <a:rPr lang="en-US" b="1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Proposed Section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4C084C-85A1-F640-B81B-141DE4C61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648" y="1692166"/>
            <a:ext cx="3678355" cy="47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"/>
              </a:rPr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latin typeface="Calibri"/>
                <a:cs typeface="Calibri"/>
              </a:rPr>
              <a:t>Comprehensive Renovation of 258’ long South Jetty: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/>
                <a:cs typeface="Calibri"/>
              </a:rPr>
              <a:t>Removal of 150+ Creosote Treated Batter Piles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/>
                <a:cs typeface="Calibri"/>
              </a:rPr>
              <a:t>Progressive Incremental Replacement of Old Piles with New Galvanized Steel Batter Piles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/>
                <a:cs typeface="Calibri"/>
              </a:rPr>
              <a:t>Backfill Core of Batter Pile Framework with Granite Quarry Spalls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/>
                <a:cs typeface="Calibri"/>
              </a:rPr>
              <a:t>Tie Pile Tops Together with Galvanized Steel Cross-Bracing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/>
                <a:cs typeface="Calibri"/>
              </a:rPr>
              <a:t>Dredge Main Entrance Channel to Marina to Remove Rock Debris and Sediment</a:t>
            </a:r>
          </a:p>
        </p:txBody>
      </p:sp>
    </p:spTree>
    <p:extLst>
      <p:ext uri="{BB962C8B-B14F-4D97-AF65-F5344CB8AC3E}">
        <p14:creationId xmlns:p14="http://schemas.microsoft.com/office/powerpoint/2010/main" val="2625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Consistency with RCW 39.10.340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latin typeface="Calibri"/>
                <a:cs typeface="Calibri"/>
              </a:rPr>
              <a:t>Project Meets All 5 Statutory Criteria:</a:t>
            </a:r>
          </a:p>
          <a:p>
            <a:pPr marL="808038" lvl="1" indent="-457200">
              <a:spcBef>
                <a:spcPts val="1800"/>
              </a:spcBef>
              <a:buFont typeface="+mj-ea"/>
              <a:buAutoNum type="circleNumDbPlain"/>
            </a:pPr>
            <a:r>
              <a:rPr lang="en-US" sz="2000" dirty="0">
                <a:latin typeface="Calibri"/>
                <a:cs typeface="Calibri"/>
              </a:rPr>
              <a:t>Project Involves Complex Scheduling, Phasing and Coordination in a Challenging Marine Work Environment </a:t>
            </a:r>
          </a:p>
          <a:p>
            <a:pPr marL="808038" lvl="1" indent="-457200">
              <a:spcBef>
                <a:spcPts val="1800"/>
              </a:spcBef>
              <a:buFont typeface="+mj-ea"/>
              <a:buAutoNum type="circleNumDbPlain"/>
            </a:pPr>
            <a:r>
              <a:rPr lang="en-US" sz="2000" dirty="0">
                <a:latin typeface="Calibri"/>
                <a:cs typeface="Calibri"/>
              </a:rPr>
              <a:t>Marina Must Remain Protected and </a:t>
            </a:r>
            <a:r>
              <a:rPr lang="en-US" sz="2000" u="sng" dirty="0">
                <a:latin typeface="Calibri"/>
                <a:cs typeface="Calibri"/>
              </a:rPr>
              <a:t>Open</a:t>
            </a:r>
            <a:r>
              <a:rPr lang="en-US" sz="2000" dirty="0">
                <a:latin typeface="Calibri"/>
                <a:cs typeface="Calibri"/>
              </a:rPr>
              <a:t> Throughout the Project</a:t>
            </a:r>
          </a:p>
          <a:p>
            <a:pPr marL="808038" lvl="1" indent="-457200">
              <a:spcBef>
                <a:spcPts val="1800"/>
              </a:spcBef>
              <a:buFont typeface="+mj-ea"/>
              <a:buAutoNum type="circleNumDbPlain"/>
            </a:pPr>
            <a:r>
              <a:rPr lang="en-US" sz="2000" dirty="0">
                <a:latin typeface="Calibri"/>
                <a:cs typeface="Calibri"/>
              </a:rPr>
              <a:t>GC/CM Involvement is Critical to the Design Phase</a:t>
            </a:r>
          </a:p>
          <a:p>
            <a:pPr marL="808038" lvl="1" indent="-457200">
              <a:spcBef>
                <a:spcPts val="1800"/>
              </a:spcBef>
              <a:buFont typeface="+mj-ea"/>
              <a:buAutoNum type="circleNumDbPlain"/>
            </a:pPr>
            <a:r>
              <a:rPr lang="en-US" sz="2000" dirty="0">
                <a:latin typeface="Calibri"/>
                <a:cs typeface="Calibri"/>
              </a:rPr>
              <a:t>Project Encompasses a Complex/Technical Work Environment (space constraints/habitat protection)</a:t>
            </a:r>
          </a:p>
          <a:p>
            <a:pPr marL="808038" lvl="1" indent="-457200">
              <a:spcBef>
                <a:spcPts val="1800"/>
              </a:spcBef>
              <a:buFont typeface="+mj-ea"/>
              <a:buAutoNum type="circleNumDbPlain"/>
            </a:pPr>
            <a:r>
              <a:rPr lang="en-US" dirty="0">
                <a:latin typeface="Calibri"/>
                <a:cs typeface="Calibri"/>
              </a:rPr>
              <a:t>Historically Significant (constructed in 1934)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Point Hudson Jetty (South)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Renovation Overview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Calibri"/>
                <a:cs typeface="Calibri"/>
              </a:rPr>
              <a:t>GC/CM Consultant Team Procurement - </a:t>
            </a:r>
            <a:r>
              <a:rPr lang="en-US" sz="2200" b="1" dirty="0">
                <a:latin typeface="Calibri"/>
                <a:cs typeface="Calibri"/>
              </a:rPr>
              <a:t>Completed</a:t>
            </a:r>
          </a:p>
          <a:p>
            <a:r>
              <a:rPr lang="en-US" sz="2200" dirty="0">
                <a:latin typeface="Calibri"/>
                <a:cs typeface="Calibri"/>
              </a:rPr>
              <a:t>GC/CM Contract Award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May 2019</a:t>
            </a:r>
          </a:p>
          <a:p>
            <a:r>
              <a:rPr lang="en-US" sz="2200" dirty="0">
                <a:latin typeface="Calibri"/>
                <a:cs typeface="Calibri"/>
              </a:rPr>
              <a:t>Begin &amp; Complete Construction Docs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March to August 2019</a:t>
            </a:r>
          </a:p>
          <a:p>
            <a:r>
              <a:rPr lang="en-US" sz="2200" dirty="0">
                <a:latin typeface="Calibri"/>
                <a:cs typeface="Calibri"/>
              </a:rPr>
              <a:t>Negotiate GMP Contract (90% CD)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August 2019</a:t>
            </a:r>
          </a:p>
          <a:p>
            <a:r>
              <a:rPr lang="en-US" sz="2200" dirty="0">
                <a:latin typeface="Calibri"/>
                <a:cs typeface="Calibri"/>
              </a:rPr>
              <a:t>Construction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September 2019 to January 2020</a:t>
            </a:r>
          </a:p>
          <a:p>
            <a:r>
              <a:rPr lang="en-US" sz="2200" dirty="0">
                <a:latin typeface="Calibri"/>
                <a:cs typeface="Calibri"/>
              </a:rPr>
              <a:t>Substantial Completion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January 29, 2020</a:t>
            </a:r>
          </a:p>
          <a:p>
            <a:r>
              <a:rPr lang="en-US" sz="2200" dirty="0">
                <a:latin typeface="Calibri"/>
                <a:cs typeface="Calibri"/>
              </a:rPr>
              <a:t>Final Completion </a:t>
            </a:r>
            <a:r>
              <a:rPr lang="mr-IN" sz="2200" dirty="0">
                <a:latin typeface="Calibri"/>
                <a:cs typeface="Calibri"/>
              </a:rPr>
              <a:t>–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>
                <a:latin typeface="Calibri"/>
                <a:cs typeface="Calibri"/>
              </a:rPr>
              <a:t>April 29, 2020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68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Point Hudson Jetty (South)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Renovation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Cost of Professional Services (A/E, Legal, etc.):  </a:t>
            </a:r>
            <a:r>
              <a:rPr lang="en-US" sz="6400" b="1" dirty="0">
                <a:latin typeface="Calibri"/>
                <a:cs typeface="Calibri"/>
              </a:rPr>
              <a:t>$75,000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Construction Costs (including contingencies):  </a:t>
            </a:r>
            <a:r>
              <a:rPr lang="en-US" sz="6400" b="1" dirty="0">
                <a:latin typeface="Calibri"/>
                <a:cs typeface="Calibri"/>
              </a:rPr>
              <a:t>$2,500,000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Equipment &amp; Furnishings:  </a:t>
            </a:r>
            <a:r>
              <a:rPr lang="en-US" sz="6400" b="1" dirty="0">
                <a:latin typeface="Calibri"/>
                <a:cs typeface="Calibri"/>
              </a:rPr>
              <a:t>$0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Off-Site Costs:  </a:t>
            </a:r>
            <a:r>
              <a:rPr lang="en-US" sz="6400" b="1" dirty="0">
                <a:latin typeface="Calibri"/>
                <a:cs typeface="Calibri"/>
              </a:rPr>
              <a:t>$0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Contract Administration Costs (Owner, CM, etc.):  </a:t>
            </a:r>
            <a:r>
              <a:rPr lang="en-US" sz="6400" b="1" dirty="0">
                <a:latin typeface="Calibri"/>
                <a:cs typeface="Calibri"/>
              </a:rPr>
              <a:t>$60,000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Contingencies (Design &amp; Owner):  </a:t>
            </a:r>
            <a:r>
              <a:rPr lang="en-US" sz="6400" b="1" dirty="0">
                <a:latin typeface="Calibri"/>
                <a:cs typeface="Calibri"/>
              </a:rPr>
              <a:t>$220,000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Other Related Project Costs (Permits, Bid Advertising, etc.):  </a:t>
            </a:r>
            <a:r>
              <a:rPr lang="en-US" sz="6400" b="1" dirty="0">
                <a:latin typeface="Calibri"/>
                <a:cs typeface="Calibri"/>
              </a:rPr>
              <a:t>$25,000</a:t>
            </a:r>
          </a:p>
          <a:p>
            <a:pPr marL="0" indent="0" algn="r">
              <a:buNone/>
            </a:pPr>
            <a:r>
              <a:rPr lang="en-US" sz="6400" dirty="0">
                <a:latin typeface="Calibri"/>
                <a:cs typeface="Calibri"/>
              </a:rPr>
              <a:t>Sales Tax:</a:t>
            </a:r>
            <a:r>
              <a:rPr lang="en-US" sz="6400" b="1" dirty="0">
                <a:latin typeface="Calibri"/>
                <a:cs typeface="Calibri"/>
              </a:rPr>
              <a:t>  $283,500</a:t>
            </a:r>
          </a:p>
          <a:p>
            <a:pPr marL="0" indent="0" algn="r">
              <a:buNone/>
            </a:pPr>
            <a:r>
              <a:rPr lang="en-US" sz="6400" b="1" dirty="0">
                <a:latin typeface="Calibri"/>
                <a:cs typeface="Calibri"/>
              </a:rPr>
              <a:t>TOTAL:  $3,163,500</a:t>
            </a:r>
            <a:r>
              <a:rPr lang="en-US" b="1" dirty="0">
                <a:latin typeface="Calibri"/>
                <a:cs typeface="Calibri"/>
              </a:rPr>
              <a:t>    </a:t>
            </a:r>
          </a:p>
          <a:p>
            <a:pPr marL="0" indent="0" algn="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0" indent="0" algn="r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14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Point Hudson Jetty Renovation (South)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Project Design &amp; Permitting Funded by Public Infrastructure Fund Grant ($150,000)</a:t>
            </a:r>
          </a:p>
          <a:p>
            <a:r>
              <a:rPr lang="en-US" dirty="0">
                <a:latin typeface="Calibri"/>
                <a:cs typeface="Calibri"/>
              </a:rPr>
              <a:t>Construction Funding to be Provided Via Bank Loan</a:t>
            </a:r>
          </a:p>
          <a:p>
            <a:r>
              <a:rPr lang="en-US" dirty="0">
                <a:latin typeface="Calibri"/>
                <a:cs typeface="Calibri"/>
              </a:rPr>
              <a:t>Full Funding Anticipated (loan issuance) </a:t>
            </a:r>
            <a:r>
              <a:rPr lang="en-US">
                <a:latin typeface="Calibri"/>
                <a:cs typeface="Calibri"/>
              </a:rPr>
              <a:t>in August </a:t>
            </a:r>
            <a:r>
              <a:rPr lang="en-US" dirty="0">
                <a:latin typeface="Calibri"/>
                <a:cs typeface="Calibri"/>
              </a:rPr>
              <a:t>of 2019</a:t>
            </a:r>
          </a:p>
        </p:txBody>
      </p:sp>
    </p:spTree>
    <p:extLst>
      <p:ext uri="{BB962C8B-B14F-4D97-AF65-F5344CB8AC3E}">
        <p14:creationId xmlns:p14="http://schemas.microsoft.com/office/powerpoint/2010/main" val="83403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2200" dirty="0">
                <a:latin typeface="Calibri"/>
                <a:cs typeface="Calibri"/>
              </a:rPr>
            </a:br>
            <a:r>
              <a:rPr lang="en-US" sz="3100" b="1" dirty="0">
                <a:latin typeface="Calibri"/>
                <a:cs typeface="Calibri"/>
              </a:rPr>
              <a:t>PRC Application for Project Approval</a:t>
            </a:r>
            <a:br>
              <a:rPr lang="en-US" sz="3100" b="1" dirty="0">
                <a:latin typeface="Calibri"/>
                <a:cs typeface="Calibri"/>
              </a:rPr>
            </a:br>
            <a:br>
              <a:rPr lang="en-US" sz="3100" b="1" dirty="0">
                <a:latin typeface="Calibri"/>
                <a:cs typeface="Calibri"/>
              </a:rPr>
            </a:br>
            <a:r>
              <a:rPr lang="en-US" sz="3100" b="1" dirty="0">
                <a:latin typeface="Calibri"/>
                <a:cs typeface="Calibri"/>
              </a:rPr>
              <a:t>Point Hudson Jetty (South) Renovation Project</a:t>
            </a:r>
            <a:br>
              <a:rPr lang="en-US" sz="2200" dirty="0">
                <a:latin typeface="Calibri"/>
                <a:cs typeface="Calibri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latin typeface="Calibri"/>
                <a:cs typeface="Calibri"/>
              </a:rPr>
              <a:t>Questions?</a:t>
            </a: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i="1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i="1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i="1" dirty="0">
              <a:latin typeface="Calibri"/>
              <a:cs typeface="Calibri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>
                <a:latin typeface="Calibri"/>
                <a:cs typeface="Calibri"/>
              </a:rPr>
              <a:t>The Port of Port Townsend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>
                <a:latin typeface="Calibri"/>
                <a:cs typeface="Calibri"/>
              </a:rPr>
              <a:t>Port Townsend, Washington</a:t>
            </a:r>
          </a:p>
          <a:p>
            <a:pPr marL="0" indent="0" algn="ctr">
              <a:buNone/>
            </a:pPr>
            <a:endParaRPr lang="en-US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68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latin typeface="Calibri"/>
                <a:cs typeface="Calibri"/>
              </a:rPr>
              <a:t>AGENDA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sz="2400" dirty="0">
                <a:latin typeface="Calibri"/>
                <a:cs typeface="Calibri"/>
              </a:rPr>
              <a:t>Project Team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dirty="0">
                <a:latin typeface="Calibri"/>
                <a:cs typeface="Calibri"/>
              </a:rPr>
              <a:t>Project Setting</a:t>
            </a:r>
            <a:endParaRPr lang="en-US" sz="2400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dirty="0">
                <a:latin typeface="Calibri"/>
                <a:cs typeface="Calibri"/>
              </a:rPr>
              <a:t>Project Scope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sz="2400" dirty="0">
                <a:latin typeface="Calibri"/>
                <a:cs typeface="Calibri"/>
              </a:rPr>
              <a:t>Consistency with RCW 39.10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dirty="0">
                <a:latin typeface="Calibri"/>
                <a:cs typeface="Calibri"/>
              </a:rPr>
              <a:t>Project Schedule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dirty="0">
                <a:latin typeface="Calibri"/>
                <a:cs typeface="Calibri"/>
              </a:rPr>
              <a:t>Budget &amp; Funding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  <a:defRPr/>
            </a:pPr>
            <a:r>
              <a:rPr lang="en-US" sz="2400" dirty="0">
                <a:latin typeface="Calibri"/>
                <a:cs typeface="Calibri"/>
              </a:rPr>
              <a:t>Questions</a:t>
            </a:r>
          </a:p>
          <a:p>
            <a:pPr marL="0" indent="0" eaLnBrk="1" hangingPunct="1">
              <a:lnSpc>
                <a:spcPct val="80000"/>
              </a:lnSpc>
              <a:buFont typeface="Wingdings" pitchFamily="28" charset="2"/>
              <a:buNone/>
              <a:defRPr/>
            </a:pPr>
            <a:endParaRPr lang="en-US" sz="21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Project Organizational Chart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2400" b="1" dirty="0">
                <a:latin typeface="Calibri"/>
                <a:cs typeface="Calibri"/>
              </a:rPr>
              <a:t>Point Hudson Jetty (South) Renovation Project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146F5-58FB-CF48-AE5B-8A220CBE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7" b="14522"/>
          <a:stretch/>
        </p:blipFill>
        <p:spPr>
          <a:xfrm>
            <a:off x="641131" y="1739654"/>
            <a:ext cx="7872248" cy="4640873"/>
          </a:xfrm>
        </p:spPr>
      </p:pic>
    </p:spTree>
    <p:extLst>
      <p:ext uri="{BB962C8B-B14F-4D97-AF65-F5344CB8AC3E}">
        <p14:creationId xmlns:p14="http://schemas.microsoft.com/office/powerpoint/2010/main" val="14241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101090"/>
          </a:xfrm>
        </p:spPr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Mott MacDonald Involvement in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Project Delivery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190240"/>
            <a:ext cx="7342188" cy="275336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50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Engineer of Record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Conduit to Port Administration &amp; Commission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Work with Port Administration to Administer Budget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Participate in Contractor Selection Process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Lead Procurement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273884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Mott MacDonald Involvement in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Project Delivery, Continued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Lead the Design Process and Development of Construction Documents: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Collaborate with the Port and GC/CM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Work with Port Staff to Develop and Communicate Strategies for Attaining Project Goals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Construction Contract Administration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Review of Submittals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Construction Quality Monitoring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Contract Closeout</a:t>
            </a:r>
          </a:p>
        </p:txBody>
      </p:sp>
    </p:spTree>
    <p:extLst>
      <p:ext uri="{BB962C8B-B14F-4D97-AF65-F5344CB8AC3E}">
        <p14:creationId xmlns:p14="http://schemas.microsoft.com/office/powerpoint/2010/main" val="420715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GC/CM Involvement in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Project Delivery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alibri"/>
                <a:cs typeface="Calibri"/>
              </a:rPr>
              <a:t>Preconstruction Services: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Collaboration on Strategies to Achieve Project Goals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Collaboration on Subcontracting Options (if needed)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Collaboration on Site Logistics and Means and Methods</a:t>
            </a:r>
          </a:p>
          <a:p>
            <a:r>
              <a:rPr lang="en-US" b="1" dirty="0">
                <a:latin typeface="Calibri"/>
                <a:cs typeface="Calibri"/>
              </a:rPr>
              <a:t>Facility Renovation: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Safety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Quality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Budget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7874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F38F-B079-6047-85E5-A4A953E6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319" y="185299"/>
            <a:ext cx="7345362" cy="13398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Project Setting:  </a:t>
            </a:r>
            <a:br>
              <a:rPr lang="en-US" sz="3200" b="1" dirty="0">
                <a:latin typeface="Calibri"/>
                <a:cs typeface="Calibri"/>
              </a:rPr>
            </a:br>
            <a:r>
              <a:rPr lang="en-US" sz="3200" b="1" dirty="0">
                <a:latin typeface="Calibri"/>
                <a:cs typeface="Calibri"/>
              </a:rPr>
              <a:t>Point Hudson Marina &amp; Jetty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7A266E-276B-7D41-9D31-80A0A6C3D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508" y="2070538"/>
            <a:ext cx="5242984" cy="39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1838-99F3-1748-AF8F-E2AE0F13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The Project Setting on a Winter’s Day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1A1D1-77C1-8545-8733-2375E1CBA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126" y="1802270"/>
            <a:ext cx="6437467" cy="4518779"/>
          </a:xfrm>
        </p:spPr>
      </p:pic>
    </p:spTree>
    <p:extLst>
      <p:ext uri="{BB962C8B-B14F-4D97-AF65-F5344CB8AC3E}">
        <p14:creationId xmlns:p14="http://schemas.microsoft.com/office/powerpoint/2010/main" val="322102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BF97-CC29-4548-A5EA-CDEEC2FA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Existing Jetty Plan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FA590E-E59F-5A45-8ACE-761391E26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607" y="1699622"/>
            <a:ext cx="3700869" cy="46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9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497</TotalTime>
  <Words>496</Words>
  <Application>Microsoft Macintosh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Brush Script MT</vt:lpstr>
      <vt:lpstr>Arial</vt:lpstr>
      <vt:lpstr>Calibri</vt:lpstr>
      <vt:lpstr>Calisto MT</vt:lpstr>
      <vt:lpstr>Wingdings</vt:lpstr>
      <vt:lpstr>Capital</vt:lpstr>
      <vt:lpstr>     PORT OF PORT TOWNSEND </vt:lpstr>
      <vt:lpstr>AGENDA</vt:lpstr>
      <vt:lpstr>Project Organizational Chart Point Hudson Jetty (South) Renovation Project</vt:lpstr>
      <vt:lpstr>Mott MacDonald Involvement in Project Delivery</vt:lpstr>
      <vt:lpstr>Mott MacDonald Involvement in Project Delivery, Continued</vt:lpstr>
      <vt:lpstr>GC/CM Involvement in Project Delivery</vt:lpstr>
      <vt:lpstr>Project Setting:   Point Hudson Marina &amp; Jetty</vt:lpstr>
      <vt:lpstr>The Project Setting on a Winter’s Day</vt:lpstr>
      <vt:lpstr>Existing Jetty Plan</vt:lpstr>
      <vt:lpstr>South Jetty Renovation: Proposed Section</vt:lpstr>
      <vt:lpstr>Project Scope</vt:lpstr>
      <vt:lpstr>Consistency with RCW 39.10.340</vt:lpstr>
      <vt:lpstr>Point Hudson Jetty (South) Renovation Overview Schedule</vt:lpstr>
      <vt:lpstr>Point Hudson Jetty (South) Renovation Budget</vt:lpstr>
      <vt:lpstr>Point Hudson Jetty Renovation (South) Funding</vt:lpstr>
      <vt:lpstr> PRC Application for Project Approval  Point Hudson Jetty (South) Renovation 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PORT OF PORT TOWNSEND </dc:title>
  <dc:creator>Eric</dc:creator>
  <cp:lastModifiedBy>Eric Toews</cp:lastModifiedBy>
  <cp:revision>20</cp:revision>
  <dcterms:created xsi:type="dcterms:W3CDTF">2019-03-11T18:28:35Z</dcterms:created>
  <dcterms:modified xsi:type="dcterms:W3CDTF">2019-03-27T20:18:45Z</dcterms:modified>
</cp:coreProperties>
</file>