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26"/>
  </p:notesMasterIdLst>
  <p:handoutMasterIdLst>
    <p:handoutMasterId r:id="rId27"/>
  </p:handoutMasterIdLst>
  <p:sldIdLst>
    <p:sldId id="263" r:id="rId2"/>
    <p:sldId id="345" r:id="rId3"/>
    <p:sldId id="346" r:id="rId4"/>
    <p:sldId id="331" r:id="rId5"/>
    <p:sldId id="321" r:id="rId6"/>
    <p:sldId id="335" r:id="rId7"/>
    <p:sldId id="330" r:id="rId8"/>
    <p:sldId id="334" r:id="rId9"/>
    <p:sldId id="336" r:id="rId10"/>
    <p:sldId id="344" r:id="rId11"/>
    <p:sldId id="339" r:id="rId12"/>
    <p:sldId id="343" r:id="rId13"/>
    <p:sldId id="338" r:id="rId14"/>
    <p:sldId id="342" r:id="rId15"/>
    <p:sldId id="337" r:id="rId16"/>
    <p:sldId id="341" r:id="rId17"/>
    <p:sldId id="333" r:id="rId18"/>
    <p:sldId id="322" r:id="rId19"/>
    <p:sldId id="323" r:id="rId20"/>
    <p:sldId id="324" r:id="rId21"/>
    <p:sldId id="325" r:id="rId22"/>
    <p:sldId id="326" r:id="rId23"/>
    <p:sldId id="327" r:id="rId24"/>
    <p:sldId id="329" r:id="rId25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61" autoAdjust="0"/>
    <p:restoredTop sz="94670" autoAdjust="0"/>
  </p:normalViewPr>
  <p:slideViewPr>
    <p:cSldViewPr>
      <p:cViewPr>
        <p:scale>
          <a:sx n="90" d="100"/>
          <a:sy n="90" d="100"/>
        </p:scale>
        <p:origin x="-714" y="-3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2256" y="-10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1160C12-DE44-47A3-A610-6D9282EFFACB}" type="datetimeFigureOut">
              <a:rPr lang="en-US"/>
              <a:pPr>
                <a:defRPr/>
              </a:pPr>
              <a:t>12/1/2016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81577450-7B42-4E43-ABBA-E6E9EF02E3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85177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EF4D818-C2DB-4724-9A9B-1FCEA72552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18061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55650" indent="-29051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63638" indent="-2317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30363" indent="-2317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95500" indent="-2317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527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0099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671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243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08EB9BC7-2A4D-4E54-8D84-FB2A16AEA862}" type="slidenum">
              <a:rPr lang="en-US" altLang="en-US">
                <a:latin typeface="Arial" panose="020B0604020202020204" pitchFamily="34" charset="0"/>
              </a:rPr>
              <a:pPr/>
              <a:t>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F4D818-C2DB-4724-9A9B-1FCEA725529C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0415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F4D818-C2DB-4724-9A9B-1FCEA725529C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1484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3.5 Miles NW of Oroville.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Similkameen flows into the Okanogan river below Oroville and the Okanogan river flows into the Columbia near Brewster.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Dam built by Eugen Enloe between 1919 and 1920.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54’ high, 315’ long gravity arch dam.  We affectionately call it chubby.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FERC process was kicked off in 2007.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F4D818-C2DB-4724-9A9B-1FCEA725529C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1655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PUD is committed to provide dependable,</a:t>
            </a:r>
            <a:r>
              <a:rPr lang="en-US" baseline="0" dirty="0" smtClean="0"/>
              <a:t> not for profit, public utility services governed by and for the benefit of our customers in a safe and environmentally friendly manner.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F4D818-C2DB-4724-9A9B-1FCEA725529C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3744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D9C74D-A2E1-4791-8A96-A815DBA7FB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9155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E9954C-48FE-4A9E-97C8-36BD4C9F22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1152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F3EA2-FCA4-4207-8D80-8BF62A4777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9550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 not remove" hidden="1"/>
          <p:cNvSpPr/>
          <p:nvPr userDrawn="1">
            <p:custDataLst>
              <p:tags r:id="rId1"/>
            </p:custDataLst>
          </p:nvPr>
        </p:nvSpPr>
        <p:spPr bwMode="auto">
          <a:xfrm>
            <a:off x="0" y="0"/>
            <a:ext cx="12700" cy="12700"/>
          </a:xfrm>
          <a:prstGeom prst="octagon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FDF8197-B3BA-46F1-B8D1-D1278C6A71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3289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02B99B-316B-455A-A524-CACAFD5D5E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23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5BCCA-DF22-4E8A-9C50-012A27E117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6331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15EF3-C431-4F66-B045-D9B14A882C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2190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430F3-AFDA-41BE-968D-ECF4F0B5DA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4703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4A33D-FDCE-42FF-940D-86E7285F89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2999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38B0F-1A18-40DE-869C-96F1C668A9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9992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FCAA4-F951-4D75-BA92-BECD303F76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3592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1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1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1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4764D2E-798F-498E-9847-473D4332F5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6" r:id="rId1"/>
    <p:sldLayoutId id="214748373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2333625" y="-76200"/>
            <a:ext cx="6886575" cy="34671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pic>
        <p:nvPicPr>
          <p:cNvPr id="5123" name="Picture 10" descr="C:\Users\jerit\Desktop\26600362411_df0b1d67cc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3495675"/>
            <a:ext cx="67818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81500" y="762000"/>
            <a:ext cx="472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Okanogan PUD  |  Enloe Dam</a:t>
            </a:r>
          </a:p>
        </p:txBody>
      </p:sp>
      <p:pic>
        <p:nvPicPr>
          <p:cNvPr id="5125" name="Picture 6" descr="C:\Users\jerit\Desktop\26600342401_bbd28707e8_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95675"/>
            <a:ext cx="22606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7" descr="C:\Users\jerit\Desktop\26600344141_3643da4644_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606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5" descr="P:\Logo_bolts_300dp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369888"/>
            <a:ext cx="2667000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62200" y="2205038"/>
            <a:ext cx="6858000" cy="669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750" dirty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Project Review Committee 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|</a:t>
            </a:r>
            <a:r>
              <a:rPr lang="en-US" sz="1750" dirty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  Project Approval Presentation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|</a:t>
            </a:r>
            <a:r>
              <a:rPr lang="en-US" sz="1750" dirty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  </a:t>
            </a:r>
          </a:p>
          <a:p>
            <a:pPr algn="ctr">
              <a:defRPr/>
            </a:pPr>
            <a:r>
              <a:rPr lang="en-US" sz="1750" dirty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Design Build Contracting</a:t>
            </a:r>
            <a:endParaRPr lang="en-US" sz="1750" dirty="0">
              <a:latin typeface="Century Schoolbook" panose="020406040505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67600" y="3048000"/>
            <a:ext cx="16764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December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1,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2016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3276600" y="0"/>
            <a:ext cx="5867400" cy="1143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90500"/>
          </a:effectLst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9" name="TextBox 8"/>
          <p:cNvSpPr txBox="1"/>
          <p:nvPr/>
        </p:nvSpPr>
        <p:spPr>
          <a:xfrm>
            <a:off x="132906" y="248334"/>
            <a:ext cx="60773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New Power Plant </a:t>
            </a:r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Scope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8575" y="1066800"/>
            <a:ext cx="9144000" cy="76200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1317625"/>
            <a:ext cx="8610600" cy="206210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Enloe Dam Modifications –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Addition of crest gates and outlet works,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 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Headworks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New intake channel, power intake, and penstocks on the east bank </a:t>
            </a:r>
            <a:r>
              <a:rPr lang="en-US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 to the 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existing dam,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US" sz="2200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>
              <a:defRPr/>
            </a:pPr>
            <a:endParaRPr lang="en-US" sz="800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200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6EFF62-14E9-4314-BD55-48382FFDCC2B}" type="slidenum">
              <a:rPr lang="en-US" altLang="en-US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818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ChangeArrowheads="1"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8" name="Rectangle 7"/>
          <p:cNvSpPr/>
          <p:nvPr/>
        </p:nvSpPr>
        <p:spPr bwMode="auto">
          <a:xfrm>
            <a:off x="3276600" y="0"/>
            <a:ext cx="5867400" cy="1143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90500"/>
          </a:effectLst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8575" y="1066800"/>
            <a:ext cx="9144000" cy="76200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214313" y="343658"/>
            <a:ext cx="9572626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Intake Channel, Power Intake &amp; Penstocks</a:t>
            </a:r>
            <a:endParaRPr lang="en-US" sz="4400" b="1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3320" name="Picture 5" descr="layout5 200dpi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0825" y="1600200"/>
            <a:ext cx="8642350" cy="480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Up Arrow 6"/>
          <p:cNvSpPr/>
          <p:nvPr/>
        </p:nvSpPr>
        <p:spPr bwMode="auto">
          <a:xfrm>
            <a:off x="1219200" y="3429000"/>
            <a:ext cx="242316" cy="685800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9" name="Up Arrow 8"/>
          <p:cNvSpPr/>
          <p:nvPr/>
        </p:nvSpPr>
        <p:spPr bwMode="auto">
          <a:xfrm>
            <a:off x="2819400" y="3518916"/>
            <a:ext cx="242316" cy="685800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2" name="Down Arrow 11"/>
          <p:cNvSpPr/>
          <p:nvPr/>
        </p:nvSpPr>
        <p:spPr bwMode="auto">
          <a:xfrm>
            <a:off x="2438400" y="2286000"/>
            <a:ext cx="228599" cy="685800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20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3276600" y="0"/>
            <a:ext cx="5867400" cy="1143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90500"/>
          </a:effectLst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9" name="TextBox 8"/>
          <p:cNvSpPr txBox="1"/>
          <p:nvPr/>
        </p:nvSpPr>
        <p:spPr>
          <a:xfrm>
            <a:off x="0" y="247650"/>
            <a:ext cx="6629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New Power Plant Scope</a:t>
            </a:r>
            <a:endParaRPr lang="en-US" sz="3600" b="1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8575" y="1066800"/>
            <a:ext cx="9144000" cy="76200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1317625"/>
            <a:ext cx="8610600" cy="281615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Enloe Dam Modifications –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Addition of crest gates and outlet works,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 </a:t>
            </a:r>
            <a:r>
              <a:rPr lang="en-US" sz="2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Headworks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New intake channel, power intake, and penstocks on the east bank 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 to the 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existing dam,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 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New 9-MW hydroelectric power plant and tailrace channel </a:t>
            </a:r>
            <a:r>
              <a:rPr lang="en-US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east bank of the river downstream of the </a:t>
            </a:r>
            <a:r>
              <a:rPr lang="en-US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existing dam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US" sz="2200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>
              <a:defRPr/>
            </a:pPr>
            <a:endParaRPr lang="en-US" sz="800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200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6EFF62-14E9-4314-BD55-48382FFDCC2B}" type="slidenum">
              <a:rPr lang="en-US" altLang="en-US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678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ChangeArrowheads="1"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8" name="Rectangle 7"/>
          <p:cNvSpPr/>
          <p:nvPr/>
        </p:nvSpPr>
        <p:spPr bwMode="auto">
          <a:xfrm>
            <a:off x="3276600" y="0"/>
            <a:ext cx="5867400" cy="1143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90500"/>
          </a:effectLst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8575" y="1066800"/>
            <a:ext cx="9144000" cy="76200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472" y="312882"/>
            <a:ext cx="6264128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Power House &amp; Tailrace </a:t>
            </a:r>
            <a:endParaRPr lang="en-US" sz="4800" b="1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3320" name="Picture 5" descr="layout5 200dpi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0825" y="1600200"/>
            <a:ext cx="8642350" cy="480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Up Arrow 1"/>
          <p:cNvSpPr/>
          <p:nvPr/>
        </p:nvSpPr>
        <p:spPr bwMode="auto">
          <a:xfrm>
            <a:off x="3550619" y="3861816"/>
            <a:ext cx="242316" cy="685800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9" name="Up Arrow 8"/>
          <p:cNvSpPr/>
          <p:nvPr/>
        </p:nvSpPr>
        <p:spPr bwMode="auto">
          <a:xfrm>
            <a:off x="4479417" y="4014216"/>
            <a:ext cx="242316" cy="685800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14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3276600" y="0"/>
            <a:ext cx="5867400" cy="1143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90500"/>
          </a:effectLst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9" name="TextBox 8"/>
          <p:cNvSpPr txBox="1"/>
          <p:nvPr/>
        </p:nvSpPr>
        <p:spPr>
          <a:xfrm>
            <a:off x="0" y="247650"/>
            <a:ext cx="6324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New Power Plant Scope</a:t>
            </a:r>
            <a:endParaRPr lang="en-US" sz="3600" b="1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8575" y="1066800"/>
            <a:ext cx="9144000" cy="76200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1317625"/>
            <a:ext cx="8610600" cy="35702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Enloe Dam Modifications –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Addition of crest gates and outlet works,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 </a:t>
            </a:r>
            <a:r>
              <a:rPr lang="en-US" sz="2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Headworks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New intake channel, power intake, and penstocks on the east bank 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 to the 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existing dam,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 </a:t>
            </a:r>
            <a:r>
              <a:rPr lang="en-US" sz="2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New 9-MW hydroelectric power plant and tailrace channel 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east bank of the river downstream of the 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existing dam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Interconnection 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New electric substation and a short interconnection to the District’s </a:t>
            </a:r>
            <a:r>
              <a:rPr lang="en-US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existing distribution system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US" sz="2200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>
              <a:defRPr/>
            </a:pPr>
            <a:endParaRPr lang="en-US" sz="800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200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6EFF62-14E9-4314-BD55-48382FFDCC2B}" type="slidenum">
              <a:rPr lang="en-US" altLang="en-US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239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ChangeArrowheads="1"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8" name="Rectangle 7"/>
          <p:cNvSpPr/>
          <p:nvPr/>
        </p:nvSpPr>
        <p:spPr bwMode="auto">
          <a:xfrm>
            <a:off x="3276600" y="0"/>
            <a:ext cx="5867400" cy="1143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90500"/>
          </a:effectLst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8575" y="1066800"/>
            <a:ext cx="9144000" cy="76200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574" y="312881"/>
            <a:ext cx="5229226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Electric Substation</a:t>
            </a:r>
            <a:endParaRPr lang="en-US" sz="6600" b="1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3320" name="Picture 5" descr="layout5 200dpi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0825" y="1600200"/>
            <a:ext cx="8642350" cy="480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wn Arrow 1"/>
          <p:cNvSpPr/>
          <p:nvPr/>
        </p:nvSpPr>
        <p:spPr bwMode="auto">
          <a:xfrm>
            <a:off x="3429000" y="2514600"/>
            <a:ext cx="228599" cy="685800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99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3276600" y="0"/>
            <a:ext cx="5867400" cy="1143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90500"/>
          </a:effectLst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9" name="TextBox 8"/>
          <p:cNvSpPr txBox="1"/>
          <p:nvPr/>
        </p:nvSpPr>
        <p:spPr>
          <a:xfrm>
            <a:off x="0" y="247650"/>
            <a:ext cx="6210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New Power Plant Scope</a:t>
            </a:r>
            <a:endParaRPr lang="en-US" sz="3600" b="1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8575" y="1066800"/>
            <a:ext cx="9144000" cy="76200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1317625"/>
            <a:ext cx="8610600" cy="523220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Enloe Dam Modifications –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Addition of crest gates and outlet works,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 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Headworks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New intake channel, power intake, and penstocks on the east bank </a:t>
            </a:r>
            <a:r>
              <a:rPr lang="en-US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 to the 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existing dam,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 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New 9-MW hydroelectric power plant and tailrace channel </a:t>
            </a:r>
            <a:r>
              <a:rPr lang="en-US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east bank of the river downstream of the </a:t>
            </a:r>
            <a:r>
              <a:rPr lang="en-US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existing dam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Interconnection 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New electric substation and a short interconnection to the District’s </a:t>
            </a:r>
            <a:r>
              <a:rPr lang="en-US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existing distribution system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 Features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Improvements to public recreation facilities.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fish habitat enhancement facilities. 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Electric Power Generation - 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Estimated </a:t>
            </a:r>
            <a:r>
              <a:rPr lang="en-US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average output 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- 45 </a:t>
            </a:r>
            <a:r>
              <a:rPr lang="en-US" sz="2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GWh</a:t>
            </a:r>
            <a:r>
              <a:rPr lang="en-US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/year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US" sz="2200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>
              <a:defRPr/>
            </a:pPr>
            <a:endParaRPr lang="en-US" sz="800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200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6EFF62-14E9-4314-BD55-48382FFDCC2B}" type="slidenum">
              <a:rPr lang="en-US" altLang="en-US"/>
              <a:pPr>
                <a:defRPr/>
              </a:pPr>
              <a:t>16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418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3276600" y="0"/>
            <a:ext cx="5867400" cy="1143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90500"/>
          </a:effectLst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9" name="TextBox 8"/>
          <p:cNvSpPr txBox="1"/>
          <p:nvPr/>
        </p:nvSpPr>
        <p:spPr>
          <a:xfrm>
            <a:off x="0" y="247650"/>
            <a:ext cx="40386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District Goals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8575" y="1066800"/>
            <a:ext cx="9144000" cy="76200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1317625"/>
            <a:ext cx="8839200" cy="61401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Minimize cost of owning Enloe Dam including incremental costs and benefits of hydropower generation.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Finance, Operations and Maintenance 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Best fit with District’s ongoing commitments, operations and resources.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Quality 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Meet electric </a:t>
            </a:r>
            <a:r>
              <a:rPr lang="en-US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utility quality 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Safety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Maintain safety of human life and property.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Climate Change – 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Help </a:t>
            </a:r>
            <a:r>
              <a:rPr lang="en-US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 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carbon emissions.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Environment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Resource stewardship and enhancement.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Compliance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Comply with laws, permits and approvals.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Collaboration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Partnership with D-B Team and Regulators.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Risk 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Best allocation </a:t>
            </a:r>
            <a:r>
              <a:rPr lang="en-US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between 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participants.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Schedule 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Meet milestone dates in </a:t>
            </a:r>
            <a:r>
              <a:rPr lang="en-US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FERC License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200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US" sz="2200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>
              <a:defRPr/>
            </a:pPr>
            <a:endParaRPr lang="en-US" sz="800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200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FBFA8-852F-4FBB-8FCC-97023476C2BA}" type="slidenum">
              <a:rPr lang="en-US" altLang="en-US"/>
              <a:pPr>
                <a:defRPr/>
              </a:pPr>
              <a:t>17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3276600" y="0"/>
            <a:ext cx="5867400" cy="1143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90500"/>
          </a:effectLst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4338" name="Rectangle 5"/>
          <p:cNvSpPr>
            <a:spLocks noChangeArrowheads="1"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0" name="Rectangle 9"/>
          <p:cNvSpPr/>
          <p:nvPr/>
        </p:nvSpPr>
        <p:spPr bwMode="auto">
          <a:xfrm>
            <a:off x="28575" y="1066800"/>
            <a:ext cx="9144000" cy="76200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28575" y="189582"/>
            <a:ext cx="7086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Organizational Chart</a:t>
            </a:r>
          </a:p>
        </p:txBody>
      </p:sp>
      <p:pic>
        <p:nvPicPr>
          <p:cNvPr id="143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774382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3276600" y="0"/>
            <a:ext cx="5867400" cy="1143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90500"/>
          </a:effectLst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5362" name="Rectangle 5"/>
          <p:cNvSpPr>
            <a:spLocks noChangeArrowheads="1"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9" name="TextBox 8"/>
          <p:cNvSpPr txBox="1"/>
          <p:nvPr/>
        </p:nvSpPr>
        <p:spPr>
          <a:xfrm>
            <a:off x="-76200" y="241013"/>
            <a:ext cx="4191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Project  Budget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8575" y="1066800"/>
            <a:ext cx="9144000" cy="76200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225454"/>
              </p:ext>
            </p:extLst>
          </p:nvPr>
        </p:nvGraphicFramePr>
        <p:xfrm>
          <a:off x="333375" y="1676400"/>
          <a:ext cx="8534400" cy="41477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91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34037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 b="1" dirty="0">
                          <a:effectLst/>
                        </a:rPr>
                        <a:t>Item</a:t>
                      </a:r>
                      <a:endParaRPr lang="en-US" sz="1600" b="1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 b="1" dirty="0">
                          <a:effectLst/>
                        </a:rPr>
                        <a:t>Cost ($)</a:t>
                      </a:r>
                      <a:endParaRPr lang="en-US" sz="1600" b="1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 b="0" dirty="0">
                          <a:effectLst/>
                        </a:rPr>
                        <a:t>Professional</a:t>
                      </a:r>
                      <a:r>
                        <a:rPr lang="en-US" sz="1600" b="0" baseline="0" dirty="0">
                          <a:effectLst/>
                        </a:rPr>
                        <a:t> Services</a:t>
                      </a:r>
                      <a:endParaRPr lang="en-US" sz="1600" b="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 dirty="0">
                          <a:effectLst/>
                        </a:rPr>
                        <a:t>$5,807,000</a:t>
                      </a:r>
                      <a:endParaRPr lang="en-US" sz="16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 b="0" dirty="0">
                          <a:effectLst/>
                        </a:rPr>
                        <a:t>Design &amp; Construction Costs</a:t>
                      </a:r>
                      <a:endParaRPr lang="en-US" sz="1600" b="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 dirty="0">
                          <a:effectLst/>
                        </a:rPr>
                        <a:t>$15,050,000</a:t>
                      </a:r>
                      <a:endParaRPr lang="en-US" sz="16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 b="0" dirty="0">
                          <a:effectLst/>
                        </a:rPr>
                        <a:t>Equipment and Furnishings</a:t>
                      </a:r>
                      <a:endParaRPr lang="en-US" sz="1600" b="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 dirty="0">
                          <a:effectLst/>
                        </a:rPr>
                        <a:t>$9,879,000</a:t>
                      </a:r>
                      <a:endParaRPr lang="en-US" sz="16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600960" algn="l"/>
                        </a:tabLst>
                        <a:defRPr/>
                      </a:pPr>
                      <a:r>
                        <a:rPr lang="en-US" sz="1600" b="0" dirty="0">
                          <a:effectLst/>
                        </a:rPr>
                        <a:t>Contingencies  </a:t>
                      </a:r>
                      <a:endParaRPr lang="en-US" sz="1600" b="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 dirty="0">
                          <a:effectLst/>
                        </a:rPr>
                        <a:t>$4,415,000</a:t>
                      </a:r>
                      <a:endParaRPr lang="en-US" sz="16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 b="0" dirty="0">
                          <a:effectLst/>
                        </a:rPr>
                        <a:t>Other</a:t>
                      </a:r>
                      <a:r>
                        <a:rPr lang="en-US" sz="1600" b="0" baseline="0" dirty="0">
                          <a:effectLst/>
                        </a:rPr>
                        <a:t> Related Project Costs</a:t>
                      </a:r>
                      <a:r>
                        <a:rPr lang="en-US" sz="1600" b="0" dirty="0">
                          <a:effectLst/>
                        </a:rPr>
                        <a:t> </a:t>
                      </a:r>
                      <a:endParaRPr lang="en-US" sz="1600" b="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 dirty="0">
                          <a:effectLst/>
                        </a:rPr>
                        <a:t>$4,653,000</a:t>
                      </a:r>
                      <a:endParaRPr lang="en-US" sz="16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 b="0" dirty="0">
                          <a:effectLst/>
                        </a:rPr>
                        <a:t>Use Tax </a:t>
                      </a:r>
                      <a:endParaRPr lang="en-US" sz="1600" b="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 b="0" dirty="0">
                          <a:effectLst/>
                        </a:rPr>
                        <a:t>$2,696,000</a:t>
                      </a:r>
                      <a:endParaRPr lang="en-US" sz="1600" b="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600960" algn="l"/>
                        </a:tabLst>
                        <a:defRPr/>
                      </a:pPr>
                      <a:r>
                        <a:rPr lang="en-US" sz="1600" dirty="0">
                          <a:effectLst/>
                        </a:rPr>
                        <a:t> Total</a:t>
                      </a:r>
                      <a:endParaRPr lang="en-US" sz="16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600960" algn="l"/>
                        </a:tabLst>
                        <a:defRPr/>
                      </a:pPr>
                      <a:r>
                        <a:rPr lang="en-US" sz="1600" b="1" dirty="0">
                          <a:effectLst/>
                        </a:rPr>
                        <a:t>$42,500,000</a:t>
                      </a:r>
                      <a:endParaRPr lang="en-US" sz="1600" b="1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"/>
          <p:cNvSpPr>
            <a:spLocks noChangeArrowheads="1"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9" name="TextBox 8"/>
          <p:cNvSpPr txBox="1"/>
          <p:nvPr/>
        </p:nvSpPr>
        <p:spPr>
          <a:xfrm>
            <a:off x="0" y="247650"/>
            <a:ext cx="3276600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Overview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8575" y="1066800"/>
            <a:ext cx="9144000" cy="76200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276600" y="0"/>
            <a:ext cx="5867400" cy="1143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90500"/>
          </a:effectLst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7700" y="1707807"/>
            <a:ext cx="7848600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District Background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Location and Scope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District’s Goals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Organization Chart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Budget and Schedule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 to D-B Procurement and Agreement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Benefits of Design Build Approach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67600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3276600" y="0"/>
            <a:ext cx="5867400" cy="1143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90500"/>
          </a:effectLst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6386" name="Rectangle 5"/>
          <p:cNvSpPr>
            <a:spLocks noChangeArrowheads="1"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9" name="TextBox 8"/>
          <p:cNvSpPr txBox="1"/>
          <p:nvPr/>
        </p:nvSpPr>
        <p:spPr>
          <a:xfrm>
            <a:off x="0" y="247650"/>
            <a:ext cx="533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Schedule (updated)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8575" y="1066800"/>
            <a:ext cx="9144000" cy="76200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245285"/>
              </p:ext>
            </p:extLst>
          </p:nvPr>
        </p:nvGraphicFramePr>
        <p:xfrm>
          <a:off x="533400" y="1447800"/>
          <a:ext cx="8229600" cy="34979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139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156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9452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 dirty="0">
                          <a:effectLst/>
                        </a:rPr>
                        <a:t>Date</a:t>
                      </a:r>
                      <a:endParaRPr lang="en-US" sz="16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 dirty="0">
                          <a:effectLst/>
                        </a:rPr>
                        <a:t>Activity</a:t>
                      </a:r>
                      <a:endParaRPr lang="en-US" sz="16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9452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 dirty="0">
                          <a:effectLst/>
                        </a:rPr>
                        <a:t>December 9, 2016</a:t>
                      </a:r>
                      <a:endParaRPr lang="en-US" sz="16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 dirty="0">
                          <a:effectLst/>
                        </a:rPr>
                        <a:t>Issue RFQ</a:t>
                      </a:r>
                      <a:endParaRPr lang="en-US" sz="16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9452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 dirty="0">
                          <a:effectLst/>
                        </a:rPr>
                        <a:t>January 6, 2017</a:t>
                      </a:r>
                      <a:endParaRPr lang="en-US" sz="16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 dirty="0" smtClean="0">
                          <a:effectLst/>
                        </a:rPr>
                        <a:t>SOQ </a:t>
                      </a:r>
                      <a:r>
                        <a:rPr lang="en-US" sz="1600" dirty="0">
                          <a:effectLst/>
                        </a:rPr>
                        <a:t>Due Date</a:t>
                      </a:r>
                      <a:endParaRPr lang="en-US" sz="16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9452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>
                          <a:effectLst/>
                        </a:rPr>
                        <a:t>January 13, 2017</a:t>
                      </a:r>
                      <a:endParaRPr lang="en-US" sz="16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 dirty="0">
                          <a:effectLst/>
                        </a:rPr>
                        <a:t>Notification of Shortlisted Finalists</a:t>
                      </a:r>
                      <a:endParaRPr lang="en-US" sz="16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91790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r>
                        <a:rPr lang="en-US" sz="1600" dirty="0" smtClean="0">
                          <a:effectLst/>
                        </a:rPr>
                        <a:t>January 20, 2017</a:t>
                      </a:r>
                      <a:endParaRPr lang="en-US" sz="16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 dirty="0">
                          <a:effectLst/>
                        </a:rPr>
                        <a:t>Issue RFP</a:t>
                      </a:r>
                      <a:endParaRPr lang="en-US" sz="16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29452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 dirty="0">
                          <a:effectLst/>
                        </a:rPr>
                        <a:t> TBD</a:t>
                      </a:r>
                      <a:endParaRPr lang="en-US" sz="16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 dirty="0">
                          <a:effectLst/>
                        </a:rPr>
                        <a:t>Proprietary Interactive Meetings</a:t>
                      </a:r>
                      <a:endParaRPr lang="en-US" sz="16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29452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>
                          <a:effectLst/>
                        </a:rPr>
                        <a:t>March 3, 2017</a:t>
                      </a:r>
                      <a:endParaRPr lang="en-US" sz="16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 dirty="0">
                          <a:effectLst/>
                        </a:rPr>
                        <a:t>Proposal Due Date</a:t>
                      </a:r>
                      <a:endParaRPr lang="en-US" sz="16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29452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>
                          <a:effectLst/>
                        </a:rPr>
                        <a:t>March 17, 2017</a:t>
                      </a:r>
                      <a:endParaRPr lang="en-US" sz="16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 dirty="0">
                          <a:effectLst/>
                        </a:rPr>
                        <a:t>Notification of Highest Scored Finalist</a:t>
                      </a:r>
                      <a:endParaRPr lang="en-US" sz="16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3276600" y="0"/>
            <a:ext cx="5867400" cy="1143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90500"/>
          </a:effectLst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7410" name="Rectangle 5"/>
          <p:cNvSpPr>
            <a:spLocks noChangeArrowheads="1"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9" name="TextBox 8"/>
          <p:cNvSpPr txBox="1"/>
          <p:nvPr/>
        </p:nvSpPr>
        <p:spPr>
          <a:xfrm>
            <a:off x="-152400" y="241013"/>
            <a:ext cx="56864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Procurement Approach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8575" y="1066800"/>
            <a:ext cx="9144000" cy="76200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1295400"/>
            <a:ext cx="8077200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600"/>
              </a:spcAft>
              <a:buClr>
                <a:srgbClr val="243239"/>
              </a:buClr>
              <a:defRPr/>
            </a:pPr>
            <a:r>
              <a:rPr lang="en-US" sz="20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RFQ</a:t>
            </a:r>
          </a:p>
          <a:p>
            <a:pPr marL="800100" lvl="3" indent="-342900">
              <a:spcAft>
                <a:spcPts val="600"/>
              </a:spcAft>
              <a:buClr>
                <a:srgbClr val="243239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Organization</a:t>
            </a:r>
          </a:p>
          <a:p>
            <a:pPr marL="800100" lvl="3" indent="-342900">
              <a:spcAft>
                <a:spcPts val="600"/>
              </a:spcAft>
              <a:buClr>
                <a:srgbClr val="243239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Successful Experience with Projects of Similar Scope and Complexity</a:t>
            </a:r>
          </a:p>
          <a:p>
            <a:pPr marL="800100" lvl="3" indent="-342900">
              <a:spcAft>
                <a:spcPts val="600"/>
              </a:spcAft>
              <a:buClr>
                <a:srgbClr val="243239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Experience developing GMP collaboratively with Owner</a:t>
            </a:r>
          </a:p>
          <a:p>
            <a:pPr marL="800100" lvl="3" indent="-342900">
              <a:spcAft>
                <a:spcPts val="600"/>
              </a:spcAft>
              <a:buClr>
                <a:srgbClr val="243239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Shortlist - no more than five finalists</a:t>
            </a:r>
          </a:p>
          <a:p>
            <a:pPr marL="0" lvl="1">
              <a:spcAft>
                <a:spcPts val="600"/>
              </a:spcAft>
              <a:buClr>
                <a:srgbClr val="243239"/>
              </a:buClr>
              <a:defRPr/>
            </a:pPr>
            <a:r>
              <a:rPr lang="en-US" sz="20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RFP </a:t>
            </a:r>
          </a:p>
          <a:p>
            <a:pPr marL="800100" lvl="3" indent="-342900">
              <a:spcAft>
                <a:spcPts val="600"/>
              </a:spcAft>
              <a:buClr>
                <a:srgbClr val="243239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 to meeting District Goals.</a:t>
            </a:r>
          </a:p>
          <a:p>
            <a:pPr marL="800100" lvl="3" indent="-342900">
              <a:spcAft>
                <a:spcPts val="600"/>
              </a:spcAft>
              <a:buClr>
                <a:srgbClr val="243239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Interactive Proprietary Meetings.</a:t>
            </a:r>
          </a:p>
          <a:p>
            <a:pPr marL="800100" lvl="3" indent="-342900">
              <a:spcAft>
                <a:spcPts val="600"/>
              </a:spcAft>
              <a:buClr>
                <a:srgbClr val="243239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Innovation/Problem Solving.</a:t>
            </a:r>
          </a:p>
          <a:p>
            <a:pPr marL="800100" lvl="3" indent="-342900">
              <a:spcAft>
                <a:spcPts val="600"/>
              </a:spcAft>
              <a:buClr>
                <a:srgbClr val="243239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Collaboration approach with District and Regulators.</a:t>
            </a:r>
          </a:p>
          <a:p>
            <a:pPr marL="800100" lvl="3" indent="-342900">
              <a:spcAft>
                <a:spcPts val="600"/>
              </a:spcAft>
              <a:buClr>
                <a:srgbClr val="243239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Proposed honorarium - $5,000 - $10,000.</a:t>
            </a:r>
          </a:p>
          <a:p>
            <a:pPr marL="800100" lvl="4" indent="-342900">
              <a:spcAft>
                <a:spcPts val="600"/>
              </a:spcAft>
              <a:buClr>
                <a:srgbClr val="243239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Alternate DFBOM proposals invited.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3276600" y="0"/>
            <a:ext cx="5867400" cy="1143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90500"/>
          </a:effectLst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8434" name="Rectangle 5"/>
          <p:cNvSpPr>
            <a:spLocks noChangeArrowheads="1"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9" name="TextBox 8"/>
          <p:cNvSpPr txBox="1"/>
          <p:nvPr/>
        </p:nvSpPr>
        <p:spPr>
          <a:xfrm>
            <a:off x="152400" y="265402"/>
            <a:ext cx="6400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Design-Build Agreement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8575" y="1066800"/>
            <a:ext cx="9144000" cy="76200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1000" y="1166843"/>
            <a:ext cx="6477000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US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Validation Period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Validate information from the Owner. 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Refine owner requirements and project scope.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 design criteria - Basis of design documents.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Innovation and value engineering options.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Permitting/Compliance approach.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 target schedule and budget.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 GMP, Fixed Price or other price approach.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Update schedule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Contract amendment.</a:t>
            </a:r>
          </a:p>
          <a:p>
            <a:pPr>
              <a:spcAft>
                <a:spcPts val="300"/>
              </a:spcAft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 </a:t>
            </a:r>
            <a:r>
              <a:rPr lang="en-US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Execution Period 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 permitting in collaboration with District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Ongoing regulatory compliance with District.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 engineering design.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Equipment procurement.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Construction.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Operation (Optional).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3276600" y="0"/>
            <a:ext cx="5867400" cy="1143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90500"/>
          </a:effectLst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9458" name="Rectangle 5"/>
          <p:cNvSpPr>
            <a:spLocks noChangeArrowheads="1"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9" name="TextBox 8"/>
          <p:cNvSpPr txBox="1"/>
          <p:nvPr/>
        </p:nvSpPr>
        <p:spPr>
          <a:xfrm>
            <a:off x="-28575" y="234835"/>
            <a:ext cx="548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Benefits of Design-Build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8575" y="1066800"/>
            <a:ext cx="9144000" cy="76200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1295400"/>
            <a:ext cx="8610600" cy="553997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RCW 39.10.280(2)(a) “will provide a substantial fiscal benefit”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Innovation, cost savings and other benefits from value engineering executed by the District/D-B team.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Cost-risk benefits in allocating design, integration and  performance risk to the D-B team.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Alternative financing, operations and maintenance proposal will provide District with significant benefit.</a:t>
            </a:r>
          </a:p>
          <a:p>
            <a:pPr>
              <a:spcAft>
                <a:spcPts val="600"/>
              </a:spcAft>
              <a:defRPr/>
            </a:pP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RCW 39.10.300(1)(a) “The construction activities are highly specialized and a design-build approach is critical in developing the construction methodology”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 power plant construction requires close collaboration between designer, generating equipment supplier and installation contractor.</a:t>
            </a:r>
          </a:p>
          <a:p>
            <a:pPr>
              <a:spcAft>
                <a:spcPts val="600"/>
              </a:spcAft>
              <a:defRPr/>
            </a:pP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RCW 39.10.300(1)(b) “The projects selected provide opportunity for greater innovation or efficiencies between the designer and the builder”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Early contractor involvement to address constructability issues, develop practical construction plans and to finalize environmental plans and protection measures.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Integration of design, permitting, procurement and construction of power facilities creates opportunities for innovative and cost-effective solutions.</a:t>
            </a:r>
          </a:p>
          <a:p>
            <a:pPr>
              <a:spcAft>
                <a:spcPts val="600"/>
              </a:spcAft>
              <a:defRPr/>
            </a:pP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RCW 39.10.300(1)(c) “significant savings in project delivery time would be realized”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delivery time reduced by early initiation of equipment procurement and by overlapping final engineering design with equipment procurement and construction.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ChangeArrowheads="1"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9" name="TextBox 8"/>
          <p:cNvSpPr txBox="1"/>
          <p:nvPr/>
        </p:nvSpPr>
        <p:spPr>
          <a:xfrm>
            <a:off x="0" y="247650"/>
            <a:ext cx="3276600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Questions?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8575" y="1066800"/>
            <a:ext cx="9144000" cy="76200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276600" y="0"/>
            <a:ext cx="5867400" cy="1143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90500"/>
          </a:effectLst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pic>
        <p:nvPicPr>
          <p:cNvPr id="21512" name="Picture 5" descr="C:\Users\dan_b\AppData\Local\Microsoft\Windows\Temporary Internet Files\Content.Outlook\NMQ8TZDB\Enloe P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8686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5"/>
          <p:cNvSpPr>
            <a:spLocks noChangeArrowheads="1"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9" name="TextBox 8"/>
          <p:cNvSpPr txBox="1"/>
          <p:nvPr/>
        </p:nvSpPr>
        <p:spPr>
          <a:xfrm>
            <a:off x="304800" y="223402"/>
            <a:ext cx="3124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District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0" y="942290"/>
            <a:ext cx="9144000" cy="76200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276600" y="0"/>
            <a:ext cx="5867400" cy="1143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90500"/>
          </a:effectLst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6700" y="1225377"/>
            <a:ext cx="8610600" cy="59554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Public Utility District No. 1 of Okanogan County (District) serves the electricity and broadband needs of Okanogan County (largest county in Washington – 5315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sq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-miles).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District formed by voters in 1939. In 1945 District completed purchase of Washington Water Power electric system (including Enloe Dam and Power Plant)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Today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15,700 customers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 miles of 115-kV transmission line and 16 substations.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1373 miles of overhead  and 437 miles of underground distribution line.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Enloe Dam and retired </a:t>
            </a:r>
            <a:r>
              <a:rPr lang="en-US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 plant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electric power sources – BPA, Wells Hydro, Nine Canyon Wind Farm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Employees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 and Poor’s A bond rating; Moody’s A1 bond rating</a:t>
            </a:r>
          </a:p>
          <a:p>
            <a:pPr>
              <a:defRPr/>
            </a:pPr>
            <a:endParaRPr lang="en-US" sz="2000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200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A34461-2205-4CB7-ADFA-D491C8D700DC}" type="slidenum">
              <a:rPr lang="en-US" altLang="en-US"/>
              <a:pPr>
                <a:defRPr/>
              </a:pPr>
              <a:t>3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4944" y="172565"/>
            <a:ext cx="2167056" cy="10116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49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3276600" y="0"/>
            <a:ext cx="5867400" cy="1143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90500"/>
          </a:effectLst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72" y="247650"/>
            <a:ext cx="4648200" cy="647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Project Location</a:t>
            </a:r>
            <a:endParaRPr lang="en-US" sz="3600" b="1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7170" name="Rectangle 5"/>
          <p:cNvSpPr>
            <a:spLocks noChangeArrowheads="1"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3" name="Rectangle 12"/>
          <p:cNvSpPr/>
          <p:nvPr/>
        </p:nvSpPr>
        <p:spPr bwMode="auto">
          <a:xfrm>
            <a:off x="28575" y="1066800"/>
            <a:ext cx="9144000" cy="76200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pic>
        <p:nvPicPr>
          <p:cNvPr id="7176" name="Picture 2" descr="C:\Users\dan_b\AppData\Local\Microsoft\Windows\Temporary Internet Files\Content.Outlook\NMQ8TZDB\Vicinity Map (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244600"/>
            <a:ext cx="8032750" cy="547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>
            <a:spLocks noChangeArrowheads="1"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8" name="Rectangle 7"/>
          <p:cNvSpPr/>
          <p:nvPr/>
        </p:nvSpPr>
        <p:spPr bwMode="auto">
          <a:xfrm>
            <a:off x="3276600" y="0"/>
            <a:ext cx="5867400" cy="1143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90500"/>
          </a:effectLst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8575" y="1066800"/>
            <a:ext cx="9144000" cy="76200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258967"/>
            <a:ext cx="449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Project Map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866275"/>
            <a:ext cx="8702458" cy="563573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2400" y="1143000"/>
            <a:ext cx="70104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Location – Similkameen River near Oroville, WA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FERC License for a 9 MW power plant issued July 2013</a:t>
            </a: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3276600" y="0"/>
            <a:ext cx="5867400" cy="1143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90500"/>
          </a:effectLst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9218" name="Rectangle 5"/>
          <p:cNvSpPr>
            <a:spLocks noChangeArrowheads="1"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9" name="TextBox 8"/>
          <p:cNvSpPr txBox="1"/>
          <p:nvPr/>
        </p:nvSpPr>
        <p:spPr>
          <a:xfrm>
            <a:off x="147084" y="258283"/>
            <a:ext cx="5257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Enloe Dam History </a:t>
            </a:r>
            <a:endParaRPr lang="en-US" sz="3600" b="1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8575" y="1066800"/>
            <a:ext cx="9144000" cy="76200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1317625"/>
            <a:ext cx="8839200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Dam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3.6-MW hydroelectric power plant constructed in 1920s.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 plant decommissioned in 1958 when low-cost electric power from Bonneville System became available.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US" sz="2200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>
              <a:defRPr/>
            </a:pPr>
            <a:endParaRPr lang="en-US" sz="800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200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A34461-2205-4CB7-ADFA-D491C8D700DC}" type="slidenum">
              <a:rPr lang="en-US" altLang="en-US"/>
              <a:pPr>
                <a:defRPr/>
              </a:pPr>
              <a:t>6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763" b="13789"/>
          <a:stretch/>
        </p:blipFill>
        <p:spPr>
          <a:xfrm>
            <a:off x="0" y="2819400"/>
            <a:ext cx="91440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0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ChangeArrowheads="1"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8" name="Rectangle 7"/>
          <p:cNvSpPr/>
          <p:nvPr/>
        </p:nvSpPr>
        <p:spPr bwMode="auto">
          <a:xfrm>
            <a:off x="3276600" y="0"/>
            <a:ext cx="5867400" cy="1143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90500"/>
          </a:effectLst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8575" y="1066800"/>
            <a:ext cx="9144000" cy="76200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573" y="312881"/>
            <a:ext cx="4695827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New </a:t>
            </a:r>
            <a:r>
              <a:rPr lang="en-US" sz="3600" b="1" dirty="0" smtClean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Power Plant</a:t>
            </a:r>
            <a:endParaRPr lang="en-US" sz="3600" b="1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3320" name="Picture 5" descr="layout5 200dpi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0825" y="1600200"/>
            <a:ext cx="8642350" cy="480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3276600" y="0"/>
            <a:ext cx="5867400" cy="1143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90500"/>
          </a:effectLst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9" name="TextBox 8"/>
          <p:cNvSpPr txBox="1"/>
          <p:nvPr/>
        </p:nvSpPr>
        <p:spPr>
          <a:xfrm>
            <a:off x="0" y="247650"/>
            <a:ext cx="6553200" cy="646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New Power Plant Scope</a:t>
            </a:r>
            <a:endParaRPr lang="en-US" sz="3600" b="1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8575" y="1066800"/>
            <a:ext cx="9144000" cy="76200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1317625"/>
            <a:ext cx="8610600" cy="1308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Enloe Dam Modifications –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Addition of crest gates and outlet works,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US" sz="2200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>
              <a:defRPr/>
            </a:pPr>
            <a:endParaRPr lang="en-US" sz="800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200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6EFF62-14E9-4314-BD55-48382FFDCC2B}" type="slidenum">
              <a:rPr lang="en-US" altLang="en-US"/>
              <a:pPr>
                <a:defRPr/>
              </a:pPr>
              <a:t>8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ChangeArrowheads="1"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8" name="Rectangle 7"/>
          <p:cNvSpPr/>
          <p:nvPr/>
        </p:nvSpPr>
        <p:spPr bwMode="auto">
          <a:xfrm>
            <a:off x="3276600" y="0"/>
            <a:ext cx="5867400" cy="1143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90500"/>
          </a:effectLst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8575" y="1066800"/>
            <a:ext cx="9144000" cy="76200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574" y="312881"/>
            <a:ext cx="6905626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Crest Gates &amp; Outlet Works</a:t>
            </a:r>
            <a:endParaRPr lang="en-US" sz="3600" b="1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3320" name="Picture 5" descr="layout5 200dpi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0825" y="1600200"/>
            <a:ext cx="8642350" cy="480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 bwMode="auto">
          <a:xfrm>
            <a:off x="877187" y="4955428"/>
            <a:ext cx="762000" cy="242316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848833" y="3657600"/>
            <a:ext cx="762000" cy="242316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2" name="Right Arrow 11"/>
          <p:cNvSpPr/>
          <p:nvPr/>
        </p:nvSpPr>
        <p:spPr bwMode="auto">
          <a:xfrm>
            <a:off x="762000" y="4419600"/>
            <a:ext cx="762000" cy="242316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" name="Left Arrow 2"/>
          <p:cNvSpPr/>
          <p:nvPr/>
        </p:nvSpPr>
        <p:spPr bwMode="auto">
          <a:xfrm>
            <a:off x="2133600" y="5257800"/>
            <a:ext cx="749808" cy="242316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28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heme/theme1.xml><?xml version="1.0" encoding="utf-8"?>
<a:theme xmlns:a="http://schemas.openxmlformats.org/drawingml/2006/main" name="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  <a:txDef>
      <a:spPr>
        <a:noFill/>
      </a:spPr>
      <a:bodyPr>
        <a:spAutoFit/>
      </a:bodyPr>
      <a:lstStyle>
        <a:defPPr marL="342900" indent="-342900">
          <a:buFont typeface="Arial" panose="020B0604020202020204" pitchFamily="34" charset="0"/>
          <a:buChar char="•"/>
          <a:defRPr sz="2200" dirty="0" smtClean="0">
            <a:solidFill>
              <a:schemeClr val="bg1">
                <a:lumMod val="50000"/>
              </a:schemeClr>
            </a:solidFill>
            <a:latin typeface="Century Schoolbook" panose="02040604050505020304" pitchFamily="18" charset="0"/>
          </a:defRPr>
        </a:defPPr>
      </a:lstStyle>
    </a:tx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9506</TotalTime>
  <Words>1179</Words>
  <Application>Microsoft Office PowerPoint</Application>
  <PresentationFormat>On-screen Show (4:3)</PresentationFormat>
  <Paragraphs>176</Paragraphs>
  <Slides>24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Textured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Okanogan County PUD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Dan Boettger</dc:creator>
  <cp:lastModifiedBy>Tim DeVries</cp:lastModifiedBy>
  <cp:revision>148</cp:revision>
  <cp:lastPrinted>2016-12-01T00:43:41Z</cp:lastPrinted>
  <dcterms:created xsi:type="dcterms:W3CDTF">2006-12-28T17:53:10Z</dcterms:created>
  <dcterms:modified xsi:type="dcterms:W3CDTF">2016-12-01T15:00:34Z</dcterms:modified>
</cp:coreProperties>
</file>