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6" r:id="rId3"/>
    <p:sldId id="267" r:id="rId4"/>
    <p:sldId id="258" r:id="rId5"/>
    <p:sldId id="268" r:id="rId6"/>
    <p:sldId id="263" r:id="rId7"/>
    <p:sldId id="262" r:id="rId8"/>
    <p:sldId id="261" r:id="rId9"/>
    <p:sldId id="259" r:id="rId10"/>
    <p:sldId id="260" r:id="rId11"/>
    <p:sldId id="264" r:id="rId12"/>
    <p:sldId id="265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Lesoing" initials="kjl" lastIdx="1" clrIdx="0"/>
  <p:cmAuthor id="1" name="cassandras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8CC"/>
    <a:srgbClr val="FF9F19"/>
    <a:srgbClr val="C3DEEF"/>
    <a:srgbClr val="005587"/>
    <a:srgbClr val="54565B"/>
    <a:srgbClr val="EBF4F9"/>
    <a:srgbClr val="71B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54" autoAdjust="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9F35249-B3EB-4145-970E-2A208D18F092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1DD6D72-AA1E-4219-A185-6B8766F3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3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6D72-AA1E-4219-A185-6B8766F30F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6D72-AA1E-4219-A185-6B8766F30F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- Supported</a:t>
            </a:r>
            <a:r>
              <a:rPr lang="en-US" baseline="0" dirty="0" smtClean="0"/>
              <a:t> by large King County organization with financial, construction management, contracting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6D72-AA1E-4219-A185-6B8766F30F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6D72-AA1E-4219-A185-6B8766F30F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- 80% grant funds, 20% local funds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6D72-AA1E-4219-A185-6B8766F30F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- Wind and wave action impacts the</a:t>
            </a:r>
            <a:r>
              <a:rPr lang="en-US" baseline="0" dirty="0" smtClean="0"/>
              <a:t> stability of the float and must be designed accordingly.</a:t>
            </a:r>
            <a:endParaRPr lang="en-US" baseline="0" dirty="0"/>
          </a:p>
          <a:p>
            <a:r>
              <a:rPr lang="en-US" baseline="0" dirty="0" smtClean="0"/>
              <a:t> - Operational considerations between the owner/design-build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6D72-AA1E-4219-A185-6B8766F30F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- Designer</a:t>
            </a:r>
            <a:r>
              <a:rPr lang="en-US" baseline="0" dirty="0" smtClean="0"/>
              <a:t> and Contractor working together to design more efficient system that can be constructed. </a:t>
            </a:r>
          </a:p>
          <a:p>
            <a:r>
              <a:rPr lang="en-US" dirty="0" smtClean="0"/>
              <a:t> - Incorporate</a:t>
            </a:r>
            <a:r>
              <a:rPr lang="en-US" baseline="0" dirty="0" smtClean="0"/>
              <a:t> unique innovations into the design that are able to be constructed.</a:t>
            </a:r>
          </a:p>
          <a:p>
            <a:r>
              <a:rPr lang="en-US" baseline="0" dirty="0" smtClean="0"/>
              <a:t> - Unique marine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6D72-AA1E-4219-A185-6B8766F30F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- Direct</a:t>
            </a:r>
            <a:r>
              <a:rPr lang="en-US" baseline="0" dirty="0" smtClean="0"/>
              <a:t> communication between King County and the DB team</a:t>
            </a:r>
          </a:p>
          <a:p>
            <a:r>
              <a:rPr lang="en-US" baseline="0" dirty="0" smtClean="0"/>
              <a:t> - Reduced change orders since the builder has been involved in the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6D72-AA1E-4219-A185-6B8766F30F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3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- Efficiencies</a:t>
            </a:r>
            <a:r>
              <a:rPr lang="en-US" baseline="0" dirty="0" smtClean="0"/>
              <a:t> in cost with public dollars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6D72-AA1E-4219-A185-6B8766F30F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50B-6171-4605-AF31-E5E4B2ECDE3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7E9C-5C0B-4C19-B54D-6C6298E1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5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50B-6171-4605-AF31-E5E4B2ECDE3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7E9C-5C0B-4C19-B54D-6C6298E1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50B-6171-4605-AF31-E5E4B2ECDE3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7E9C-5C0B-4C19-B54D-6C6298E1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50B-6171-4605-AF31-E5E4B2ECDE3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7E9C-5C0B-4C19-B54D-6C6298E1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50B-6171-4605-AF31-E5E4B2ECDE3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7E9C-5C0B-4C19-B54D-6C6298E1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50B-6171-4605-AF31-E5E4B2ECDE3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7E9C-5C0B-4C19-B54D-6C6298E1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50B-6171-4605-AF31-E5E4B2ECDE3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7E9C-5C0B-4C19-B54D-6C6298E1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2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50B-6171-4605-AF31-E5E4B2ECDE3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7E9C-5C0B-4C19-B54D-6C6298E1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8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50B-6171-4605-AF31-E5E4B2ECDE3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7E9C-5C0B-4C19-B54D-6C6298E1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0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50B-6171-4605-AF31-E5E4B2ECDE3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7E9C-5C0B-4C19-B54D-6C6298E1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3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50B-6171-4605-AF31-E5E4B2ECDE3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7E9C-5C0B-4C19-B54D-6C6298E1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0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8E50B-6171-4605-AF31-E5E4B2ECDE3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07E9C-5C0B-4C19-B54D-6C6298E1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54565B"/>
                </a:solidFill>
              </a:rPr>
              <a:t>Pier 50 Float Replacement</a:t>
            </a:r>
            <a:br>
              <a:rPr lang="en-US" dirty="0">
                <a:solidFill>
                  <a:srgbClr val="54565B"/>
                </a:solidFill>
              </a:rPr>
            </a:br>
            <a:r>
              <a:rPr lang="en-US" dirty="0" smtClean="0">
                <a:solidFill>
                  <a:srgbClr val="FF9F19"/>
                </a:solidFill>
              </a:rPr>
              <a:t>Project Overview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 r="2059" b="1589"/>
          <a:stretch/>
        </p:blipFill>
        <p:spPr bwMode="auto">
          <a:xfrm>
            <a:off x="840464" y="1638677"/>
            <a:ext cx="7463073" cy="505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5334000"/>
            <a:ext cx="1752600" cy="1143000"/>
          </a:xfrm>
          <a:prstGeom prst="rect">
            <a:avLst/>
          </a:prstGeom>
          <a:noFill/>
          <a:ln>
            <a:solidFill>
              <a:srgbClr val="FF9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54565B"/>
                </a:solidFill>
              </a:rPr>
              <a:t>Pier 50 Float Replacement</a:t>
            </a:r>
            <a:br>
              <a:rPr lang="en-US" dirty="0">
                <a:solidFill>
                  <a:srgbClr val="54565B"/>
                </a:solidFill>
              </a:rPr>
            </a:br>
            <a:r>
              <a:rPr lang="en-US" dirty="0" smtClean="0">
                <a:solidFill>
                  <a:srgbClr val="54565B"/>
                </a:solidFill>
              </a:rPr>
              <a:t>RCW </a:t>
            </a:r>
            <a:r>
              <a:rPr lang="en-US" dirty="0">
                <a:solidFill>
                  <a:srgbClr val="54565B"/>
                </a:solidFill>
              </a:rPr>
              <a:t>39.10.300(1</a:t>
            </a:r>
            <a:r>
              <a:rPr lang="en-US" dirty="0" smtClean="0">
                <a:solidFill>
                  <a:srgbClr val="54565B"/>
                </a:solidFill>
              </a:rPr>
              <a:t>)(c):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9F19"/>
                </a:solidFill>
              </a:rPr>
              <a:t>Delivery Time Savings</a:t>
            </a:r>
            <a:endParaRPr lang="en-US" dirty="0">
              <a:solidFill>
                <a:srgbClr val="FF9F1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54565B"/>
              </a:solidFill>
            </a:endParaRPr>
          </a:p>
          <a:p>
            <a:endParaRPr lang="en-US" dirty="0" smtClean="0">
              <a:solidFill>
                <a:srgbClr val="54565B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057400"/>
            <a:ext cx="7467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54565B"/>
                </a:solidFill>
              </a:rPr>
              <a:t>Relationship of the Team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2571750" y="3048000"/>
            <a:ext cx="3219450" cy="2743199"/>
            <a:chOff x="2571750" y="2743200"/>
            <a:chExt cx="3219450" cy="2743199"/>
          </a:xfrm>
        </p:grpSpPr>
        <p:grpSp>
          <p:nvGrpSpPr>
            <p:cNvPr id="15" name="Group 14"/>
            <p:cNvGrpSpPr/>
            <p:nvPr/>
          </p:nvGrpSpPr>
          <p:grpSpPr>
            <a:xfrm>
              <a:off x="2609850" y="4547710"/>
              <a:ext cx="3143250" cy="938689"/>
              <a:chOff x="2590800" y="4343400"/>
              <a:chExt cx="2971800" cy="6858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2590800" y="4343400"/>
                <a:ext cx="2971800" cy="685800"/>
              </a:xfrm>
              <a:prstGeom prst="roundRect">
                <a:avLst/>
              </a:prstGeom>
              <a:solidFill>
                <a:srgbClr val="4298CC"/>
              </a:solidFill>
              <a:ln>
                <a:solidFill>
                  <a:srgbClr val="4298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90800" y="4481988"/>
                <a:ext cx="2971800" cy="298537"/>
              </a:xfrm>
              <a:prstGeom prst="roundRect">
                <a:avLst/>
              </a:prstGeom>
              <a:solidFill>
                <a:srgbClr val="4298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Designer - Builder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571750" y="2743200"/>
              <a:ext cx="3219450" cy="838200"/>
              <a:chOff x="2590800" y="2895600"/>
              <a:chExt cx="2971800" cy="6858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590800" y="2895600"/>
                <a:ext cx="2971800" cy="685800"/>
              </a:xfrm>
              <a:prstGeom prst="roundRect">
                <a:avLst/>
              </a:prstGeom>
              <a:solidFill>
                <a:srgbClr val="4298CC"/>
              </a:solidFill>
              <a:ln>
                <a:solidFill>
                  <a:srgbClr val="4298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90800" y="3034188"/>
                <a:ext cx="2971800" cy="334328"/>
              </a:xfrm>
              <a:prstGeom prst="roundRect">
                <a:avLst/>
              </a:prstGeom>
              <a:solidFill>
                <a:srgbClr val="4298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King County Marine Division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Up-Down Arrow 16"/>
            <p:cNvSpPr/>
            <p:nvPr/>
          </p:nvSpPr>
          <p:spPr>
            <a:xfrm>
              <a:off x="4076700" y="3657600"/>
              <a:ext cx="228600" cy="838200"/>
            </a:xfrm>
            <a:prstGeom prst="upDownArrow">
              <a:avLst/>
            </a:prstGeom>
            <a:solidFill>
              <a:srgbClr val="FF9F19"/>
            </a:solidFill>
            <a:ln>
              <a:solidFill>
                <a:srgbClr val="FF9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87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54565B"/>
                </a:solidFill>
              </a:rPr>
              <a:t>Pier 50 Float </a:t>
            </a:r>
            <a:r>
              <a:rPr lang="en-US" dirty="0" smtClean="0">
                <a:solidFill>
                  <a:srgbClr val="54565B"/>
                </a:solidFill>
              </a:rPr>
              <a:t>Replacement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9F19"/>
                </a:solidFill>
              </a:rPr>
              <a:t>Public Benefit</a:t>
            </a:r>
            <a:endParaRPr lang="en-US" dirty="0">
              <a:solidFill>
                <a:srgbClr val="FF9F1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3581400" cy="329521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54565B"/>
                </a:solidFill>
              </a:rPr>
              <a:t>Cost Savings </a:t>
            </a:r>
            <a:endParaRPr lang="en-US" dirty="0">
              <a:solidFill>
                <a:srgbClr val="54565B"/>
              </a:solidFill>
            </a:endParaRP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54565B"/>
                </a:solidFill>
              </a:rPr>
              <a:t>Schedule Efficiencies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54565B"/>
                </a:solidFill>
              </a:rPr>
              <a:t>Public Safety</a:t>
            </a:r>
          </a:p>
          <a:p>
            <a:pPr marL="0" indent="0">
              <a:buNone/>
            </a:pPr>
            <a:endParaRPr lang="en-US" dirty="0" smtClean="0">
              <a:solidFill>
                <a:srgbClr val="54565B"/>
              </a:solidFill>
            </a:endParaRPr>
          </a:p>
          <a:p>
            <a:endParaRPr lang="en-US" dirty="0" smtClean="0">
              <a:solidFill>
                <a:srgbClr val="54565B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07949"/>
            <a:ext cx="474732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8734" y="5229508"/>
            <a:ext cx="4283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rgbClr val="54565B"/>
                </a:solidFill>
              </a:rPr>
              <a:t>Courtesy of the Seattle Transit Blog</a:t>
            </a:r>
            <a:endParaRPr lang="en-US" sz="1000" i="1" dirty="0">
              <a:solidFill>
                <a:srgbClr val="545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54565B"/>
                </a:solidFill>
              </a:rPr>
              <a:t>Pier 50 Float </a:t>
            </a:r>
            <a:r>
              <a:rPr lang="en-US" dirty="0" smtClean="0">
                <a:solidFill>
                  <a:srgbClr val="54565B"/>
                </a:solidFill>
              </a:rPr>
              <a:t>Replacement</a:t>
            </a:r>
            <a:endParaRPr lang="en-US" dirty="0">
              <a:solidFill>
                <a:srgbClr val="FF9F1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239000" cy="24384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i="1" dirty="0" smtClean="0">
                <a:solidFill>
                  <a:srgbClr val="FF9F19"/>
                </a:solidFill>
              </a:rPr>
              <a:t>Questions?</a:t>
            </a:r>
          </a:p>
          <a:p>
            <a:endParaRPr lang="en-US" dirty="0" smtClean="0">
              <a:solidFill>
                <a:srgbClr val="54565B"/>
              </a:solidFill>
            </a:endParaRPr>
          </a:p>
          <a:p>
            <a:endParaRPr lang="en-US" dirty="0" smtClean="0">
              <a:solidFill>
                <a:srgbClr val="54565B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09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54565B"/>
                </a:solidFill>
              </a:rPr>
              <a:t>Pier 50 Float Replacement</a:t>
            </a:r>
            <a:br>
              <a:rPr lang="en-US" dirty="0">
                <a:solidFill>
                  <a:srgbClr val="54565B"/>
                </a:solidFill>
              </a:rPr>
            </a:br>
            <a:r>
              <a:rPr lang="en-US" dirty="0" smtClean="0">
                <a:solidFill>
                  <a:srgbClr val="FF9F19"/>
                </a:solidFill>
              </a:rPr>
              <a:t>Project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t="1982" r="801" b="1799"/>
          <a:stretch/>
        </p:blipFill>
        <p:spPr bwMode="auto">
          <a:xfrm>
            <a:off x="667465" y="1600200"/>
            <a:ext cx="780907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3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54565B"/>
                </a:solidFill>
              </a:rPr>
              <a:t>Pier 50 Float Replacement</a:t>
            </a:r>
            <a:br>
              <a:rPr lang="en-US" dirty="0">
                <a:solidFill>
                  <a:srgbClr val="54565B"/>
                </a:solidFill>
              </a:rPr>
            </a:br>
            <a:r>
              <a:rPr lang="en-US" dirty="0" smtClean="0">
                <a:solidFill>
                  <a:srgbClr val="FF9F19"/>
                </a:solidFill>
              </a:rPr>
              <a:t>Project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1680" r="803" b="1806"/>
          <a:stretch/>
        </p:blipFill>
        <p:spPr bwMode="auto">
          <a:xfrm>
            <a:off x="678478" y="1600200"/>
            <a:ext cx="7787045" cy="511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4565B"/>
                </a:solidFill>
              </a:rPr>
              <a:t>Pier 50 Float Replacement</a:t>
            </a:r>
            <a:br>
              <a:rPr lang="en-US" dirty="0" smtClean="0">
                <a:solidFill>
                  <a:srgbClr val="54565B"/>
                </a:solidFill>
              </a:rPr>
            </a:br>
            <a:r>
              <a:rPr lang="en-US" dirty="0" smtClean="0">
                <a:solidFill>
                  <a:srgbClr val="FF9F19"/>
                </a:solidFill>
              </a:rPr>
              <a:t>Key Staff</a:t>
            </a:r>
            <a:endParaRPr lang="en-US" dirty="0">
              <a:solidFill>
                <a:srgbClr val="FF9F19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4298CC"/>
                </a:solidFill>
              </a:rPr>
              <a:t>King County Staff 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rgbClr val="4298CC"/>
                </a:solidFill>
              </a:rPr>
              <a:t>Ron Panzero, Marine Division Project Manager</a:t>
            </a:r>
          </a:p>
          <a:p>
            <a:pPr lvl="2">
              <a:spcAft>
                <a:spcPts val="300"/>
              </a:spcAft>
            </a:pPr>
            <a:r>
              <a:rPr lang="en-US" dirty="0" smtClean="0">
                <a:solidFill>
                  <a:srgbClr val="54565B"/>
                </a:solidFill>
              </a:rPr>
              <a:t>17</a:t>
            </a:r>
            <a:r>
              <a:rPr lang="en-US" dirty="0" smtClean="0">
                <a:solidFill>
                  <a:srgbClr val="54565B"/>
                </a:solidFill>
              </a:rPr>
              <a:t> </a:t>
            </a:r>
            <a:r>
              <a:rPr lang="en-US" dirty="0" smtClean="0">
                <a:solidFill>
                  <a:srgbClr val="54565B"/>
                </a:solidFill>
              </a:rPr>
              <a:t>years </a:t>
            </a:r>
            <a:r>
              <a:rPr lang="en-US" dirty="0" smtClean="0">
                <a:solidFill>
                  <a:srgbClr val="54565B"/>
                </a:solidFill>
              </a:rPr>
              <a:t>delivering </a:t>
            </a:r>
            <a:r>
              <a:rPr lang="en-US" dirty="0" smtClean="0">
                <a:solidFill>
                  <a:srgbClr val="54565B"/>
                </a:solidFill>
              </a:rPr>
              <a:t>marine</a:t>
            </a:r>
            <a:r>
              <a:rPr lang="en-US" dirty="0" smtClean="0">
                <a:solidFill>
                  <a:srgbClr val="54565B"/>
                </a:solidFill>
              </a:rPr>
              <a:t> capital projects </a:t>
            </a:r>
            <a:endParaRPr lang="en-US" dirty="0" smtClean="0">
              <a:solidFill>
                <a:srgbClr val="54565B"/>
              </a:solidFill>
            </a:endParaRPr>
          </a:p>
          <a:p>
            <a:pPr lvl="2">
              <a:spcAft>
                <a:spcPts val="300"/>
              </a:spcAft>
            </a:pPr>
            <a:r>
              <a:rPr lang="en-US" dirty="0" smtClean="0">
                <a:solidFill>
                  <a:srgbClr val="54565B"/>
                </a:solidFill>
              </a:rPr>
              <a:t>DB and DBB 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rgbClr val="4298CC"/>
                </a:solidFill>
              </a:rPr>
              <a:t>Greg </a:t>
            </a:r>
            <a:r>
              <a:rPr lang="en-US" dirty="0" err="1">
                <a:solidFill>
                  <a:srgbClr val="4298CC"/>
                </a:solidFill>
              </a:rPr>
              <a:t>Suko</a:t>
            </a:r>
            <a:r>
              <a:rPr lang="en-US" dirty="0">
                <a:solidFill>
                  <a:srgbClr val="4298CC"/>
                </a:solidFill>
              </a:rPr>
              <a:t>, </a:t>
            </a:r>
            <a:r>
              <a:rPr lang="en-US" dirty="0" smtClean="0">
                <a:solidFill>
                  <a:srgbClr val="4298CC"/>
                </a:solidFill>
              </a:rPr>
              <a:t>Transit Construction </a:t>
            </a:r>
            <a:r>
              <a:rPr lang="en-US" dirty="0">
                <a:solidFill>
                  <a:srgbClr val="4298CC"/>
                </a:solidFill>
              </a:rPr>
              <a:t>Managing Engineer</a:t>
            </a:r>
          </a:p>
          <a:p>
            <a:pPr lvl="2">
              <a:spcAft>
                <a:spcPts val="300"/>
              </a:spcAft>
            </a:pPr>
            <a:r>
              <a:rPr lang="en-US" dirty="0" smtClean="0">
                <a:solidFill>
                  <a:srgbClr val="54565B"/>
                </a:solidFill>
              </a:rPr>
              <a:t>30 years construction management experience</a:t>
            </a:r>
          </a:p>
          <a:p>
            <a:pPr lvl="2">
              <a:spcAft>
                <a:spcPts val="300"/>
              </a:spcAft>
            </a:pPr>
            <a:r>
              <a:rPr lang="en-US" dirty="0" smtClean="0">
                <a:solidFill>
                  <a:srgbClr val="54565B"/>
                </a:solidFill>
              </a:rPr>
              <a:t>DB and DBB projects</a:t>
            </a:r>
            <a:endParaRPr lang="en-US" dirty="0"/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rgbClr val="4298CC"/>
                </a:solidFill>
              </a:rPr>
              <a:t>Trisha Roth, Procurement</a:t>
            </a:r>
          </a:p>
          <a:p>
            <a:pPr lvl="2">
              <a:spcAft>
                <a:spcPts val="300"/>
              </a:spcAft>
            </a:pPr>
            <a:r>
              <a:rPr lang="en-US" dirty="0" smtClean="0">
                <a:solidFill>
                  <a:srgbClr val="54565B"/>
                </a:solidFill>
              </a:rPr>
              <a:t>Contract specialist for capital projects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4298CC"/>
                </a:solidFill>
              </a:rPr>
              <a:t>Consulting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rgbClr val="4298CC"/>
                </a:solidFill>
              </a:rPr>
              <a:t>Ed Debroeck</a:t>
            </a:r>
            <a:r>
              <a:rPr lang="en-US" dirty="0">
                <a:solidFill>
                  <a:srgbClr val="4298CC"/>
                </a:solidFill>
              </a:rPr>
              <a:t>, KPFF Consulting Engineers</a:t>
            </a:r>
          </a:p>
          <a:p>
            <a:pPr lvl="2">
              <a:spcAft>
                <a:spcPts val="300"/>
              </a:spcAft>
            </a:pPr>
            <a:r>
              <a:rPr lang="en-US" dirty="0" smtClean="0">
                <a:solidFill>
                  <a:srgbClr val="54565B"/>
                </a:solidFill>
              </a:rPr>
              <a:t>Lead designer, extensive DB experience</a:t>
            </a:r>
            <a:endParaRPr lang="en-US" dirty="0">
              <a:solidFill>
                <a:srgbClr val="4298CC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20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4565B"/>
                </a:solidFill>
              </a:rPr>
              <a:t>Pier 50 Float Replacement</a:t>
            </a:r>
            <a:br>
              <a:rPr lang="en-US" dirty="0" smtClean="0">
                <a:solidFill>
                  <a:srgbClr val="54565B"/>
                </a:solidFill>
              </a:rPr>
            </a:br>
            <a:r>
              <a:rPr lang="en-US" dirty="0" smtClean="0">
                <a:solidFill>
                  <a:srgbClr val="FF9F19"/>
                </a:solidFill>
              </a:rPr>
              <a:t> Other Staff</a:t>
            </a:r>
            <a:endParaRPr lang="en-US" dirty="0">
              <a:solidFill>
                <a:srgbClr val="FF9F19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4862" r="630" b="24709"/>
          <a:stretch/>
        </p:blipFill>
        <p:spPr>
          <a:xfrm>
            <a:off x="0" y="1524000"/>
            <a:ext cx="9154945" cy="5029200"/>
          </a:xfrm>
        </p:spPr>
      </p:pic>
    </p:spTree>
    <p:extLst>
      <p:ext uri="{BB962C8B-B14F-4D97-AF65-F5344CB8AC3E}">
        <p14:creationId xmlns:p14="http://schemas.microsoft.com/office/powerpoint/2010/main" val="34004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4565B"/>
                </a:solidFill>
              </a:rPr>
              <a:t>Pier 50 Float Replacement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9F19"/>
                </a:solidFill>
              </a:rPr>
              <a:t>Project Schedule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2000" y="3429000"/>
            <a:ext cx="7848600" cy="0"/>
          </a:xfrm>
          <a:prstGeom prst="straightConnector1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14400" y="3124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2847706"/>
            <a:ext cx="1021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PRC Approval</a:t>
            </a:r>
          </a:p>
        </p:txBody>
      </p:sp>
      <p:cxnSp>
        <p:nvCxnSpPr>
          <p:cNvPr id="12" name="Straight Connector 11"/>
          <p:cNvCxnSpPr>
            <a:endCxn id="13" idx="2"/>
          </p:cNvCxnSpPr>
          <p:nvPr/>
        </p:nvCxnSpPr>
        <p:spPr>
          <a:xfrm flipH="1" flipV="1">
            <a:off x="2286001" y="2512365"/>
            <a:ext cx="1" cy="838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10494" y="2050700"/>
            <a:ext cx="175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Statements of Qualifications Due</a:t>
            </a:r>
          </a:p>
        </p:txBody>
      </p:sp>
      <p:cxnSp>
        <p:nvCxnSpPr>
          <p:cNvPr id="14" name="Straight Connector 13"/>
          <p:cNvCxnSpPr>
            <a:endCxn id="17" idx="0"/>
          </p:cNvCxnSpPr>
          <p:nvPr/>
        </p:nvCxnSpPr>
        <p:spPr>
          <a:xfrm flipH="1">
            <a:off x="1850377" y="3435345"/>
            <a:ext cx="583" cy="783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51019" y="4218747"/>
            <a:ext cx="1398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RFQ Advertisement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0800000" flipV="1">
            <a:off x="2438400" y="3517897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50377" y="3759250"/>
            <a:ext cx="1239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Shortlist Finalists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590800" y="3079573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86704" y="2820756"/>
            <a:ext cx="874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Issue RFP</a:t>
            </a:r>
          </a:p>
        </p:txBody>
      </p:sp>
      <p:cxnSp>
        <p:nvCxnSpPr>
          <p:cNvPr id="31" name="Straight Connector 30"/>
          <p:cNvCxnSpPr>
            <a:endCxn id="32" idx="0"/>
          </p:cNvCxnSpPr>
          <p:nvPr/>
        </p:nvCxnSpPr>
        <p:spPr>
          <a:xfrm flipH="1">
            <a:off x="3731217" y="3498841"/>
            <a:ext cx="2" cy="627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58730" y="4126413"/>
            <a:ext cx="1544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RFPs Due and </a:t>
            </a:r>
          </a:p>
          <a:p>
            <a:pPr algn="ctr"/>
            <a:r>
              <a:rPr lang="en-US" sz="1200" dirty="0" smtClean="0"/>
              <a:t>Interviews Conducted</a:t>
            </a:r>
          </a:p>
        </p:txBody>
      </p:sp>
      <p:cxnSp>
        <p:nvCxnSpPr>
          <p:cNvPr id="35" name="Straight Connector 34"/>
          <p:cNvCxnSpPr>
            <a:endCxn id="36" idx="2"/>
          </p:cNvCxnSpPr>
          <p:nvPr/>
        </p:nvCxnSpPr>
        <p:spPr>
          <a:xfrm flipH="1" flipV="1">
            <a:off x="3962400" y="2512365"/>
            <a:ext cx="2" cy="8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86893" y="2050700"/>
            <a:ext cx="175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Finalists Scored and Team Selected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8534400" y="3079573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924800" y="2805926"/>
            <a:ext cx="1125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Float Delivered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10800000" flipV="1">
            <a:off x="4507237" y="3517897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14778" y="3759249"/>
            <a:ext cx="214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Finalize Contract and NTP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507236" y="3142223"/>
            <a:ext cx="0" cy="24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62399" y="2713139"/>
            <a:ext cx="141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Commence Design and Construction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10298" r="10836" b="87355"/>
          <a:stretch/>
        </p:blipFill>
        <p:spPr>
          <a:xfrm>
            <a:off x="251475" y="3348038"/>
            <a:ext cx="8511525" cy="1809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267200" y="3581400"/>
            <a:ext cx="3429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611" y="3548100"/>
            <a:ext cx="214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rgbClr val="FF9F19"/>
                </a:solidFill>
                <a:ea typeface="+mj-ea"/>
                <a:cs typeface="+mj-cs"/>
              </a:rPr>
              <a:t>Fish Window (Feb 15 – Aug 1)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534400" y="3548100"/>
            <a:ext cx="0" cy="34964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67600" y="3872500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FF9F19"/>
                </a:solidFill>
                <a:ea typeface="+mj-ea"/>
                <a:cs typeface="+mj-cs"/>
              </a:rPr>
              <a:t>Colman Dock Preservation</a:t>
            </a:r>
          </a:p>
          <a:p>
            <a:pPr algn="ctr"/>
            <a:r>
              <a:rPr lang="en-US" sz="1050" i="1" dirty="0" smtClean="0">
                <a:solidFill>
                  <a:srgbClr val="FF9F19"/>
                </a:solidFill>
                <a:ea typeface="+mj-ea"/>
                <a:cs typeface="+mj-cs"/>
              </a:rPr>
              <a:t>Project Completion</a:t>
            </a:r>
            <a:endParaRPr lang="en-US" sz="1050" i="1" dirty="0">
              <a:solidFill>
                <a:srgbClr val="FF9F19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95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4565B"/>
                </a:solidFill>
              </a:rPr>
              <a:t>Pier 50 Float Replacement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9F19"/>
                </a:solidFill>
              </a:rPr>
              <a:t>Project Budget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294027"/>
              </p:ext>
            </p:extLst>
          </p:nvPr>
        </p:nvGraphicFramePr>
        <p:xfrm>
          <a:off x="952500" y="1752600"/>
          <a:ext cx="7239000" cy="403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0"/>
                <a:gridCol w="3619500"/>
              </a:tblGrid>
              <a:tr h="5048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Professional</a:t>
                      </a:r>
                      <a:r>
                        <a:rPr lang="en-US" baseline="0" dirty="0" smtClean="0">
                          <a:solidFill>
                            <a:srgbClr val="54565B"/>
                          </a:solidFill>
                        </a:rPr>
                        <a:t> Services</a:t>
                      </a:r>
                      <a:endParaRPr lang="en-US" dirty="0">
                        <a:solidFill>
                          <a:srgbClr val="54565B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$</a:t>
                      </a:r>
                      <a:r>
                        <a:rPr lang="en-US" baseline="0" dirty="0" smtClean="0">
                          <a:solidFill>
                            <a:srgbClr val="54565B"/>
                          </a:solidFill>
                        </a:rPr>
                        <a:t>  </a:t>
                      </a:r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 650 000</a:t>
                      </a:r>
                      <a:endParaRPr lang="en-US" dirty="0">
                        <a:solidFill>
                          <a:srgbClr val="54565B"/>
                        </a:solidFill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Construction Costs (est.)</a:t>
                      </a:r>
                      <a:endParaRPr lang="en-US" dirty="0">
                        <a:solidFill>
                          <a:srgbClr val="54565B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$2,400,000</a:t>
                      </a:r>
                      <a:endParaRPr lang="en-US" dirty="0">
                        <a:solidFill>
                          <a:srgbClr val="54565B"/>
                        </a:solidFill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Equipment and Furnishings</a:t>
                      </a:r>
                      <a:endParaRPr lang="en-US" dirty="0">
                        <a:solidFill>
                          <a:srgbClr val="54565B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$   240,000</a:t>
                      </a:r>
                      <a:endParaRPr lang="en-US" dirty="0">
                        <a:solidFill>
                          <a:srgbClr val="54565B"/>
                        </a:solidFill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Contract Administration</a:t>
                      </a:r>
                      <a:endParaRPr lang="en-US" dirty="0">
                        <a:solidFill>
                          <a:srgbClr val="54565B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$   289,000</a:t>
                      </a:r>
                      <a:endParaRPr lang="en-US" dirty="0">
                        <a:solidFill>
                          <a:srgbClr val="54565B"/>
                        </a:solidFill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Contingencies</a:t>
                      </a:r>
                      <a:endParaRPr lang="en-US" dirty="0">
                        <a:solidFill>
                          <a:srgbClr val="54565B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$</a:t>
                      </a:r>
                      <a:r>
                        <a:rPr lang="en-US" baseline="0" dirty="0" smtClean="0">
                          <a:solidFill>
                            <a:srgbClr val="54565B"/>
                          </a:solidFill>
                        </a:rPr>
                        <a:t>   </a:t>
                      </a:r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890,000</a:t>
                      </a:r>
                      <a:endParaRPr lang="en-US" dirty="0">
                        <a:solidFill>
                          <a:srgbClr val="54565B"/>
                        </a:solidFill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Other Related Costs</a:t>
                      </a:r>
                      <a:endParaRPr lang="en-US" dirty="0">
                        <a:solidFill>
                          <a:srgbClr val="54565B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$   356,000</a:t>
                      </a:r>
                      <a:endParaRPr lang="en-US" dirty="0">
                        <a:solidFill>
                          <a:srgbClr val="54565B"/>
                        </a:solidFill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Sales Tax</a:t>
                      </a:r>
                      <a:endParaRPr lang="en-US" dirty="0">
                        <a:solidFill>
                          <a:srgbClr val="54565B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54565B"/>
                          </a:solidFill>
                        </a:rPr>
                        <a:t>$</a:t>
                      </a:r>
                      <a:r>
                        <a:rPr lang="en-US" baseline="0" dirty="0" smtClean="0">
                          <a:solidFill>
                            <a:srgbClr val="54565B"/>
                          </a:solidFill>
                        </a:rPr>
                        <a:t>   260,000</a:t>
                      </a:r>
                      <a:endParaRPr lang="en-US" dirty="0">
                        <a:solidFill>
                          <a:srgbClr val="54565B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005587"/>
                          </a:solidFill>
                        </a:rPr>
                        <a:t>Total</a:t>
                      </a:r>
                      <a:endParaRPr lang="en-US" b="1" i="1" dirty="0">
                        <a:solidFill>
                          <a:srgbClr val="005587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rgbClr val="005587"/>
                          </a:solidFill>
                        </a:rPr>
                        <a:t>$5,085,000</a:t>
                      </a:r>
                      <a:endParaRPr lang="en-US" b="1" i="1" dirty="0">
                        <a:solidFill>
                          <a:srgbClr val="005587"/>
                        </a:solidFill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7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4565B"/>
                </a:solidFill>
              </a:rPr>
              <a:t>Pier 50 Float Replacement</a:t>
            </a:r>
            <a:br>
              <a:rPr lang="en-US" dirty="0" smtClean="0">
                <a:solidFill>
                  <a:srgbClr val="54565B"/>
                </a:solidFill>
              </a:rPr>
            </a:br>
            <a:r>
              <a:rPr lang="en-US" dirty="0" smtClean="0">
                <a:solidFill>
                  <a:srgbClr val="54565B"/>
                </a:solidFill>
              </a:rPr>
              <a:t>RCW 39.10.300(1)(a):</a:t>
            </a:r>
            <a:r>
              <a:rPr lang="en-US" dirty="0" smtClean="0">
                <a:solidFill>
                  <a:srgbClr val="FF9F19"/>
                </a:solidFill>
              </a:rPr>
              <a:t/>
            </a:r>
            <a:br>
              <a:rPr lang="en-US" dirty="0" smtClean="0">
                <a:solidFill>
                  <a:srgbClr val="FF9F19"/>
                </a:solidFill>
              </a:rPr>
            </a:br>
            <a:r>
              <a:rPr lang="en-US" dirty="0" smtClean="0">
                <a:solidFill>
                  <a:srgbClr val="FF9F19"/>
                </a:solidFill>
              </a:rPr>
              <a:t>Highly Specialized Construction</a:t>
            </a:r>
            <a:endParaRPr lang="en-US" dirty="0">
              <a:solidFill>
                <a:srgbClr val="FF9F1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8305800" cy="2209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54565B"/>
                </a:solidFill>
              </a:rPr>
              <a:t>Unique Marine Environment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54565B"/>
                </a:solidFill>
              </a:rPr>
              <a:t>Limited Contractors Qualified to Build Floats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1668" r="770" b="34068"/>
          <a:stretch/>
        </p:blipFill>
        <p:spPr bwMode="auto">
          <a:xfrm>
            <a:off x="1143000" y="3429000"/>
            <a:ext cx="6880367" cy="287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9974" y="6301967"/>
            <a:ext cx="4283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rgbClr val="54565B"/>
                </a:solidFill>
              </a:rPr>
              <a:t>Photo of Pier 50 from the water courtesy of the Seattle Pi</a:t>
            </a:r>
            <a:endParaRPr lang="en-US" sz="1000" i="1" dirty="0">
              <a:solidFill>
                <a:srgbClr val="545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54565B"/>
                </a:solidFill>
              </a:rPr>
              <a:t>Pier 50 Float Replacement</a:t>
            </a:r>
            <a:br>
              <a:rPr lang="en-US" dirty="0">
                <a:solidFill>
                  <a:srgbClr val="54565B"/>
                </a:solidFill>
              </a:rPr>
            </a:br>
            <a:r>
              <a:rPr lang="en-US" dirty="0" smtClean="0">
                <a:solidFill>
                  <a:srgbClr val="54565B"/>
                </a:solidFill>
              </a:rPr>
              <a:t>RCW </a:t>
            </a:r>
            <a:r>
              <a:rPr lang="en-US" dirty="0">
                <a:solidFill>
                  <a:srgbClr val="54565B"/>
                </a:solidFill>
              </a:rPr>
              <a:t>39.10.300(1</a:t>
            </a:r>
            <a:r>
              <a:rPr lang="en-US" dirty="0" smtClean="0">
                <a:solidFill>
                  <a:srgbClr val="54565B"/>
                </a:solidFill>
              </a:rPr>
              <a:t>)(b):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9F19"/>
                </a:solidFill>
              </a:rPr>
              <a:t>Innovation and Efficiencies</a:t>
            </a:r>
            <a:endParaRPr lang="en-US" dirty="0">
              <a:solidFill>
                <a:srgbClr val="FF9F1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7467600" cy="19050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54565B"/>
                </a:solidFill>
              </a:rPr>
              <a:t>Operational </a:t>
            </a:r>
            <a:r>
              <a:rPr lang="en-US" dirty="0">
                <a:solidFill>
                  <a:srgbClr val="54565B"/>
                </a:solidFill>
              </a:rPr>
              <a:t>Considerations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54565B"/>
                </a:solidFill>
              </a:rPr>
              <a:t>Reduce Long-term Maintenance Costs</a:t>
            </a:r>
            <a:endParaRPr lang="en-US" dirty="0">
              <a:solidFill>
                <a:srgbClr val="54565B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3" t="43465" r="2931" b="13054"/>
          <a:stretch/>
        </p:blipFill>
        <p:spPr bwMode="auto">
          <a:xfrm>
            <a:off x="400050" y="3886200"/>
            <a:ext cx="397635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3" t="2788" r="2931" b="56762"/>
          <a:stretch/>
        </p:blipFill>
        <p:spPr bwMode="auto">
          <a:xfrm>
            <a:off x="4514338" y="3886200"/>
            <a:ext cx="427436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8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371</Words>
  <Application>Microsoft Office PowerPoint</Application>
  <PresentationFormat>On-screen Show (4:3)</PresentationFormat>
  <Paragraphs>89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Pier 50 Float Replacement Project Overview</vt:lpstr>
      <vt:lpstr>Pier 50 Float Replacement Project Overview</vt:lpstr>
      <vt:lpstr>Pier 50 Float Replacement Project Overview</vt:lpstr>
      <vt:lpstr>Pier 50 Float Replacement Key Staff</vt:lpstr>
      <vt:lpstr>Pier 50 Float Replacement  Other Staff</vt:lpstr>
      <vt:lpstr>Pier 50 Float Replacement Project Schedule</vt:lpstr>
      <vt:lpstr>Pier 50 Float Replacement Project Budget</vt:lpstr>
      <vt:lpstr>Pier 50 Float Replacement RCW 39.10.300(1)(a): Highly Specialized Construction</vt:lpstr>
      <vt:lpstr>Pier 50 Float Replacement RCW 39.10.300(1)(b): Innovation and Efficiencies</vt:lpstr>
      <vt:lpstr>Pier 50 Float Replacement RCW 39.10.300(1)(c): Delivery Time Savings</vt:lpstr>
      <vt:lpstr>Pier 50 Float Replacement Public Benefit</vt:lpstr>
      <vt:lpstr>Pier 50 Float Replacement</vt:lpstr>
    </vt:vector>
  </TitlesOfParts>
  <Company>KPFF Consulting Engineers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cassandras</dc:creator>
  <cp:lastModifiedBy>Panzero, Ron</cp:lastModifiedBy>
  <cp:revision>51</cp:revision>
  <cp:lastPrinted>2017-08-23T14:36:10Z</cp:lastPrinted>
  <dcterms:created xsi:type="dcterms:W3CDTF">2017-08-14T17:01:55Z</dcterms:created>
  <dcterms:modified xsi:type="dcterms:W3CDTF">2017-08-23T15:04:07Z</dcterms:modified>
</cp:coreProperties>
</file>