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8"/>
  </p:notesMasterIdLst>
  <p:sldIdLst>
    <p:sldId id="256" r:id="rId6"/>
    <p:sldId id="259" r:id="rId7"/>
    <p:sldId id="261" r:id="rId8"/>
    <p:sldId id="263" r:id="rId9"/>
    <p:sldId id="266" r:id="rId10"/>
    <p:sldId id="270" r:id="rId11"/>
    <p:sldId id="264" r:id="rId12"/>
    <p:sldId id="269" r:id="rId13"/>
    <p:sldId id="265" r:id="rId14"/>
    <p:sldId id="267" r:id="rId15"/>
    <p:sldId id="26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pos="7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C47"/>
    <a:srgbClr val="FF7F01"/>
    <a:srgbClr val="0093FF"/>
    <a:srgbClr val="76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77" autoAdjust="0"/>
    <p:restoredTop sz="94714" autoAdjust="0"/>
  </p:normalViewPr>
  <p:slideViewPr>
    <p:cSldViewPr snapToGrid="0" showGuides="1">
      <p:cViewPr varScale="1">
        <p:scale>
          <a:sx n="110" d="100"/>
          <a:sy n="110" d="100"/>
        </p:scale>
        <p:origin x="882" y="108"/>
      </p:cViewPr>
      <p:guideLst>
        <p:guide orient="horz" pos="2160"/>
        <p:guide pos="3840"/>
        <p:guide orient="horz" pos="576"/>
        <p:guide pos="72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964A6-BF20-AF44-B2DF-25566CB6E784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77630A-9E07-DA4B-BACD-23A499D598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40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5" r="1008" b="4520"/>
          <a:stretch/>
        </p:blipFill>
        <p:spPr>
          <a:xfrm>
            <a:off x="222069" y="1"/>
            <a:ext cx="11965577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rgbClr val="001C47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Source Sans Pro Regular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88134" y="3583185"/>
            <a:ext cx="7763635" cy="5994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kern="1300" spc="70" dirty="0" err="1" smtClean="0">
                <a:solidFill>
                  <a:schemeClr val="bg1"/>
                </a:solidFill>
              </a:rPr>
              <a:t>Praesent</a:t>
            </a:r>
            <a:r>
              <a:rPr lang="en-US" kern="1300" spc="70" dirty="0" smtClean="0">
                <a:solidFill>
                  <a:schemeClr val="bg1"/>
                </a:solidFill>
              </a:rPr>
              <a:t> </a:t>
            </a:r>
            <a:r>
              <a:rPr lang="en-US" kern="1300" spc="70" dirty="0" err="1" smtClean="0">
                <a:solidFill>
                  <a:schemeClr val="bg1"/>
                </a:solidFill>
              </a:rPr>
              <a:t>feugiat</a:t>
            </a:r>
            <a:r>
              <a:rPr lang="en-US" kern="1300" spc="70" dirty="0" smtClean="0">
                <a:solidFill>
                  <a:schemeClr val="bg1"/>
                </a:solidFill>
              </a:rPr>
              <a:t> </a:t>
            </a:r>
            <a:r>
              <a:rPr lang="en-US" kern="1300" spc="70" dirty="0" err="1" smtClean="0">
                <a:solidFill>
                  <a:schemeClr val="bg1"/>
                </a:solidFill>
              </a:rPr>
              <a:t>elit</a:t>
            </a:r>
            <a:r>
              <a:rPr lang="en-US" kern="1300" spc="70" dirty="0" smtClean="0">
                <a:solidFill>
                  <a:schemeClr val="bg1"/>
                </a:solidFill>
              </a:rPr>
              <a:t> dolor, </a:t>
            </a:r>
            <a:r>
              <a:rPr lang="en-US" kern="1300" spc="70" dirty="0" err="1" smtClean="0">
                <a:solidFill>
                  <a:schemeClr val="bg1"/>
                </a:solidFill>
              </a:rPr>
              <a:t>vel</a:t>
            </a:r>
            <a:r>
              <a:rPr lang="en-US" kern="1300" spc="70" dirty="0" smtClean="0">
                <a:solidFill>
                  <a:schemeClr val="bg1"/>
                </a:solidFill>
              </a:rPr>
              <a:t> </a:t>
            </a:r>
            <a:r>
              <a:rPr lang="en-US" kern="1300" spc="70" dirty="0" err="1" smtClean="0">
                <a:solidFill>
                  <a:schemeClr val="bg1"/>
                </a:solidFill>
              </a:rPr>
              <a:t>tristique</a:t>
            </a:r>
            <a:r>
              <a:rPr lang="en-US" kern="1300" spc="70" dirty="0" smtClean="0">
                <a:solidFill>
                  <a:schemeClr val="bg1"/>
                </a:solidFill>
              </a:rPr>
              <a:t> dui convallis.</a:t>
            </a:r>
            <a:endParaRPr lang="en-US" kern="1300" spc="7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1088134" y="808185"/>
            <a:ext cx="7763635" cy="1925588"/>
          </a:xfrm>
          <a:prstGeom prst="rect">
            <a:avLst/>
          </a:prstGeom>
        </p:spPr>
        <p:txBody>
          <a:bodyPr/>
          <a:lstStyle>
            <a:lvl1pPr>
              <a:defRPr sz="66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9594185" y="4949190"/>
            <a:ext cx="1929105" cy="907268"/>
            <a:chOff x="1792288" y="4135438"/>
            <a:chExt cx="989013" cy="465138"/>
          </a:xfrm>
          <a:solidFill>
            <a:schemeClr val="bg1"/>
          </a:solidFill>
        </p:grpSpPr>
        <p:sp>
          <p:nvSpPr>
            <p:cNvPr id="5" name="Freeform 20"/>
            <p:cNvSpPr>
              <a:spLocks/>
            </p:cNvSpPr>
            <p:nvPr/>
          </p:nvSpPr>
          <p:spPr bwMode="auto">
            <a:xfrm>
              <a:off x="1831976" y="4135438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1"/>
            <p:cNvSpPr>
              <a:spLocks/>
            </p:cNvSpPr>
            <p:nvPr/>
          </p:nvSpPr>
          <p:spPr bwMode="auto">
            <a:xfrm>
              <a:off x="1979613" y="4340226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2"/>
            <p:cNvSpPr>
              <a:spLocks noEditPoints="1"/>
            </p:cNvSpPr>
            <p:nvPr/>
          </p:nvSpPr>
          <p:spPr bwMode="auto">
            <a:xfrm>
              <a:off x="1792288" y="4210051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3"/>
            <p:cNvSpPr>
              <a:spLocks noEditPoints="1"/>
            </p:cNvSpPr>
            <p:nvPr/>
          </p:nvSpPr>
          <p:spPr bwMode="auto">
            <a:xfrm>
              <a:off x="2308226" y="4379913"/>
              <a:ext cx="142875" cy="152400"/>
            </a:xfrm>
            <a:custGeom>
              <a:avLst/>
              <a:gdLst>
                <a:gd name="T0" fmla="*/ 57 w 190"/>
                <a:gd name="T1" fmla="*/ 91 h 200"/>
                <a:gd name="T2" fmla="*/ 57 w 190"/>
                <a:gd name="T3" fmla="*/ 38 h 200"/>
                <a:gd name="T4" fmla="*/ 89 w 190"/>
                <a:gd name="T5" fmla="*/ 38 h 200"/>
                <a:gd name="T6" fmla="*/ 120 w 190"/>
                <a:gd name="T7" fmla="*/ 44 h 200"/>
                <a:gd name="T8" fmla="*/ 132 w 190"/>
                <a:gd name="T9" fmla="*/ 64 h 200"/>
                <a:gd name="T10" fmla="*/ 124 w 190"/>
                <a:gd name="T11" fmla="*/ 82 h 200"/>
                <a:gd name="T12" fmla="*/ 89 w 190"/>
                <a:gd name="T13" fmla="*/ 91 h 200"/>
                <a:gd name="T14" fmla="*/ 57 w 190"/>
                <a:gd name="T15" fmla="*/ 91 h 200"/>
                <a:gd name="T16" fmla="*/ 57 w 190"/>
                <a:gd name="T17" fmla="*/ 127 h 200"/>
                <a:gd name="T18" fmla="*/ 94 w 190"/>
                <a:gd name="T19" fmla="*/ 127 h 200"/>
                <a:gd name="T20" fmla="*/ 163 w 190"/>
                <a:gd name="T21" fmla="*/ 113 h 200"/>
                <a:gd name="T22" fmla="*/ 189 w 190"/>
                <a:gd name="T23" fmla="*/ 63 h 200"/>
                <a:gd name="T24" fmla="*/ 158 w 190"/>
                <a:gd name="T25" fmla="*/ 13 h 200"/>
                <a:gd name="T26" fmla="*/ 92 w 190"/>
                <a:gd name="T27" fmla="*/ 2 h 200"/>
                <a:gd name="T28" fmla="*/ 0 w 190"/>
                <a:gd name="T29" fmla="*/ 2 h 200"/>
                <a:gd name="T30" fmla="*/ 0 w 190"/>
                <a:gd name="T31" fmla="*/ 200 h 200"/>
                <a:gd name="T32" fmla="*/ 57 w 190"/>
                <a:gd name="T33" fmla="*/ 200 h 200"/>
                <a:gd name="T34" fmla="*/ 57 w 190"/>
                <a:gd name="T35" fmla="*/ 12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00">
                  <a:moveTo>
                    <a:pt x="57" y="91"/>
                  </a:moveTo>
                  <a:lnTo>
                    <a:pt x="57" y="38"/>
                  </a:lnTo>
                  <a:lnTo>
                    <a:pt x="89" y="38"/>
                  </a:lnTo>
                  <a:cubicBezTo>
                    <a:pt x="99" y="37"/>
                    <a:pt x="110" y="39"/>
                    <a:pt x="120" y="44"/>
                  </a:cubicBezTo>
                  <a:cubicBezTo>
                    <a:pt x="127" y="48"/>
                    <a:pt x="132" y="56"/>
                    <a:pt x="132" y="64"/>
                  </a:cubicBezTo>
                  <a:cubicBezTo>
                    <a:pt x="132" y="71"/>
                    <a:pt x="129" y="77"/>
                    <a:pt x="124" y="82"/>
                  </a:cubicBezTo>
                  <a:cubicBezTo>
                    <a:pt x="114" y="89"/>
                    <a:pt x="101" y="92"/>
                    <a:pt x="89" y="91"/>
                  </a:cubicBezTo>
                  <a:lnTo>
                    <a:pt x="57" y="91"/>
                  </a:lnTo>
                  <a:close/>
                  <a:moveTo>
                    <a:pt x="57" y="127"/>
                  </a:moveTo>
                  <a:lnTo>
                    <a:pt x="94" y="127"/>
                  </a:lnTo>
                  <a:cubicBezTo>
                    <a:pt x="120" y="127"/>
                    <a:pt x="142" y="127"/>
                    <a:pt x="163" y="113"/>
                  </a:cubicBezTo>
                  <a:cubicBezTo>
                    <a:pt x="180" y="101"/>
                    <a:pt x="190" y="83"/>
                    <a:pt x="189" y="63"/>
                  </a:cubicBezTo>
                  <a:cubicBezTo>
                    <a:pt x="189" y="42"/>
                    <a:pt x="177" y="23"/>
                    <a:pt x="158" y="13"/>
                  </a:cubicBezTo>
                  <a:cubicBezTo>
                    <a:pt x="137" y="4"/>
                    <a:pt x="115" y="0"/>
                    <a:pt x="92" y="2"/>
                  </a:cubicBezTo>
                  <a:lnTo>
                    <a:pt x="0" y="2"/>
                  </a:lnTo>
                  <a:lnTo>
                    <a:pt x="0" y="200"/>
                  </a:lnTo>
                  <a:lnTo>
                    <a:pt x="57" y="200"/>
                  </a:lnTo>
                  <a:lnTo>
                    <a:pt x="57" y="1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4"/>
            <p:cNvSpPr>
              <a:spLocks/>
            </p:cNvSpPr>
            <p:nvPr/>
          </p:nvSpPr>
          <p:spPr bwMode="auto">
            <a:xfrm>
              <a:off x="2462213" y="4379913"/>
              <a:ext cx="147638" cy="155575"/>
            </a:xfrm>
            <a:custGeom>
              <a:avLst/>
              <a:gdLst>
                <a:gd name="T0" fmla="*/ 195 w 195"/>
                <a:gd name="T1" fmla="*/ 0 h 202"/>
                <a:gd name="T2" fmla="*/ 146 w 195"/>
                <a:gd name="T3" fmla="*/ 0 h 202"/>
                <a:gd name="T4" fmla="*/ 146 w 195"/>
                <a:gd name="T5" fmla="*/ 119 h 202"/>
                <a:gd name="T6" fmla="*/ 139 w 195"/>
                <a:gd name="T7" fmla="*/ 152 h 202"/>
                <a:gd name="T8" fmla="*/ 104 w 195"/>
                <a:gd name="T9" fmla="*/ 163 h 202"/>
                <a:gd name="T10" fmla="*/ 68 w 195"/>
                <a:gd name="T11" fmla="*/ 150 h 202"/>
                <a:gd name="T12" fmla="*/ 63 w 195"/>
                <a:gd name="T13" fmla="*/ 119 h 202"/>
                <a:gd name="T14" fmla="*/ 63 w 195"/>
                <a:gd name="T15" fmla="*/ 0 h 202"/>
                <a:gd name="T16" fmla="*/ 0 w 195"/>
                <a:gd name="T17" fmla="*/ 0 h 202"/>
                <a:gd name="T18" fmla="*/ 0 w 195"/>
                <a:gd name="T19" fmla="*/ 119 h 202"/>
                <a:gd name="T20" fmla="*/ 25 w 195"/>
                <a:gd name="T21" fmla="*/ 183 h 202"/>
                <a:gd name="T22" fmla="*/ 100 w 195"/>
                <a:gd name="T23" fmla="*/ 200 h 202"/>
                <a:gd name="T24" fmla="*/ 175 w 195"/>
                <a:gd name="T25" fmla="*/ 180 h 202"/>
                <a:gd name="T26" fmla="*/ 195 w 195"/>
                <a:gd name="T27" fmla="*/ 119 h 202"/>
                <a:gd name="T28" fmla="*/ 195 w 195"/>
                <a:gd name="T2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5" y="0"/>
                  </a:moveTo>
                  <a:lnTo>
                    <a:pt x="146" y="0"/>
                  </a:lnTo>
                  <a:lnTo>
                    <a:pt x="146" y="119"/>
                  </a:lnTo>
                  <a:cubicBezTo>
                    <a:pt x="148" y="131"/>
                    <a:pt x="145" y="142"/>
                    <a:pt x="139" y="152"/>
                  </a:cubicBezTo>
                  <a:cubicBezTo>
                    <a:pt x="129" y="160"/>
                    <a:pt x="117" y="164"/>
                    <a:pt x="104" y="163"/>
                  </a:cubicBezTo>
                  <a:cubicBezTo>
                    <a:pt x="91" y="164"/>
                    <a:pt x="77" y="159"/>
                    <a:pt x="68" y="150"/>
                  </a:cubicBezTo>
                  <a:cubicBezTo>
                    <a:pt x="63" y="140"/>
                    <a:pt x="62" y="130"/>
                    <a:pt x="63" y="119"/>
                  </a:cubicBezTo>
                  <a:lnTo>
                    <a:pt x="63" y="0"/>
                  </a:lnTo>
                  <a:lnTo>
                    <a:pt x="0" y="0"/>
                  </a:lnTo>
                  <a:lnTo>
                    <a:pt x="0" y="119"/>
                  </a:lnTo>
                  <a:cubicBezTo>
                    <a:pt x="0" y="144"/>
                    <a:pt x="1" y="166"/>
                    <a:pt x="25" y="183"/>
                  </a:cubicBezTo>
                  <a:cubicBezTo>
                    <a:pt x="45" y="197"/>
                    <a:pt x="74" y="200"/>
                    <a:pt x="100" y="200"/>
                  </a:cubicBezTo>
                  <a:cubicBezTo>
                    <a:pt x="127" y="202"/>
                    <a:pt x="153" y="195"/>
                    <a:pt x="175" y="180"/>
                  </a:cubicBezTo>
                  <a:cubicBezTo>
                    <a:pt x="195" y="163"/>
                    <a:pt x="195" y="141"/>
                    <a:pt x="195" y="119"/>
                  </a:cubicBez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5"/>
            <p:cNvSpPr>
              <a:spLocks noEditPoints="1"/>
            </p:cNvSpPr>
            <p:nvPr/>
          </p:nvSpPr>
          <p:spPr bwMode="auto">
            <a:xfrm>
              <a:off x="2628901" y="4381501"/>
              <a:ext cx="152400" cy="150813"/>
            </a:xfrm>
            <a:custGeom>
              <a:avLst/>
              <a:gdLst>
                <a:gd name="T0" fmla="*/ 57 w 201"/>
                <a:gd name="T1" fmla="*/ 36 h 198"/>
                <a:gd name="T2" fmla="*/ 77 w 201"/>
                <a:gd name="T3" fmla="*/ 36 h 198"/>
                <a:gd name="T4" fmla="*/ 125 w 201"/>
                <a:gd name="T5" fmla="*/ 52 h 198"/>
                <a:gd name="T6" fmla="*/ 142 w 201"/>
                <a:gd name="T7" fmla="*/ 97 h 198"/>
                <a:gd name="T8" fmla="*/ 129 w 201"/>
                <a:gd name="T9" fmla="*/ 140 h 198"/>
                <a:gd name="T10" fmla="*/ 76 w 201"/>
                <a:gd name="T11" fmla="*/ 161 h 198"/>
                <a:gd name="T12" fmla="*/ 57 w 201"/>
                <a:gd name="T13" fmla="*/ 161 h 198"/>
                <a:gd name="T14" fmla="*/ 57 w 201"/>
                <a:gd name="T15" fmla="*/ 36 h 198"/>
                <a:gd name="T16" fmla="*/ 0 w 201"/>
                <a:gd name="T17" fmla="*/ 0 h 198"/>
                <a:gd name="T18" fmla="*/ 0 w 201"/>
                <a:gd name="T19" fmla="*/ 198 h 198"/>
                <a:gd name="T20" fmla="*/ 81 w 201"/>
                <a:gd name="T21" fmla="*/ 198 h 198"/>
                <a:gd name="T22" fmla="*/ 169 w 201"/>
                <a:gd name="T23" fmla="*/ 170 h 198"/>
                <a:gd name="T24" fmla="*/ 201 w 201"/>
                <a:gd name="T25" fmla="*/ 98 h 198"/>
                <a:gd name="T26" fmla="*/ 163 w 201"/>
                <a:gd name="T27" fmla="*/ 22 h 198"/>
                <a:gd name="T28" fmla="*/ 71 w 201"/>
                <a:gd name="T29" fmla="*/ 0 h 198"/>
                <a:gd name="T30" fmla="*/ 0 w 201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198">
                  <a:moveTo>
                    <a:pt x="57" y="36"/>
                  </a:moveTo>
                  <a:lnTo>
                    <a:pt x="77" y="36"/>
                  </a:lnTo>
                  <a:cubicBezTo>
                    <a:pt x="97" y="36"/>
                    <a:pt x="112" y="38"/>
                    <a:pt x="125" y="52"/>
                  </a:cubicBezTo>
                  <a:cubicBezTo>
                    <a:pt x="136" y="64"/>
                    <a:pt x="142" y="80"/>
                    <a:pt x="142" y="97"/>
                  </a:cubicBezTo>
                  <a:cubicBezTo>
                    <a:pt x="142" y="112"/>
                    <a:pt x="138" y="127"/>
                    <a:pt x="129" y="140"/>
                  </a:cubicBezTo>
                  <a:cubicBezTo>
                    <a:pt x="116" y="157"/>
                    <a:pt x="100" y="161"/>
                    <a:pt x="76" y="161"/>
                  </a:cubicBezTo>
                  <a:lnTo>
                    <a:pt x="57" y="161"/>
                  </a:lnTo>
                  <a:lnTo>
                    <a:pt x="57" y="36"/>
                  </a:lnTo>
                  <a:close/>
                  <a:moveTo>
                    <a:pt x="0" y="0"/>
                  </a:moveTo>
                  <a:lnTo>
                    <a:pt x="0" y="198"/>
                  </a:lnTo>
                  <a:lnTo>
                    <a:pt x="81" y="198"/>
                  </a:lnTo>
                  <a:cubicBezTo>
                    <a:pt x="115" y="198"/>
                    <a:pt x="145" y="192"/>
                    <a:pt x="169" y="170"/>
                  </a:cubicBezTo>
                  <a:cubicBezTo>
                    <a:pt x="190" y="152"/>
                    <a:pt x="201" y="126"/>
                    <a:pt x="201" y="98"/>
                  </a:cubicBezTo>
                  <a:cubicBezTo>
                    <a:pt x="201" y="68"/>
                    <a:pt x="187" y="40"/>
                    <a:pt x="163" y="22"/>
                  </a:cubicBezTo>
                  <a:cubicBezTo>
                    <a:pt x="137" y="2"/>
                    <a:pt x="107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6"/>
            <p:cNvSpPr>
              <a:spLocks/>
            </p:cNvSpPr>
            <p:nvPr/>
          </p:nvSpPr>
          <p:spPr bwMode="auto">
            <a:xfrm>
              <a:off x="2305051" y="4216401"/>
              <a:ext cx="122238" cy="130175"/>
            </a:xfrm>
            <a:custGeom>
              <a:avLst/>
              <a:gdLst>
                <a:gd name="T0" fmla="*/ 162 w 162"/>
                <a:gd name="T1" fmla="*/ 85 h 170"/>
                <a:gd name="T2" fmla="*/ 87 w 162"/>
                <a:gd name="T3" fmla="*/ 85 h 170"/>
                <a:gd name="T4" fmla="*/ 87 w 162"/>
                <a:gd name="T5" fmla="*/ 102 h 170"/>
                <a:gd name="T6" fmla="*/ 137 w 162"/>
                <a:gd name="T7" fmla="*/ 102 h 170"/>
                <a:gd name="T8" fmla="*/ 137 w 162"/>
                <a:gd name="T9" fmla="*/ 111 h 170"/>
                <a:gd name="T10" fmla="*/ 87 w 162"/>
                <a:gd name="T11" fmla="*/ 152 h 170"/>
                <a:gd name="T12" fmla="*/ 40 w 162"/>
                <a:gd name="T13" fmla="*/ 129 h 170"/>
                <a:gd name="T14" fmla="*/ 29 w 162"/>
                <a:gd name="T15" fmla="*/ 86 h 170"/>
                <a:gd name="T16" fmla="*/ 86 w 162"/>
                <a:gd name="T17" fmla="*/ 20 h 170"/>
                <a:gd name="T18" fmla="*/ 136 w 162"/>
                <a:gd name="T19" fmla="*/ 54 h 170"/>
                <a:gd name="T20" fmla="*/ 160 w 162"/>
                <a:gd name="T21" fmla="*/ 49 h 170"/>
                <a:gd name="T22" fmla="*/ 88 w 162"/>
                <a:gd name="T23" fmla="*/ 3 h 170"/>
                <a:gd name="T24" fmla="*/ 2 w 162"/>
                <a:gd name="T25" fmla="*/ 88 h 170"/>
                <a:gd name="T26" fmla="*/ 24 w 162"/>
                <a:gd name="T27" fmla="*/ 143 h 170"/>
                <a:gd name="T28" fmla="*/ 86 w 162"/>
                <a:gd name="T29" fmla="*/ 168 h 170"/>
                <a:gd name="T30" fmla="*/ 140 w 162"/>
                <a:gd name="T31" fmla="*/ 147 h 170"/>
                <a:gd name="T32" fmla="*/ 147 w 162"/>
                <a:gd name="T33" fmla="*/ 167 h 170"/>
                <a:gd name="T34" fmla="*/ 162 w 162"/>
                <a:gd name="T35" fmla="*/ 167 h 170"/>
                <a:gd name="T36" fmla="*/ 162 w 162"/>
                <a:gd name="T37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170">
                  <a:moveTo>
                    <a:pt x="162" y="85"/>
                  </a:moveTo>
                  <a:lnTo>
                    <a:pt x="87" y="85"/>
                  </a:lnTo>
                  <a:lnTo>
                    <a:pt x="87" y="102"/>
                  </a:lnTo>
                  <a:lnTo>
                    <a:pt x="137" y="102"/>
                  </a:lnTo>
                  <a:lnTo>
                    <a:pt x="137" y="111"/>
                  </a:lnTo>
                  <a:cubicBezTo>
                    <a:pt x="137" y="135"/>
                    <a:pt x="118" y="152"/>
                    <a:pt x="87" y="152"/>
                  </a:cubicBezTo>
                  <a:cubicBezTo>
                    <a:pt x="68" y="152"/>
                    <a:pt x="51" y="144"/>
                    <a:pt x="40" y="129"/>
                  </a:cubicBezTo>
                  <a:cubicBezTo>
                    <a:pt x="33" y="116"/>
                    <a:pt x="29" y="101"/>
                    <a:pt x="29" y="86"/>
                  </a:cubicBezTo>
                  <a:cubicBezTo>
                    <a:pt x="29" y="57"/>
                    <a:pt x="42" y="20"/>
                    <a:pt x="86" y="20"/>
                  </a:cubicBezTo>
                  <a:cubicBezTo>
                    <a:pt x="109" y="18"/>
                    <a:pt x="130" y="32"/>
                    <a:pt x="136" y="54"/>
                  </a:cubicBezTo>
                  <a:lnTo>
                    <a:pt x="160" y="49"/>
                  </a:lnTo>
                  <a:cubicBezTo>
                    <a:pt x="150" y="21"/>
                    <a:pt x="126" y="3"/>
                    <a:pt x="88" y="3"/>
                  </a:cubicBezTo>
                  <a:cubicBezTo>
                    <a:pt x="40" y="0"/>
                    <a:pt x="0" y="40"/>
                    <a:pt x="2" y="88"/>
                  </a:cubicBezTo>
                  <a:cubicBezTo>
                    <a:pt x="2" y="108"/>
                    <a:pt x="10" y="128"/>
                    <a:pt x="24" y="143"/>
                  </a:cubicBezTo>
                  <a:cubicBezTo>
                    <a:pt x="40" y="161"/>
                    <a:pt x="62" y="170"/>
                    <a:pt x="86" y="168"/>
                  </a:cubicBezTo>
                  <a:cubicBezTo>
                    <a:pt x="106" y="170"/>
                    <a:pt x="126" y="162"/>
                    <a:pt x="140" y="147"/>
                  </a:cubicBezTo>
                  <a:lnTo>
                    <a:pt x="147" y="167"/>
                  </a:lnTo>
                  <a:lnTo>
                    <a:pt x="162" y="167"/>
                  </a:lnTo>
                  <a:lnTo>
                    <a:pt x="162" y="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7"/>
            <p:cNvSpPr>
              <a:spLocks/>
            </p:cNvSpPr>
            <p:nvPr/>
          </p:nvSpPr>
          <p:spPr bwMode="auto">
            <a:xfrm>
              <a:off x="2447926" y="4249738"/>
              <a:ext cx="55563" cy="93663"/>
            </a:xfrm>
            <a:custGeom>
              <a:avLst/>
              <a:gdLst>
                <a:gd name="T0" fmla="*/ 0 w 73"/>
                <a:gd name="T1" fmla="*/ 2 h 121"/>
                <a:gd name="T2" fmla="*/ 0 w 73"/>
                <a:gd name="T3" fmla="*/ 121 h 121"/>
                <a:gd name="T4" fmla="*/ 23 w 73"/>
                <a:gd name="T5" fmla="*/ 121 h 121"/>
                <a:gd name="T6" fmla="*/ 23 w 73"/>
                <a:gd name="T7" fmla="*/ 61 h 121"/>
                <a:gd name="T8" fmla="*/ 30 w 73"/>
                <a:gd name="T9" fmla="*/ 36 h 121"/>
                <a:gd name="T10" fmla="*/ 67 w 73"/>
                <a:gd name="T11" fmla="*/ 17 h 121"/>
                <a:gd name="T12" fmla="*/ 73 w 73"/>
                <a:gd name="T13" fmla="*/ 17 h 121"/>
                <a:gd name="T14" fmla="*/ 73 w 73"/>
                <a:gd name="T15" fmla="*/ 0 h 121"/>
                <a:gd name="T16" fmla="*/ 64 w 73"/>
                <a:gd name="T17" fmla="*/ 0 h 121"/>
                <a:gd name="T18" fmla="*/ 21 w 73"/>
                <a:gd name="T19" fmla="*/ 31 h 121"/>
                <a:gd name="T20" fmla="*/ 21 w 73"/>
                <a:gd name="T21" fmla="*/ 31 h 121"/>
                <a:gd name="T22" fmla="*/ 21 w 73"/>
                <a:gd name="T23" fmla="*/ 2 h 121"/>
                <a:gd name="T24" fmla="*/ 0 w 73"/>
                <a:gd name="T25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1">
                  <a:moveTo>
                    <a:pt x="0" y="2"/>
                  </a:moveTo>
                  <a:lnTo>
                    <a:pt x="0" y="121"/>
                  </a:lnTo>
                  <a:lnTo>
                    <a:pt x="23" y="121"/>
                  </a:lnTo>
                  <a:lnTo>
                    <a:pt x="23" y="61"/>
                  </a:lnTo>
                  <a:cubicBezTo>
                    <a:pt x="22" y="52"/>
                    <a:pt x="25" y="43"/>
                    <a:pt x="30" y="36"/>
                  </a:cubicBezTo>
                  <a:cubicBezTo>
                    <a:pt x="38" y="24"/>
                    <a:pt x="52" y="17"/>
                    <a:pt x="67" y="17"/>
                  </a:cubicBezTo>
                  <a:lnTo>
                    <a:pt x="73" y="17"/>
                  </a:lnTo>
                  <a:lnTo>
                    <a:pt x="73" y="0"/>
                  </a:lnTo>
                  <a:lnTo>
                    <a:pt x="64" y="0"/>
                  </a:lnTo>
                  <a:cubicBezTo>
                    <a:pt x="45" y="0"/>
                    <a:pt x="27" y="12"/>
                    <a:pt x="21" y="31"/>
                  </a:cubicBezTo>
                  <a:lnTo>
                    <a:pt x="21" y="31"/>
                  </a:lnTo>
                  <a:lnTo>
                    <a:pt x="2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8"/>
            <p:cNvSpPr>
              <a:spLocks noEditPoints="1"/>
            </p:cNvSpPr>
            <p:nvPr/>
          </p:nvSpPr>
          <p:spPr bwMode="auto">
            <a:xfrm>
              <a:off x="2505076" y="4248151"/>
              <a:ext cx="96838" cy="98425"/>
            </a:xfrm>
            <a:custGeom>
              <a:avLst/>
              <a:gdLst>
                <a:gd name="T0" fmla="*/ 84 w 128"/>
                <a:gd name="T1" fmla="*/ 49 h 127"/>
                <a:gd name="T2" fmla="*/ 28 w 128"/>
                <a:gd name="T3" fmla="*/ 56 h 127"/>
                <a:gd name="T4" fmla="*/ 0 w 128"/>
                <a:gd name="T5" fmla="*/ 90 h 127"/>
                <a:gd name="T6" fmla="*/ 51 w 128"/>
                <a:gd name="T7" fmla="*/ 126 h 127"/>
                <a:gd name="T8" fmla="*/ 103 w 128"/>
                <a:gd name="T9" fmla="*/ 101 h 127"/>
                <a:gd name="T10" fmla="*/ 105 w 128"/>
                <a:gd name="T11" fmla="*/ 123 h 127"/>
                <a:gd name="T12" fmla="*/ 128 w 128"/>
                <a:gd name="T13" fmla="*/ 123 h 127"/>
                <a:gd name="T14" fmla="*/ 125 w 128"/>
                <a:gd name="T15" fmla="*/ 98 h 127"/>
                <a:gd name="T16" fmla="*/ 125 w 128"/>
                <a:gd name="T17" fmla="*/ 52 h 127"/>
                <a:gd name="T18" fmla="*/ 112 w 128"/>
                <a:gd name="T19" fmla="*/ 13 h 127"/>
                <a:gd name="T20" fmla="*/ 67 w 128"/>
                <a:gd name="T21" fmla="*/ 1 h 127"/>
                <a:gd name="T22" fmla="*/ 5 w 128"/>
                <a:gd name="T23" fmla="*/ 34 h 127"/>
                <a:gd name="T24" fmla="*/ 26 w 128"/>
                <a:gd name="T25" fmla="*/ 37 h 127"/>
                <a:gd name="T26" fmla="*/ 66 w 128"/>
                <a:gd name="T27" fmla="*/ 16 h 127"/>
                <a:gd name="T28" fmla="*/ 103 w 128"/>
                <a:gd name="T29" fmla="*/ 44 h 127"/>
                <a:gd name="T30" fmla="*/ 103 w 128"/>
                <a:gd name="T31" fmla="*/ 50 h 127"/>
                <a:gd name="T32" fmla="*/ 84 w 128"/>
                <a:gd name="T33" fmla="*/ 49 h 127"/>
                <a:gd name="T34" fmla="*/ 103 w 128"/>
                <a:gd name="T35" fmla="*/ 71 h 127"/>
                <a:gd name="T36" fmla="*/ 57 w 128"/>
                <a:gd name="T37" fmla="*/ 111 h 127"/>
                <a:gd name="T38" fmla="*/ 25 w 128"/>
                <a:gd name="T39" fmla="*/ 90 h 127"/>
                <a:gd name="T40" fmla="*/ 84 w 128"/>
                <a:gd name="T41" fmla="*/ 63 h 127"/>
                <a:gd name="T42" fmla="*/ 103 w 128"/>
                <a:gd name="T43" fmla="*/ 63 h 127"/>
                <a:gd name="T44" fmla="*/ 103 w 128"/>
                <a:gd name="T45" fmla="*/ 7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27">
                  <a:moveTo>
                    <a:pt x="84" y="49"/>
                  </a:moveTo>
                  <a:cubicBezTo>
                    <a:pt x="65" y="48"/>
                    <a:pt x="46" y="51"/>
                    <a:pt x="28" y="56"/>
                  </a:cubicBezTo>
                  <a:cubicBezTo>
                    <a:pt x="13" y="61"/>
                    <a:pt x="2" y="74"/>
                    <a:pt x="0" y="90"/>
                  </a:cubicBezTo>
                  <a:cubicBezTo>
                    <a:pt x="0" y="113"/>
                    <a:pt x="24" y="126"/>
                    <a:pt x="51" y="126"/>
                  </a:cubicBezTo>
                  <a:cubicBezTo>
                    <a:pt x="72" y="127"/>
                    <a:pt x="92" y="118"/>
                    <a:pt x="103" y="101"/>
                  </a:cubicBezTo>
                  <a:lnTo>
                    <a:pt x="105" y="123"/>
                  </a:lnTo>
                  <a:lnTo>
                    <a:pt x="128" y="123"/>
                  </a:lnTo>
                  <a:cubicBezTo>
                    <a:pt x="125" y="115"/>
                    <a:pt x="124" y="106"/>
                    <a:pt x="125" y="98"/>
                  </a:cubicBezTo>
                  <a:lnTo>
                    <a:pt x="125" y="52"/>
                  </a:lnTo>
                  <a:cubicBezTo>
                    <a:pt x="127" y="38"/>
                    <a:pt x="122" y="23"/>
                    <a:pt x="112" y="13"/>
                  </a:cubicBezTo>
                  <a:cubicBezTo>
                    <a:pt x="99" y="4"/>
                    <a:pt x="83" y="0"/>
                    <a:pt x="67" y="1"/>
                  </a:cubicBezTo>
                  <a:cubicBezTo>
                    <a:pt x="40" y="1"/>
                    <a:pt x="8" y="9"/>
                    <a:pt x="5" y="34"/>
                  </a:cubicBezTo>
                  <a:lnTo>
                    <a:pt x="26" y="37"/>
                  </a:lnTo>
                  <a:cubicBezTo>
                    <a:pt x="30" y="20"/>
                    <a:pt x="47" y="16"/>
                    <a:pt x="66" y="16"/>
                  </a:cubicBezTo>
                  <a:cubicBezTo>
                    <a:pt x="92" y="16"/>
                    <a:pt x="103" y="24"/>
                    <a:pt x="103" y="44"/>
                  </a:cubicBezTo>
                  <a:lnTo>
                    <a:pt x="103" y="50"/>
                  </a:lnTo>
                  <a:lnTo>
                    <a:pt x="84" y="49"/>
                  </a:lnTo>
                  <a:close/>
                  <a:moveTo>
                    <a:pt x="103" y="71"/>
                  </a:moveTo>
                  <a:cubicBezTo>
                    <a:pt x="101" y="95"/>
                    <a:pt x="80" y="113"/>
                    <a:pt x="57" y="111"/>
                  </a:cubicBezTo>
                  <a:cubicBezTo>
                    <a:pt x="40" y="111"/>
                    <a:pt x="25" y="105"/>
                    <a:pt x="25" y="90"/>
                  </a:cubicBezTo>
                  <a:cubicBezTo>
                    <a:pt x="25" y="65"/>
                    <a:pt x="61" y="63"/>
                    <a:pt x="84" y="63"/>
                  </a:cubicBezTo>
                  <a:lnTo>
                    <a:pt x="103" y="63"/>
                  </a:lnTo>
                  <a:lnTo>
                    <a:pt x="103" y="7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9"/>
            <p:cNvSpPr>
              <a:spLocks/>
            </p:cNvSpPr>
            <p:nvPr/>
          </p:nvSpPr>
          <p:spPr bwMode="auto">
            <a:xfrm>
              <a:off x="2617788" y="4248151"/>
              <a:ext cx="88900" cy="95250"/>
            </a:xfrm>
            <a:custGeom>
              <a:avLst/>
              <a:gdLst>
                <a:gd name="T0" fmla="*/ 21 w 117"/>
                <a:gd name="T1" fmla="*/ 4 h 123"/>
                <a:gd name="T2" fmla="*/ 0 w 117"/>
                <a:gd name="T3" fmla="*/ 4 h 123"/>
                <a:gd name="T4" fmla="*/ 0 w 117"/>
                <a:gd name="T5" fmla="*/ 123 h 123"/>
                <a:gd name="T6" fmla="*/ 22 w 117"/>
                <a:gd name="T7" fmla="*/ 123 h 123"/>
                <a:gd name="T8" fmla="*/ 22 w 117"/>
                <a:gd name="T9" fmla="*/ 60 h 123"/>
                <a:gd name="T10" fmla="*/ 34 w 117"/>
                <a:gd name="T11" fmla="*/ 28 h 123"/>
                <a:gd name="T12" fmla="*/ 64 w 117"/>
                <a:gd name="T13" fmla="*/ 16 h 123"/>
                <a:gd name="T14" fmla="*/ 89 w 117"/>
                <a:gd name="T15" fmla="*/ 27 h 123"/>
                <a:gd name="T16" fmla="*/ 93 w 117"/>
                <a:gd name="T17" fmla="*/ 49 h 123"/>
                <a:gd name="T18" fmla="*/ 93 w 117"/>
                <a:gd name="T19" fmla="*/ 122 h 123"/>
                <a:gd name="T20" fmla="*/ 115 w 117"/>
                <a:gd name="T21" fmla="*/ 122 h 123"/>
                <a:gd name="T22" fmla="*/ 115 w 117"/>
                <a:gd name="T23" fmla="*/ 57 h 123"/>
                <a:gd name="T24" fmla="*/ 109 w 117"/>
                <a:gd name="T25" fmla="*/ 20 h 123"/>
                <a:gd name="T26" fmla="*/ 67 w 117"/>
                <a:gd name="T27" fmla="*/ 1 h 123"/>
                <a:gd name="T28" fmla="*/ 22 w 117"/>
                <a:gd name="T29" fmla="*/ 26 h 123"/>
                <a:gd name="T30" fmla="*/ 22 w 117"/>
                <a:gd name="T31" fmla="*/ 26 h 123"/>
                <a:gd name="T32" fmla="*/ 21 w 117"/>
                <a:gd name="T33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23">
                  <a:moveTo>
                    <a:pt x="21" y="4"/>
                  </a:moveTo>
                  <a:lnTo>
                    <a:pt x="0" y="4"/>
                  </a:lnTo>
                  <a:lnTo>
                    <a:pt x="0" y="123"/>
                  </a:lnTo>
                  <a:lnTo>
                    <a:pt x="22" y="123"/>
                  </a:lnTo>
                  <a:lnTo>
                    <a:pt x="22" y="60"/>
                  </a:lnTo>
                  <a:cubicBezTo>
                    <a:pt x="21" y="48"/>
                    <a:pt x="25" y="37"/>
                    <a:pt x="34" y="28"/>
                  </a:cubicBezTo>
                  <a:cubicBezTo>
                    <a:pt x="42" y="20"/>
                    <a:pt x="53" y="16"/>
                    <a:pt x="64" y="16"/>
                  </a:cubicBezTo>
                  <a:cubicBezTo>
                    <a:pt x="74" y="15"/>
                    <a:pt x="83" y="19"/>
                    <a:pt x="89" y="27"/>
                  </a:cubicBezTo>
                  <a:cubicBezTo>
                    <a:pt x="92" y="33"/>
                    <a:pt x="94" y="41"/>
                    <a:pt x="93" y="49"/>
                  </a:cubicBezTo>
                  <a:lnTo>
                    <a:pt x="93" y="122"/>
                  </a:lnTo>
                  <a:lnTo>
                    <a:pt x="115" y="122"/>
                  </a:lnTo>
                  <a:lnTo>
                    <a:pt x="115" y="57"/>
                  </a:lnTo>
                  <a:cubicBezTo>
                    <a:pt x="117" y="44"/>
                    <a:pt x="115" y="31"/>
                    <a:pt x="109" y="20"/>
                  </a:cubicBezTo>
                  <a:cubicBezTo>
                    <a:pt x="99" y="7"/>
                    <a:pt x="83" y="0"/>
                    <a:pt x="67" y="1"/>
                  </a:cubicBezTo>
                  <a:cubicBezTo>
                    <a:pt x="49" y="1"/>
                    <a:pt x="31" y="10"/>
                    <a:pt x="22" y="26"/>
                  </a:cubicBezTo>
                  <a:lnTo>
                    <a:pt x="22" y="26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0"/>
            <p:cNvSpPr>
              <a:spLocks/>
            </p:cNvSpPr>
            <p:nvPr/>
          </p:nvSpPr>
          <p:spPr bwMode="auto">
            <a:xfrm>
              <a:off x="2713038" y="4227513"/>
              <a:ext cx="68263" cy="117475"/>
            </a:xfrm>
            <a:custGeom>
              <a:avLst/>
              <a:gdLst>
                <a:gd name="T0" fmla="*/ 89 w 89"/>
                <a:gd name="T1" fmla="*/ 137 h 153"/>
                <a:gd name="T2" fmla="*/ 72 w 89"/>
                <a:gd name="T3" fmla="*/ 138 h 153"/>
                <a:gd name="T4" fmla="*/ 48 w 89"/>
                <a:gd name="T5" fmla="*/ 117 h 153"/>
                <a:gd name="T6" fmla="*/ 48 w 89"/>
                <a:gd name="T7" fmla="*/ 46 h 153"/>
                <a:gd name="T8" fmla="*/ 81 w 89"/>
                <a:gd name="T9" fmla="*/ 46 h 153"/>
                <a:gd name="T10" fmla="*/ 81 w 89"/>
                <a:gd name="T11" fmla="*/ 31 h 153"/>
                <a:gd name="T12" fmla="*/ 49 w 89"/>
                <a:gd name="T13" fmla="*/ 31 h 153"/>
                <a:gd name="T14" fmla="*/ 49 w 89"/>
                <a:gd name="T15" fmla="*/ 0 h 153"/>
                <a:gd name="T16" fmla="*/ 26 w 89"/>
                <a:gd name="T17" fmla="*/ 2 h 153"/>
                <a:gd name="T18" fmla="*/ 26 w 89"/>
                <a:gd name="T19" fmla="*/ 31 h 153"/>
                <a:gd name="T20" fmla="*/ 0 w 89"/>
                <a:gd name="T21" fmla="*/ 31 h 153"/>
                <a:gd name="T22" fmla="*/ 0 w 89"/>
                <a:gd name="T23" fmla="*/ 46 h 153"/>
                <a:gd name="T24" fmla="*/ 26 w 89"/>
                <a:gd name="T25" fmla="*/ 46 h 153"/>
                <a:gd name="T26" fmla="*/ 26 w 89"/>
                <a:gd name="T27" fmla="*/ 114 h 153"/>
                <a:gd name="T28" fmla="*/ 67 w 89"/>
                <a:gd name="T29" fmla="*/ 153 h 153"/>
                <a:gd name="T30" fmla="*/ 89 w 89"/>
                <a:gd name="T31" fmla="*/ 152 h 153"/>
                <a:gd name="T32" fmla="*/ 89 w 89"/>
                <a:gd name="T33" fmla="*/ 13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53">
                  <a:moveTo>
                    <a:pt x="89" y="137"/>
                  </a:moveTo>
                  <a:lnTo>
                    <a:pt x="72" y="138"/>
                  </a:lnTo>
                  <a:cubicBezTo>
                    <a:pt x="53" y="138"/>
                    <a:pt x="48" y="131"/>
                    <a:pt x="48" y="117"/>
                  </a:cubicBezTo>
                  <a:lnTo>
                    <a:pt x="48" y="46"/>
                  </a:lnTo>
                  <a:lnTo>
                    <a:pt x="81" y="46"/>
                  </a:lnTo>
                  <a:lnTo>
                    <a:pt x="81" y="31"/>
                  </a:lnTo>
                  <a:lnTo>
                    <a:pt x="49" y="31"/>
                  </a:lnTo>
                  <a:lnTo>
                    <a:pt x="49" y="0"/>
                  </a:lnTo>
                  <a:lnTo>
                    <a:pt x="26" y="2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46"/>
                  </a:lnTo>
                  <a:lnTo>
                    <a:pt x="26" y="46"/>
                  </a:lnTo>
                  <a:lnTo>
                    <a:pt x="26" y="114"/>
                  </a:lnTo>
                  <a:cubicBezTo>
                    <a:pt x="26" y="138"/>
                    <a:pt x="35" y="153"/>
                    <a:pt x="67" y="153"/>
                  </a:cubicBezTo>
                  <a:lnTo>
                    <a:pt x="89" y="152"/>
                  </a:lnTo>
                  <a:lnTo>
                    <a:pt x="89" y="1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31"/>
            <p:cNvSpPr>
              <a:spLocks noChangeArrowheads="1"/>
            </p:cNvSpPr>
            <p:nvPr/>
          </p:nvSpPr>
          <p:spPr bwMode="auto">
            <a:xfrm>
              <a:off x="2308226" y="4557713"/>
              <a:ext cx="473075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Subtitle 2"/>
          <p:cNvSpPr txBox="1">
            <a:spLocks/>
          </p:cNvSpPr>
          <p:nvPr userDrawn="1"/>
        </p:nvSpPr>
        <p:spPr>
          <a:xfrm>
            <a:off x="8576353" y="6025176"/>
            <a:ext cx="3506362" cy="530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spc="100" dirty="0" smtClean="0">
                <a:solidFill>
                  <a:schemeClr val="accent2"/>
                </a:solidFill>
              </a:rPr>
              <a:t>Powering our way of life.</a:t>
            </a:r>
            <a:endParaRPr lang="en-US" sz="1800" b="1" spc="100" dirty="0">
              <a:solidFill>
                <a:schemeClr val="accent2"/>
              </a:solidFill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088134" y="3452318"/>
            <a:ext cx="2798839" cy="11757"/>
          </a:xfrm>
          <a:prstGeom prst="line">
            <a:avLst/>
          </a:prstGeom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53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/Yellow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6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tx2">
              <a:alpha val="8000"/>
            </a:schemeClr>
          </a:solidFill>
        </p:grpSpPr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/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0" y="1"/>
            <a:ext cx="12192000" cy="6858000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 2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756399" y="4134243"/>
            <a:ext cx="4745039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Content Placeholder 12"/>
          <p:cNvSpPr>
            <a:spLocks noGrp="1"/>
          </p:cNvSpPr>
          <p:nvPr>
            <p:ph sz="quarter" idx="12"/>
          </p:nvPr>
        </p:nvSpPr>
        <p:spPr>
          <a:xfrm>
            <a:off x="0" y="3428999"/>
            <a:ext cx="6096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9" name="Content Placeholder 12"/>
          <p:cNvSpPr>
            <a:spLocks noGrp="1"/>
          </p:cNvSpPr>
          <p:nvPr>
            <p:ph sz="quarter" idx="13"/>
          </p:nvPr>
        </p:nvSpPr>
        <p:spPr>
          <a:xfrm>
            <a:off x="6096000" y="-2"/>
            <a:ext cx="6096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Title Righ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range Title 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Title Paragraph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38" y="2264264"/>
            <a:ext cx="9892812" cy="777874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89538" y="3042138"/>
            <a:ext cx="9892812" cy="9085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col Title Paragrah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714447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2714448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col tex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6675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Option 02"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"/>
            <a:ext cx="12205675" cy="6857995"/>
          </a:xfrm>
          <a:prstGeom prst="rect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0" y="1238246"/>
            <a:ext cx="6807200" cy="2190753"/>
          </a:xfrm>
          <a:prstGeom prst="rect">
            <a:avLst/>
          </a:prstGeom>
        </p:spPr>
        <p:txBody>
          <a:bodyPr/>
          <a:lstStyle>
            <a:lvl1pPr algn="ctr"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MAIN </a:t>
            </a:r>
            <a:r>
              <a:rPr lang="en-US" dirty="0" smtClean="0"/>
              <a:t>TITLE GOES HERE</a:t>
            </a:r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0" y="-1112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9594185" y="4949190"/>
            <a:ext cx="1929105" cy="907268"/>
            <a:chOff x="1792288" y="4135438"/>
            <a:chExt cx="989013" cy="465138"/>
          </a:xfrm>
          <a:solidFill>
            <a:schemeClr val="bg1"/>
          </a:solidFill>
        </p:grpSpPr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1831976" y="4135438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1979613" y="4340226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 noEditPoints="1"/>
            </p:cNvSpPr>
            <p:nvPr/>
          </p:nvSpPr>
          <p:spPr bwMode="auto">
            <a:xfrm>
              <a:off x="1792288" y="4210051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 noEditPoints="1"/>
            </p:cNvSpPr>
            <p:nvPr/>
          </p:nvSpPr>
          <p:spPr bwMode="auto">
            <a:xfrm>
              <a:off x="2308226" y="4379913"/>
              <a:ext cx="142875" cy="152400"/>
            </a:xfrm>
            <a:custGeom>
              <a:avLst/>
              <a:gdLst>
                <a:gd name="T0" fmla="*/ 57 w 190"/>
                <a:gd name="T1" fmla="*/ 91 h 200"/>
                <a:gd name="T2" fmla="*/ 57 w 190"/>
                <a:gd name="T3" fmla="*/ 38 h 200"/>
                <a:gd name="T4" fmla="*/ 89 w 190"/>
                <a:gd name="T5" fmla="*/ 38 h 200"/>
                <a:gd name="T6" fmla="*/ 120 w 190"/>
                <a:gd name="T7" fmla="*/ 44 h 200"/>
                <a:gd name="T8" fmla="*/ 132 w 190"/>
                <a:gd name="T9" fmla="*/ 64 h 200"/>
                <a:gd name="T10" fmla="*/ 124 w 190"/>
                <a:gd name="T11" fmla="*/ 82 h 200"/>
                <a:gd name="T12" fmla="*/ 89 w 190"/>
                <a:gd name="T13" fmla="*/ 91 h 200"/>
                <a:gd name="T14" fmla="*/ 57 w 190"/>
                <a:gd name="T15" fmla="*/ 91 h 200"/>
                <a:gd name="T16" fmla="*/ 57 w 190"/>
                <a:gd name="T17" fmla="*/ 127 h 200"/>
                <a:gd name="T18" fmla="*/ 94 w 190"/>
                <a:gd name="T19" fmla="*/ 127 h 200"/>
                <a:gd name="T20" fmla="*/ 163 w 190"/>
                <a:gd name="T21" fmla="*/ 113 h 200"/>
                <a:gd name="T22" fmla="*/ 189 w 190"/>
                <a:gd name="T23" fmla="*/ 63 h 200"/>
                <a:gd name="T24" fmla="*/ 158 w 190"/>
                <a:gd name="T25" fmla="*/ 13 h 200"/>
                <a:gd name="T26" fmla="*/ 92 w 190"/>
                <a:gd name="T27" fmla="*/ 2 h 200"/>
                <a:gd name="T28" fmla="*/ 0 w 190"/>
                <a:gd name="T29" fmla="*/ 2 h 200"/>
                <a:gd name="T30" fmla="*/ 0 w 190"/>
                <a:gd name="T31" fmla="*/ 200 h 200"/>
                <a:gd name="T32" fmla="*/ 57 w 190"/>
                <a:gd name="T33" fmla="*/ 200 h 200"/>
                <a:gd name="T34" fmla="*/ 57 w 190"/>
                <a:gd name="T35" fmla="*/ 12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00">
                  <a:moveTo>
                    <a:pt x="57" y="91"/>
                  </a:moveTo>
                  <a:lnTo>
                    <a:pt x="57" y="38"/>
                  </a:lnTo>
                  <a:lnTo>
                    <a:pt x="89" y="38"/>
                  </a:lnTo>
                  <a:cubicBezTo>
                    <a:pt x="99" y="37"/>
                    <a:pt x="110" y="39"/>
                    <a:pt x="120" y="44"/>
                  </a:cubicBezTo>
                  <a:cubicBezTo>
                    <a:pt x="127" y="48"/>
                    <a:pt x="132" y="56"/>
                    <a:pt x="132" y="64"/>
                  </a:cubicBezTo>
                  <a:cubicBezTo>
                    <a:pt x="132" y="71"/>
                    <a:pt x="129" y="77"/>
                    <a:pt x="124" y="82"/>
                  </a:cubicBezTo>
                  <a:cubicBezTo>
                    <a:pt x="114" y="89"/>
                    <a:pt x="101" y="92"/>
                    <a:pt x="89" y="91"/>
                  </a:cubicBezTo>
                  <a:lnTo>
                    <a:pt x="57" y="91"/>
                  </a:lnTo>
                  <a:close/>
                  <a:moveTo>
                    <a:pt x="57" y="127"/>
                  </a:moveTo>
                  <a:lnTo>
                    <a:pt x="94" y="127"/>
                  </a:lnTo>
                  <a:cubicBezTo>
                    <a:pt x="120" y="127"/>
                    <a:pt x="142" y="127"/>
                    <a:pt x="163" y="113"/>
                  </a:cubicBezTo>
                  <a:cubicBezTo>
                    <a:pt x="180" y="101"/>
                    <a:pt x="190" y="83"/>
                    <a:pt x="189" y="63"/>
                  </a:cubicBezTo>
                  <a:cubicBezTo>
                    <a:pt x="189" y="42"/>
                    <a:pt x="177" y="23"/>
                    <a:pt x="158" y="13"/>
                  </a:cubicBezTo>
                  <a:cubicBezTo>
                    <a:pt x="137" y="4"/>
                    <a:pt x="115" y="0"/>
                    <a:pt x="92" y="2"/>
                  </a:cubicBezTo>
                  <a:lnTo>
                    <a:pt x="0" y="2"/>
                  </a:lnTo>
                  <a:lnTo>
                    <a:pt x="0" y="200"/>
                  </a:lnTo>
                  <a:lnTo>
                    <a:pt x="57" y="200"/>
                  </a:lnTo>
                  <a:lnTo>
                    <a:pt x="57" y="12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2462213" y="4379913"/>
              <a:ext cx="147638" cy="155575"/>
            </a:xfrm>
            <a:custGeom>
              <a:avLst/>
              <a:gdLst>
                <a:gd name="T0" fmla="*/ 195 w 195"/>
                <a:gd name="T1" fmla="*/ 0 h 202"/>
                <a:gd name="T2" fmla="*/ 146 w 195"/>
                <a:gd name="T3" fmla="*/ 0 h 202"/>
                <a:gd name="T4" fmla="*/ 146 w 195"/>
                <a:gd name="T5" fmla="*/ 119 h 202"/>
                <a:gd name="T6" fmla="*/ 139 w 195"/>
                <a:gd name="T7" fmla="*/ 152 h 202"/>
                <a:gd name="T8" fmla="*/ 104 w 195"/>
                <a:gd name="T9" fmla="*/ 163 h 202"/>
                <a:gd name="T10" fmla="*/ 68 w 195"/>
                <a:gd name="T11" fmla="*/ 150 h 202"/>
                <a:gd name="T12" fmla="*/ 63 w 195"/>
                <a:gd name="T13" fmla="*/ 119 h 202"/>
                <a:gd name="T14" fmla="*/ 63 w 195"/>
                <a:gd name="T15" fmla="*/ 0 h 202"/>
                <a:gd name="T16" fmla="*/ 0 w 195"/>
                <a:gd name="T17" fmla="*/ 0 h 202"/>
                <a:gd name="T18" fmla="*/ 0 w 195"/>
                <a:gd name="T19" fmla="*/ 119 h 202"/>
                <a:gd name="T20" fmla="*/ 25 w 195"/>
                <a:gd name="T21" fmla="*/ 183 h 202"/>
                <a:gd name="T22" fmla="*/ 100 w 195"/>
                <a:gd name="T23" fmla="*/ 200 h 202"/>
                <a:gd name="T24" fmla="*/ 175 w 195"/>
                <a:gd name="T25" fmla="*/ 180 h 202"/>
                <a:gd name="T26" fmla="*/ 195 w 195"/>
                <a:gd name="T27" fmla="*/ 119 h 202"/>
                <a:gd name="T28" fmla="*/ 195 w 195"/>
                <a:gd name="T2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5" y="0"/>
                  </a:moveTo>
                  <a:lnTo>
                    <a:pt x="146" y="0"/>
                  </a:lnTo>
                  <a:lnTo>
                    <a:pt x="146" y="119"/>
                  </a:lnTo>
                  <a:cubicBezTo>
                    <a:pt x="148" y="131"/>
                    <a:pt x="145" y="142"/>
                    <a:pt x="139" y="152"/>
                  </a:cubicBezTo>
                  <a:cubicBezTo>
                    <a:pt x="129" y="160"/>
                    <a:pt x="117" y="164"/>
                    <a:pt x="104" y="163"/>
                  </a:cubicBezTo>
                  <a:cubicBezTo>
                    <a:pt x="91" y="164"/>
                    <a:pt x="77" y="159"/>
                    <a:pt x="68" y="150"/>
                  </a:cubicBezTo>
                  <a:cubicBezTo>
                    <a:pt x="63" y="140"/>
                    <a:pt x="62" y="130"/>
                    <a:pt x="63" y="119"/>
                  </a:cubicBezTo>
                  <a:lnTo>
                    <a:pt x="63" y="0"/>
                  </a:lnTo>
                  <a:lnTo>
                    <a:pt x="0" y="0"/>
                  </a:lnTo>
                  <a:lnTo>
                    <a:pt x="0" y="119"/>
                  </a:lnTo>
                  <a:cubicBezTo>
                    <a:pt x="0" y="144"/>
                    <a:pt x="1" y="166"/>
                    <a:pt x="25" y="183"/>
                  </a:cubicBezTo>
                  <a:cubicBezTo>
                    <a:pt x="45" y="197"/>
                    <a:pt x="74" y="200"/>
                    <a:pt x="100" y="200"/>
                  </a:cubicBezTo>
                  <a:cubicBezTo>
                    <a:pt x="127" y="202"/>
                    <a:pt x="153" y="195"/>
                    <a:pt x="175" y="180"/>
                  </a:cubicBezTo>
                  <a:cubicBezTo>
                    <a:pt x="195" y="163"/>
                    <a:pt x="195" y="141"/>
                    <a:pt x="195" y="119"/>
                  </a:cubicBezTo>
                  <a:lnTo>
                    <a:pt x="19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 noEditPoints="1"/>
            </p:cNvSpPr>
            <p:nvPr/>
          </p:nvSpPr>
          <p:spPr bwMode="auto">
            <a:xfrm>
              <a:off x="2628901" y="4381501"/>
              <a:ext cx="152400" cy="150813"/>
            </a:xfrm>
            <a:custGeom>
              <a:avLst/>
              <a:gdLst>
                <a:gd name="T0" fmla="*/ 57 w 201"/>
                <a:gd name="T1" fmla="*/ 36 h 198"/>
                <a:gd name="T2" fmla="*/ 77 w 201"/>
                <a:gd name="T3" fmla="*/ 36 h 198"/>
                <a:gd name="T4" fmla="*/ 125 w 201"/>
                <a:gd name="T5" fmla="*/ 52 h 198"/>
                <a:gd name="T6" fmla="*/ 142 w 201"/>
                <a:gd name="T7" fmla="*/ 97 h 198"/>
                <a:gd name="T8" fmla="*/ 129 w 201"/>
                <a:gd name="T9" fmla="*/ 140 h 198"/>
                <a:gd name="T10" fmla="*/ 76 w 201"/>
                <a:gd name="T11" fmla="*/ 161 h 198"/>
                <a:gd name="T12" fmla="*/ 57 w 201"/>
                <a:gd name="T13" fmla="*/ 161 h 198"/>
                <a:gd name="T14" fmla="*/ 57 w 201"/>
                <a:gd name="T15" fmla="*/ 36 h 198"/>
                <a:gd name="T16" fmla="*/ 0 w 201"/>
                <a:gd name="T17" fmla="*/ 0 h 198"/>
                <a:gd name="T18" fmla="*/ 0 w 201"/>
                <a:gd name="T19" fmla="*/ 198 h 198"/>
                <a:gd name="T20" fmla="*/ 81 w 201"/>
                <a:gd name="T21" fmla="*/ 198 h 198"/>
                <a:gd name="T22" fmla="*/ 169 w 201"/>
                <a:gd name="T23" fmla="*/ 170 h 198"/>
                <a:gd name="T24" fmla="*/ 201 w 201"/>
                <a:gd name="T25" fmla="*/ 98 h 198"/>
                <a:gd name="T26" fmla="*/ 163 w 201"/>
                <a:gd name="T27" fmla="*/ 22 h 198"/>
                <a:gd name="T28" fmla="*/ 71 w 201"/>
                <a:gd name="T29" fmla="*/ 0 h 198"/>
                <a:gd name="T30" fmla="*/ 0 w 201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198">
                  <a:moveTo>
                    <a:pt x="57" y="36"/>
                  </a:moveTo>
                  <a:lnTo>
                    <a:pt x="77" y="36"/>
                  </a:lnTo>
                  <a:cubicBezTo>
                    <a:pt x="97" y="36"/>
                    <a:pt x="112" y="38"/>
                    <a:pt x="125" y="52"/>
                  </a:cubicBezTo>
                  <a:cubicBezTo>
                    <a:pt x="136" y="64"/>
                    <a:pt x="142" y="80"/>
                    <a:pt x="142" y="97"/>
                  </a:cubicBezTo>
                  <a:cubicBezTo>
                    <a:pt x="142" y="112"/>
                    <a:pt x="138" y="127"/>
                    <a:pt x="129" y="140"/>
                  </a:cubicBezTo>
                  <a:cubicBezTo>
                    <a:pt x="116" y="157"/>
                    <a:pt x="100" y="161"/>
                    <a:pt x="76" y="161"/>
                  </a:cubicBezTo>
                  <a:lnTo>
                    <a:pt x="57" y="161"/>
                  </a:lnTo>
                  <a:lnTo>
                    <a:pt x="57" y="36"/>
                  </a:lnTo>
                  <a:close/>
                  <a:moveTo>
                    <a:pt x="0" y="0"/>
                  </a:moveTo>
                  <a:lnTo>
                    <a:pt x="0" y="198"/>
                  </a:lnTo>
                  <a:lnTo>
                    <a:pt x="81" y="198"/>
                  </a:lnTo>
                  <a:cubicBezTo>
                    <a:pt x="115" y="198"/>
                    <a:pt x="145" y="192"/>
                    <a:pt x="169" y="170"/>
                  </a:cubicBezTo>
                  <a:cubicBezTo>
                    <a:pt x="190" y="152"/>
                    <a:pt x="201" y="126"/>
                    <a:pt x="201" y="98"/>
                  </a:cubicBezTo>
                  <a:cubicBezTo>
                    <a:pt x="201" y="68"/>
                    <a:pt x="187" y="40"/>
                    <a:pt x="163" y="22"/>
                  </a:cubicBezTo>
                  <a:cubicBezTo>
                    <a:pt x="137" y="2"/>
                    <a:pt x="107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2305051" y="4216401"/>
              <a:ext cx="122238" cy="130175"/>
            </a:xfrm>
            <a:custGeom>
              <a:avLst/>
              <a:gdLst>
                <a:gd name="T0" fmla="*/ 162 w 162"/>
                <a:gd name="T1" fmla="*/ 85 h 170"/>
                <a:gd name="T2" fmla="*/ 87 w 162"/>
                <a:gd name="T3" fmla="*/ 85 h 170"/>
                <a:gd name="T4" fmla="*/ 87 w 162"/>
                <a:gd name="T5" fmla="*/ 102 h 170"/>
                <a:gd name="T6" fmla="*/ 137 w 162"/>
                <a:gd name="T7" fmla="*/ 102 h 170"/>
                <a:gd name="T8" fmla="*/ 137 w 162"/>
                <a:gd name="T9" fmla="*/ 111 h 170"/>
                <a:gd name="T10" fmla="*/ 87 w 162"/>
                <a:gd name="T11" fmla="*/ 152 h 170"/>
                <a:gd name="T12" fmla="*/ 40 w 162"/>
                <a:gd name="T13" fmla="*/ 129 h 170"/>
                <a:gd name="T14" fmla="*/ 29 w 162"/>
                <a:gd name="T15" fmla="*/ 86 h 170"/>
                <a:gd name="T16" fmla="*/ 86 w 162"/>
                <a:gd name="T17" fmla="*/ 20 h 170"/>
                <a:gd name="T18" fmla="*/ 136 w 162"/>
                <a:gd name="T19" fmla="*/ 54 h 170"/>
                <a:gd name="T20" fmla="*/ 160 w 162"/>
                <a:gd name="T21" fmla="*/ 49 h 170"/>
                <a:gd name="T22" fmla="*/ 88 w 162"/>
                <a:gd name="T23" fmla="*/ 3 h 170"/>
                <a:gd name="T24" fmla="*/ 2 w 162"/>
                <a:gd name="T25" fmla="*/ 88 h 170"/>
                <a:gd name="T26" fmla="*/ 24 w 162"/>
                <a:gd name="T27" fmla="*/ 143 h 170"/>
                <a:gd name="T28" fmla="*/ 86 w 162"/>
                <a:gd name="T29" fmla="*/ 168 h 170"/>
                <a:gd name="T30" fmla="*/ 140 w 162"/>
                <a:gd name="T31" fmla="*/ 147 h 170"/>
                <a:gd name="T32" fmla="*/ 147 w 162"/>
                <a:gd name="T33" fmla="*/ 167 h 170"/>
                <a:gd name="T34" fmla="*/ 162 w 162"/>
                <a:gd name="T35" fmla="*/ 167 h 170"/>
                <a:gd name="T36" fmla="*/ 162 w 162"/>
                <a:gd name="T37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170">
                  <a:moveTo>
                    <a:pt x="162" y="85"/>
                  </a:moveTo>
                  <a:lnTo>
                    <a:pt x="87" y="85"/>
                  </a:lnTo>
                  <a:lnTo>
                    <a:pt x="87" y="102"/>
                  </a:lnTo>
                  <a:lnTo>
                    <a:pt x="137" y="102"/>
                  </a:lnTo>
                  <a:lnTo>
                    <a:pt x="137" y="111"/>
                  </a:lnTo>
                  <a:cubicBezTo>
                    <a:pt x="137" y="135"/>
                    <a:pt x="118" y="152"/>
                    <a:pt x="87" y="152"/>
                  </a:cubicBezTo>
                  <a:cubicBezTo>
                    <a:pt x="68" y="152"/>
                    <a:pt x="51" y="144"/>
                    <a:pt x="40" y="129"/>
                  </a:cubicBezTo>
                  <a:cubicBezTo>
                    <a:pt x="33" y="116"/>
                    <a:pt x="29" y="101"/>
                    <a:pt x="29" y="86"/>
                  </a:cubicBezTo>
                  <a:cubicBezTo>
                    <a:pt x="29" y="57"/>
                    <a:pt x="42" y="20"/>
                    <a:pt x="86" y="20"/>
                  </a:cubicBezTo>
                  <a:cubicBezTo>
                    <a:pt x="109" y="18"/>
                    <a:pt x="130" y="32"/>
                    <a:pt x="136" y="54"/>
                  </a:cubicBezTo>
                  <a:lnTo>
                    <a:pt x="160" y="49"/>
                  </a:lnTo>
                  <a:cubicBezTo>
                    <a:pt x="150" y="21"/>
                    <a:pt x="126" y="3"/>
                    <a:pt x="88" y="3"/>
                  </a:cubicBezTo>
                  <a:cubicBezTo>
                    <a:pt x="40" y="0"/>
                    <a:pt x="0" y="40"/>
                    <a:pt x="2" y="88"/>
                  </a:cubicBezTo>
                  <a:cubicBezTo>
                    <a:pt x="2" y="108"/>
                    <a:pt x="10" y="128"/>
                    <a:pt x="24" y="143"/>
                  </a:cubicBezTo>
                  <a:cubicBezTo>
                    <a:pt x="40" y="161"/>
                    <a:pt x="62" y="170"/>
                    <a:pt x="86" y="168"/>
                  </a:cubicBezTo>
                  <a:cubicBezTo>
                    <a:pt x="106" y="170"/>
                    <a:pt x="126" y="162"/>
                    <a:pt x="140" y="147"/>
                  </a:cubicBezTo>
                  <a:lnTo>
                    <a:pt x="147" y="167"/>
                  </a:lnTo>
                  <a:lnTo>
                    <a:pt x="162" y="167"/>
                  </a:lnTo>
                  <a:lnTo>
                    <a:pt x="162" y="8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2447926" y="4249738"/>
              <a:ext cx="55563" cy="93663"/>
            </a:xfrm>
            <a:custGeom>
              <a:avLst/>
              <a:gdLst>
                <a:gd name="T0" fmla="*/ 0 w 73"/>
                <a:gd name="T1" fmla="*/ 2 h 121"/>
                <a:gd name="T2" fmla="*/ 0 w 73"/>
                <a:gd name="T3" fmla="*/ 121 h 121"/>
                <a:gd name="T4" fmla="*/ 23 w 73"/>
                <a:gd name="T5" fmla="*/ 121 h 121"/>
                <a:gd name="T6" fmla="*/ 23 w 73"/>
                <a:gd name="T7" fmla="*/ 61 h 121"/>
                <a:gd name="T8" fmla="*/ 30 w 73"/>
                <a:gd name="T9" fmla="*/ 36 h 121"/>
                <a:gd name="T10" fmla="*/ 67 w 73"/>
                <a:gd name="T11" fmla="*/ 17 h 121"/>
                <a:gd name="T12" fmla="*/ 73 w 73"/>
                <a:gd name="T13" fmla="*/ 17 h 121"/>
                <a:gd name="T14" fmla="*/ 73 w 73"/>
                <a:gd name="T15" fmla="*/ 0 h 121"/>
                <a:gd name="T16" fmla="*/ 64 w 73"/>
                <a:gd name="T17" fmla="*/ 0 h 121"/>
                <a:gd name="T18" fmla="*/ 21 w 73"/>
                <a:gd name="T19" fmla="*/ 31 h 121"/>
                <a:gd name="T20" fmla="*/ 21 w 73"/>
                <a:gd name="T21" fmla="*/ 31 h 121"/>
                <a:gd name="T22" fmla="*/ 21 w 73"/>
                <a:gd name="T23" fmla="*/ 2 h 121"/>
                <a:gd name="T24" fmla="*/ 0 w 73"/>
                <a:gd name="T25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1">
                  <a:moveTo>
                    <a:pt x="0" y="2"/>
                  </a:moveTo>
                  <a:lnTo>
                    <a:pt x="0" y="121"/>
                  </a:lnTo>
                  <a:lnTo>
                    <a:pt x="23" y="121"/>
                  </a:lnTo>
                  <a:lnTo>
                    <a:pt x="23" y="61"/>
                  </a:lnTo>
                  <a:cubicBezTo>
                    <a:pt x="22" y="52"/>
                    <a:pt x="25" y="43"/>
                    <a:pt x="30" y="36"/>
                  </a:cubicBezTo>
                  <a:cubicBezTo>
                    <a:pt x="38" y="24"/>
                    <a:pt x="52" y="17"/>
                    <a:pt x="67" y="17"/>
                  </a:cubicBezTo>
                  <a:lnTo>
                    <a:pt x="73" y="17"/>
                  </a:lnTo>
                  <a:lnTo>
                    <a:pt x="73" y="0"/>
                  </a:lnTo>
                  <a:lnTo>
                    <a:pt x="64" y="0"/>
                  </a:lnTo>
                  <a:cubicBezTo>
                    <a:pt x="45" y="0"/>
                    <a:pt x="27" y="12"/>
                    <a:pt x="21" y="31"/>
                  </a:cubicBezTo>
                  <a:lnTo>
                    <a:pt x="21" y="31"/>
                  </a:lnTo>
                  <a:lnTo>
                    <a:pt x="21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 noEditPoints="1"/>
            </p:cNvSpPr>
            <p:nvPr/>
          </p:nvSpPr>
          <p:spPr bwMode="auto">
            <a:xfrm>
              <a:off x="2505076" y="4248151"/>
              <a:ext cx="96838" cy="98425"/>
            </a:xfrm>
            <a:custGeom>
              <a:avLst/>
              <a:gdLst>
                <a:gd name="T0" fmla="*/ 84 w 128"/>
                <a:gd name="T1" fmla="*/ 49 h 127"/>
                <a:gd name="T2" fmla="*/ 28 w 128"/>
                <a:gd name="T3" fmla="*/ 56 h 127"/>
                <a:gd name="T4" fmla="*/ 0 w 128"/>
                <a:gd name="T5" fmla="*/ 90 h 127"/>
                <a:gd name="T6" fmla="*/ 51 w 128"/>
                <a:gd name="T7" fmla="*/ 126 h 127"/>
                <a:gd name="T8" fmla="*/ 103 w 128"/>
                <a:gd name="T9" fmla="*/ 101 h 127"/>
                <a:gd name="T10" fmla="*/ 105 w 128"/>
                <a:gd name="T11" fmla="*/ 123 h 127"/>
                <a:gd name="T12" fmla="*/ 128 w 128"/>
                <a:gd name="T13" fmla="*/ 123 h 127"/>
                <a:gd name="T14" fmla="*/ 125 w 128"/>
                <a:gd name="T15" fmla="*/ 98 h 127"/>
                <a:gd name="T16" fmla="*/ 125 w 128"/>
                <a:gd name="T17" fmla="*/ 52 h 127"/>
                <a:gd name="T18" fmla="*/ 112 w 128"/>
                <a:gd name="T19" fmla="*/ 13 h 127"/>
                <a:gd name="T20" fmla="*/ 67 w 128"/>
                <a:gd name="T21" fmla="*/ 1 h 127"/>
                <a:gd name="T22" fmla="*/ 5 w 128"/>
                <a:gd name="T23" fmla="*/ 34 h 127"/>
                <a:gd name="T24" fmla="*/ 26 w 128"/>
                <a:gd name="T25" fmla="*/ 37 h 127"/>
                <a:gd name="T26" fmla="*/ 66 w 128"/>
                <a:gd name="T27" fmla="*/ 16 h 127"/>
                <a:gd name="T28" fmla="*/ 103 w 128"/>
                <a:gd name="T29" fmla="*/ 44 h 127"/>
                <a:gd name="T30" fmla="*/ 103 w 128"/>
                <a:gd name="T31" fmla="*/ 50 h 127"/>
                <a:gd name="T32" fmla="*/ 84 w 128"/>
                <a:gd name="T33" fmla="*/ 49 h 127"/>
                <a:gd name="T34" fmla="*/ 103 w 128"/>
                <a:gd name="T35" fmla="*/ 71 h 127"/>
                <a:gd name="T36" fmla="*/ 57 w 128"/>
                <a:gd name="T37" fmla="*/ 111 h 127"/>
                <a:gd name="T38" fmla="*/ 25 w 128"/>
                <a:gd name="T39" fmla="*/ 90 h 127"/>
                <a:gd name="T40" fmla="*/ 84 w 128"/>
                <a:gd name="T41" fmla="*/ 63 h 127"/>
                <a:gd name="T42" fmla="*/ 103 w 128"/>
                <a:gd name="T43" fmla="*/ 63 h 127"/>
                <a:gd name="T44" fmla="*/ 103 w 128"/>
                <a:gd name="T45" fmla="*/ 7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27">
                  <a:moveTo>
                    <a:pt x="84" y="49"/>
                  </a:moveTo>
                  <a:cubicBezTo>
                    <a:pt x="65" y="48"/>
                    <a:pt x="46" y="51"/>
                    <a:pt x="28" y="56"/>
                  </a:cubicBezTo>
                  <a:cubicBezTo>
                    <a:pt x="13" y="61"/>
                    <a:pt x="2" y="74"/>
                    <a:pt x="0" y="90"/>
                  </a:cubicBezTo>
                  <a:cubicBezTo>
                    <a:pt x="0" y="113"/>
                    <a:pt x="24" y="126"/>
                    <a:pt x="51" y="126"/>
                  </a:cubicBezTo>
                  <a:cubicBezTo>
                    <a:pt x="72" y="127"/>
                    <a:pt x="92" y="118"/>
                    <a:pt x="103" y="101"/>
                  </a:cubicBezTo>
                  <a:lnTo>
                    <a:pt x="105" y="123"/>
                  </a:lnTo>
                  <a:lnTo>
                    <a:pt x="128" y="123"/>
                  </a:lnTo>
                  <a:cubicBezTo>
                    <a:pt x="125" y="115"/>
                    <a:pt x="124" y="106"/>
                    <a:pt x="125" y="98"/>
                  </a:cubicBezTo>
                  <a:lnTo>
                    <a:pt x="125" y="52"/>
                  </a:lnTo>
                  <a:cubicBezTo>
                    <a:pt x="127" y="38"/>
                    <a:pt x="122" y="23"/>
                    <a:pt x="112" y="13"/>
                  </a:cubicBezTo>
                  <a:cubicBezTo>
                    <a:pt x="99" y="4"/>
                    <a:pt x="83" y="0"/>
                    <a:pt x="67" y="1"/>
                  </a:cubicBezTo>
                  <a:cubicBezTo>
                    <a:pt x="40" y="1"/>
                    <a:pt x="8" y="9"/>
                    <a:pt x="5" y="34"/>
                  </a:cubicBezTo>
                  <a:lnTo>
                    <a:pt x="26" y="37"/>
                  </a:lnTo>
                  <a:cubicBezTo>
                    <a:pt x="30" y="20"/>
                    <a:pt x="47" y="16"/>
                    <a:pt x="66" y="16"/>
                  </a:cubicBezTo>
                  <a:cubicBezTo>
                    <a:pt x="92" y="16"/>
                    <a:pt x="103" y="24"/>
                    <a:pt x="103" y="44"/>
                  </a:cubicBezTo>
                  <a:lnTo>
                    <a:pt x="103" y="50"/>
                  </a:lnTo>
                  <a:lnTo>
                    <a:pt x="84" y="49"/>
                  </a:lnTo>
                  <a:close/>
                  <a:moveTo>
                    <a:pt x="103" y="71"/>
                  </a:moveTo>
                  <a:cubicBezTo>
                    <a:pt x="101" y="95"/>
                    <a:pt x="80" y="113"/>
                    <a:pt x="57" y="111"/>
                  </a:cubicBezTo>
                  <a:cubicBezTo>
                    <a:pt x="40" y="111"/>
                    <a:pt x="25" y="105"/>
                    <a:pt x="25" y="90"/>
                  </a:cubicBezTo>
                  <a:cubicBezTo>
                    <a:pt x="25" y="65"/>
                    <a:pt x="61" y="63"/>
                    <a:pt x="84" y="63"/>
                  </a:cubicBezTo>
                  <a:lnTo>
                    <a:pt x="103" y="63"/>
                  </a:lnTo>
                  <a:lnTo>
                    <a:pt x="103" y="7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2617788" y="4248151"/>
              <a:ext cx="88900" cy="95250"/>
            </a:xfrm>
            <a:custGeom>
              <a:avLst/>
              <a:gdLst>
                <a:gd name="T0" fmla="*/ 21 w 117"/>
                <a:gd name="T1" fmla="*/ 4 h 123"/>
                <a:gd name="T2" fmla="*/ 0 w 117"/>
                <a:gd name="T3" fmla="*/ 4 h 123"/>
                <a:gd name="T4" fmla="*/ 0 w 117"/>
                <a:gd name="T5" fmla="*/ 123 h 123"/>
                <a:gd name="T6" fmla="*/ 22 w 117"/>
                <a:gd name="T7" fmla="*/ 123 h 123"/>
                <a:gd name="T8" fmla="*/ 22 w 117"/>
                <a:gd name="T9" fmla="*/ 60 h 123"/>
                <a:gd name="T10" fmla="*/ 34 w 117"/>
                <a:gd name="T11" fmla="*/ 28 h 123"/>
                <a:gd name="T12" fmla="*/ 64 w 117"/>
                <a:gd name="T13" fmla="*/ 16 h 123"/>
                <a:gd name="T14" fmla="*/ 89 w 117"/>
                <a:gd name="T15" fmla="*/ 27 h 123"/>
                <a:gd name="T16" fmla="*/ 93 w 117"/>
                <a:gd name="T17" fmla="*/ 49 h 123"/>
                <a:gd name="T18" fmla="*/ 93 w 117"/>
                <a:gd name="T19" fmla="*/ 122 h 123"/>
                <a:gd name="T20" fmla="*/ 115 w 117"/>
                <a:gd name="T21" fmla="*/ 122 h 123"/>
                <a:gd name="T22" fmla="*/ 115 w 117"/>
                <a:gd name="T23" fmla="*/ 57 h 123"/>
                <a:gd name="T24" fmla="*/ 109 w 117"/>
                <a:gd name="T25" fmla="*/ 20 h 123"/>
                <a:gd name="T26" fmla="*/ 67 w 117"/>
                <a:gd name="T27" fmla="*/ 1 h 123"/>
                <a:gd name="T28" fmla="*/ 22 w 117"/>
                <a:gd name="T29" fmla="*/ 26 h 123"/>
                <a:gd name="T30" fmla="*/ 22 w 117"/>
                <a:gd name="T31" fmla="*/ 26 h 123"/>
                <a:gd name="T32" fmla="*/ 21 w 117"/>
                <a:gd name="T33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23">
                  <a:moveTo>
                    <a:pt x="21" y="4"/>
                  </a:moveTo>
                  <a:lnTo>
                    <a:pt x="0" y="4"/>
                  </a:lnTo>
                  <a:lnTo>
                    <a:pt x="0" y="123"/>
                  </a:lnTo>
                  <a:lnTo>
                    <a:pt x="22" y="123"/>
                  </a:lnTo>
                  <a:lnTo>
                    <a:pt x="22" y="60"/>
                  </a:lnTo>
                  <a:cubicBezTo>
                    <a:pt x="21" y="48"/>
                    <a:pt x="25" y="37"/>
                    <a:pt x="34" y="28"/>
                  </a:cubicBezTo>
                  <a:cubicBezTo>
                    <a:pt x="42" y="20"/>
                    <a:pt x="53" y="16"/>
                    <a:pt x="64" y="16"/>
                  </a:cubicBezTo>
                  <a:cubicBezTo>
                    <a:pt x="74" y="15"/>
                    <a:pt x="83" y="19"/>
                    <a:pt x="89" y="27"/>
                  </a:cubicBezTo>
                  <a:cubicBezTo>
                    <a:pt x="92" y="33"/>
                    <a:pt x="94" y="41"/>
                    <a:pt x="93" y="49"/>
                  </a:cubicBezTo>
                  <a:lnTo>
                    <a:pt x="93" y="122"/>
                  </a:lnTo>
                  <a:lnTo>
                    <a:pt x="115" y="122"/>
                  </a:lnTo>
                  <a:lnTo>
                    <a:pt x="115" y="57"/>
                  </a:lnTo>
                  <a:cubicBezTo>
                    <a:pt x="117" y="44"/>
                    <a:pt x="115" y="31"/>
                    <a:pt x="109" y="20"/>
                  </a:cubicBezTo>
                  <a:cubicBezTo>
                    <a:pt x="99" y="7"/>
                    <a:pt x="83" y="0"/>
                    <a:pt x="67" y="1"/>
                  </a:cubicBezTo>
                  <a:cubicBezTo>
                    <a:pt x="49" y="1"/>
                    <a:pt x="31" y="10"/>
                    <a:pt x="22" y="26"/>
                  </a:cubicBezTo>
                  <a:lnTo>
                    <a:pt x="22" y="26"/>
                  </a:lnTo>
                  <a:lnTo>
                    <a:pt x="21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2713038" y="4227513"/>
              <a:ext cx="68263" cy="117475"/>
            </a:xfrm>
            <a:custGeom>
              <a:avLst/>
              <a:gdLst>
                <a:gd name="T0" fmla="*/ 89 w 89"/>
                <a:gd name="T1" fmla="*/ 137 h 153"/>
                <a:gd name="T2" fmla="*/ 72 w 89"/>
                <a:gd name="T3" fmla="*/ 138 h 153"/>
                <a:gd name="T4" fmla="*/ 48 w 89"/>
                <a:gd name="T5" fmla="*/ 117 h 153"/>
                <a:gd name="T6" fmla="*/ 48 w 89"/>
                <a:gd name="T7" fmla="*/ 46 h 153"/>
                <a:gd name="T8" fmla="*/ 81 w 89"/>
                <a:gd name="T9" fmla="*/ 46 h 153"/>
                <a:gd name="T10" fmla="*/ 81 w 89"/>
                <a:gd name="T11" fmla="*/ 31 h 153"/>
                <a:gd name="T12" fmla="*/ 49 w 89"/>
                <a:gd name="T13" fmla="*/ 31 h 153"/>
                <a:gd name="T14" fmla="*/ 49 w 89"/>
                <a:gd name="T15" fmla="*/ 0 h 153"/>
                <a:gd name="T16" fmla="*/ 26 w 89"/>
                <a:gd name="T17" fmla="*/ 2 h 153"/>
                <a:gd name="T18" fmla="*/ 26 w 89"/>
                <a:gd name="T19" fmla="*/ 31 h 153"/>
                <a:gd name="T20" fmla="*/ 0 w 89"/>
                <a:gd name="T21" fmla="*/ 31 h 153"/>
                <a:gd name="T22" fmla="*/ 0 w 89"/>
                <a:gd name="T23" fmla="*/ 46 h 153"/>
                <a:gd name="T24" fmla="*/ 26 w 89"/>
                <a:gd name="T25" fmla="*/ 46 h 153"/>
                <a:gd name="T26" fmla="*/ 26 w 89"/>
                <a:gd name="T27" fmla="*/ 114 h 153"/>
                <a:gd name="T28" fmla="*/ 67 w 89"/>
                <a:gd name="T29" fmla="*/ 153 h 153"/>
                <a:gd name="T30" fmla="*/ 89 w 89"/>
                <a:gd name="T31" fmla="*/ 152 h 153"/>
                <a:gd name="T32" fmla="*/ 89 w 89"/>
                <a:gd name="T33" fmla="*/ 13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53">
                  <a:moveTo>
                    <a:pt x="89" y="137"/>
                  </a:moveTo>
                  <a:lnTo>
                    <a:pt x="72" y="138"/>
                  </a:lnTo>
                  <a:cubicBezTo>
                    <a:pt x="53" y="138"/>
                    <a:pt x="48" y="131"/>
                    <a:pt x="48" y="117"/>
                  </a:cubicBezTo>
                  <a:lnTo>
                    <a:pt x="48" y="46"/>
                  </a:lnTo>
                  <a:lnTo>
                    <a:pt x="81" y="46"/>
                  </a:lnTo>
                  <a:lnTo>
                    <a:pt x="81" y="31"/>
                  </a:lnTo>
                  <a:lnTo>
                    <a:pt x="49" y="31"/>
                  </a:lnTo>
                  <a:lnTo>
                    <a:pt x="49" y="0"/>
                  </a:lnTo>
                  <a:lnTo>
                    <a:pt x="26" y="2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46"/>
                  </a:lnTo>
                  <a:lnTo>
                    <a:pt x="26" y="46"/>
                  </a:lnTo>
                  <a:lnTo>
                    <a:pt x="26" y="114"/>
                  </a:lnTo>
                  <a:cubicBezTo>
                    <a:pt x="26" y="138"/>
                    <a:pt x="35" y="153"/>
                    <a:pt x="67" y="153"/>
                  </a:cubicBezTo>
                  <a:lnTo>
                    <a:pt x="89" y="152"/>
                  </a:lnTo>
                  <a:lnTo>
                    <a:pt x="89" y="13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1"/>
            <p:cNvSpPr>
              <a:spLocks noChangeArrowheads="1"/>
            </p:cNvSpPr>
            <p:nvPr/>
          </p:nvSpPr>
          <p:spPr bwMode="auto">
            <a:xfrm>
              <a:off x="2308226" y="4557713"/>
              <a:ext cx="473075" cy="158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Subtitle 2"/>
          <p:cNvSpPr txBox="1">
            <a:spLocks/>
          </p:cNvSpPr>
          <p:nvPr userDrawn="1"/>
        </p:nvSpPr>
        <p:spPr>
          <a:xfrm>
            <a:off x="8576353" y="6025176"/>
            <a:ext cx="3506362" cy="5300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spc="100" dirty="0" smtClean="0">
                <a:solidFill>
                  <a:schemeClr val="accent2"/>
                </a:solidFill>
              </a:rPr>
              <a:t>Powering our way of life.</a:t>
            </a:r>
            <a:endParaRPr lang="en-US" sz="1800" b="1" spc="100" dirty="0">
              <a:solidFill>
                <a:schemeClr val="accent2"/>
              </a:solidFill>
            </a:endParaRPr>
          </a:p>
        </p:txBody>
      </p:sp>
      <p:sp>
        <p:nvSpPr>
          <p:cNvPr id="3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83335" y="5639552"/>
            <a:ext cx="3331466" cy="59943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kern="1300" spc="70" dirty="0" err="1" smtClean="0">
                <a:solidFill>
                  <a:schemeClr val="bg1"/>
                </a:solidFill>
              </a:rPr>
              <a:t>Praesent</a:t>
            </a:r>
            <a:r>
              <a:rPr lang="en-US" kern="1300" spc="70" dirty="0" smtClean="0">
                <a:solidFill>
                  <a:schemeClr val="bg1"/>
                </a:solidFill>
              </a:rPr>
              <a:t> </a:t>
            </a:r>
            <a:r>
              <a:rPr lang="en-US" kern="1300" spc="70" dirty="0" err="1" smtClean="0">
                <a:solidFill>
                  <a:schemeClr val="bg1"/>
                </a:solidFill>
              </a:rPr>
              <a:t>feugiat</a:t>
            </a:r>
            <a:r>
              <a:rPr lang="en-US" kern="1300" spc="70" dirty="0" smtClean="0">
                <a:solidFill>
                  <a:schemeClr val="bg1"/>
                </a:solidFill>
              </a:rPr>
              <a:t> </a:t>
            </a:r>
            <a:r>
              <a:rPr lang="en-US" kern="1300" spc="70" dirty="0" err="1" smtClean="0">
                <a:solidFill>
                  <a:schemeClr val="bg1"/>
                </a:solidFill>
              </a:rPr>
              <a:t>elit</a:t>
            </a:r>
            <a:r>
              <a:rPr lang="en-US" kern="1300" spc="70" dirty="0" smtClean="0">
                <a:solidFill>
                  <a:schemeClr val="bg1"/>
                </a:solidFill>
              </a:rPr>
              <a:t> dolor, </a:t>
            </a:r>
            <a:r>
              <a:rPr lang="en-US" kern="1300" spc="70" dirty="0" err="1" smtClean="0">
                <a:solidFill>
                  <a:schemeClr val="bg1"/>
                </a:solidFill>
              </a:rPr>
              <a:t>vel</a:t>
            </a:r>
            <a:r>
              <a:rPr lang="en-US" kern="1300" spc="70" dirty="0" smtClean="0">
                <a:solidFill>
                  <a:schemeClr val="bg1"/>
                </a:solidFill>
              </a:rPr>
              <a:t> </a:t>
            </a:r>
            <a:r>
              <a:rPr lang="en-US" kern="1300" spc="70" dirty="0" err="1" smtClean="0">
                <a:solidFill>
                  <a:schemeClr val="bg1"/>
                </a:solidFill>
              </a:rPr>
              <a:t>tristique</a:t>
            </a:r>
            <a:r>
              <a:rPr lang="en-US" kern="1300" spc="70" dirty="0" smtClean="0">
                <a:solidFill>
                  <a:schemeClr val="bg1"/>
                </a:solidFill>
              </a:rPr>
              <a:t> dui convallis.</a:t>
            </a:r>
            <a:endParaRPr lang="en-US" kern="1300" spc="7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817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row Alt ba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1120110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3428999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row Al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308786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4308787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8850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col alt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1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2col alt 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8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72249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1col content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666751" y="1500554"/>
            <a:ext cx="10515600" cy="4759569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3col content/text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76858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1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smtClean="0"/>
              <a:t>Lorem Ipsum</a:t>
            </a:r>
            <a:br>
              <a:rPr lang="en-US" b="1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92516" y="4247213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53425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7" name="Content Placeholder 12"/>
          <p:cNvSpPr>
            <a:spLocks noGrp="1"/>
          </p:cNvSpPr>
          <p:nvPr>
            <p:ph sz="quarter" idx="13"/>
          </p:nvPr>
        </p:nvSpPr>
        <p:spPr>
          <a:xfrm>
            <a:off x="666750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4"/>
          </p:nvPr>
        </p:nvSpPr>
        <p:spPr>
          <a:xfrm>
            <a:off x="4592516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5"/>
          </p:nvPr>
        </p:nvSpPr>
        <p:spPr>
          <a:xfrm>
            <a:off x="8353425" y="2297723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307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 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 Title Righ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een Title 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Title Paragraph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38" y="2264264"/>
            <a:ext cx="9892812" cy="777874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89538" y="3042138"/>
            <a:ext cx="9892812" cy="9085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Oran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bg1">
              <a:alpha val="5000"/>
            </a:schemeClr>
          </a:solidFill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9764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col Title Paragrah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714447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2714448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col tex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6675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row Alt ba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1120110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3428999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row Al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308786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4308787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8850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col alt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1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8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72249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col content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666751" y="1500554"/>
            <a:ext cx="10515600" cy="4759569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3col content/text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76858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1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smtClean="0"/>
              <a:t>Lorem Ipsum</a:t>
            </a:r>
            <a:br>
              <a:rPr lang="en-US" b="1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92516" y="4247213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53425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7" name="Content Placeholder 12"/>
          <p:cNvSpPr>
            <a:spLocks noGrp="1"/>
          </p:cNvSpPr>
          <p:nvPr>
            <p:ph sz="quarter" idx="13"/>
          </p:nvPr>
        </p:nvSpPr>
        <p:spPr>
          <a:xfrm>
            <a:off x="666750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4"/>
          </p:nvPr>
        </p:nvSpPr>
        <p:spPr>
          <a:xfrm>
            <a:off x="4592516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5"/>
          </p:nvPr>
        </p:nvSpPr>
        <p:spPr>
          <a:xfrm>
            <a:off x="8353425" y="2297723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Title Righ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/Orang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6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tx2">
              <a:alpha val="8000"/>
            </a:schemeClr>
          </a:solidFill>
        </p:grpSpPr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ue Title 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Title Paragraph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38" y="2264264"/>
            <a:ext cx="9892812" cy="777874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89538" y="3042138"/>
            <a:ext cx="9892812" cy="9085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col Title Paragrah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714447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2714448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col tex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6675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row Alt ba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1120110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3428999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row Al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308786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4308787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8850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col alt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1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8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72249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col content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666751" y="1500554"/>
            <a:ext cx="10515600" cy="4759569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3col content/text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76858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1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smtClean="0"/>
              <a:t>Lorem Ipsum</a:t>
            </a:r>
            <a:br>
              <a:rPr lang="en-US" b="1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92516" y="4247213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53425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7" name="Content Placeholder 12"/>
          <p:cNvSpPr>
            <a:spLocks noGrp="1"/>
          </p:cNvSpPr>
          <p:nvPr>
            <p:ph sz="quarter" idx="13"/>
          </p:nvPr>
        </p:nvSpPr>
        <p:spPr>
          <a:xfrm>
            <a:off x="666750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4"/>
          </p:nvPr>
        </p:nvSpPr>
        <p:spPr>
          <a:xfrm>
            <a:off x="4592516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5"/>
          </p:nvPr>
        </p:nvSpPr>
        <p:spPr>
          <a:xfrm>
            <a:off x="8353425" y="2297723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bg1">
              <a:alpha val="5000"/>
            </a:schemeClr>
          </a:solidFill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ellow Title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ellow Title Righ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ellow Title Left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Title Paragraph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538" y="2264264"/>
            <a:ext cx="9892812" cy="777874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1289538" y="3042138"/>
            <a:ext cx="9892812" cy="90854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col Title Paragrah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2714447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2714448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col tex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66750" y="1852247"/>
            <a:ext cx="5086350" cy="3434860"/>
          </a:xfrm>
          <a:prstGeom prst="rect">
            <a:avLst/>
          </a:prstGeom>
        </p:spPr>
        <p:txBody>
          <a:bodyPr/>
          <a:lstStyle>
            <a:lvl1pPr marL="285750" marR="0" indent="-285750" algn="l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spcAft>
                <a:spcPts val="1200"/>
              </a:spcAft>
              <a:buClr>
                <a:schemeClr val="accent4"/>
              </a:buClr>
              <a:buSzTx/>
              <a:buFont typeface="Wingdings" charset="2"/>
              <a:buChar char="§"/>
              <a:tabLst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sagittis</a:t>
            </a:r>
            <a:r>
              <a:rPr lang="en-US" sz="1600" dirty="0" smtClean="0"/>
              <a:t> </a:t>
            </a:r>
            <a:r>
              <a:rPr lang="en-US" sz="1600" dirty="0" err="1" smtClean="0"/>
              <a:t>turpis</a:t>
            </a:r>
            <a:r>
              <a:rPr lang="en-US" sz="1600" dirty="0" smtClean="0"/>
              <a:t> a </a:t>
            </a:r>
            <a:r>
              <a:rPr lang="en-US" sz="1600" dirty="0" err="1" smtClean="0"/>
              <a:t>purus</a:t>
            </a:r>
            <a:r>
              <a:rPr lang="en-US" sz="1600" dirty="0" smtClean="0"/>
              <a:t> porta </a:t>
            </a:r>
            <a:r>
              <a:rPr lang="en-US" sz="1600" dirty="0" err="1" smtClean="0"/>
              <a:t>dignissim</a:t>
            </a:r>
            <a:r>
              <a:rPr lang="en-US" sz="1600" dirty="0" smtClean="0"/>
              <a:t>. Lorem ipsum dolor sit </a:t>
            </a:r>
            <a:r>
              <a:rPr lang="en-US" sz="1600" dirty="0" err="1" smtClean="0"/>
              <a:t>amet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aliquet</a:t>
            </a:r>
            <a:r>
              <a:rPr lang="en-US" sz="1600" dirty="0" smtClean="0"/>
              <a:t> </a:t>
            </a:r>
            <a:r>
              <a:rPr lang="en-US" sz="1600" dirty="0" err="1" smtClean="0"/>
              <a:t>tortor</a:t>
            </a:r>
            <a:r>
              <a:rPr lang="en-US" sz="1600" dirty="0" smtClean="0"/>
              <a:t> sit </a:t>
            </a:r>
            <a:r>
              <a:rPr lang="en-US" sz="1600" dirty="0" err="1" smtClean="0"/>
              <a:t>amet</a:t>
            </a:r>
            <a:r>
              <a:rPr lang="en-US" sz="1600" dirty="0" smtClean="0"/>
              <a:t> </a:t>
            </a:r>
            <a:r>
              <a:rPr lang="en-US" sz="1600" dirty="0" err="1" smtClean="0"/>
              <a:t>varius</a:t>
            </a:r>
            <a:r>
              <a:rPr lang="en-US" sz="1600" dirty="0" smtClean="0"/>
              <a:t> </a:t>
            </a:r>
            <a:r>
              <a:rPr lang="en-US" sz="1600" dirty="0" err="1" smtClean="0"/>
              <a:t>fermentum</a:t>
            </a:r>
            <a:r>
              <a:rPr lang="en-US" sz="1600" dirty="0" smtClean="0"/>
              <a:t>. </a:t>
            </a:r>
            <a:r>
              <a:rPr lang="en-US" sz="1600" dirty="0" err="1" smtClean="0"/>
              <a:t>Cras</a:t>
            </a:r>
            <a:r>
              <a:rPr lang="en-US" sz="1600" dirty="0" smtClean="0"/>
              <a:t> </a:t>
            </a:r>
            <a:r>
              <a:rPr lang="en-US" sz="1600" dirty="0" err="1" smtClean="0"/>
              <a:t>nec</a:t>
            </a:r>
            <a:r>
              <a:rPr lang="en-US" sz="1600" dirty="0" smtClean="0"/>
              <a:t> </a:t>
            </a:r>
            <a:r>
              <a:rPr lang="en-US" sz="1600" dirty="0" err="1" smtClean="0"/>
              <a:t>interdum</a:t>
            </a:r>
            <a:r>
              <a:rPr lang="en-US" sz="1600" dirty="0" smtClean="0"/>
              <a:t> </a:t>
            </a:r>
            <a:r>
              <a:rPr lang="en-US" sz="1600" dirty="0" err="1" smtClean="0"/>
              <a:t>nibh</a:t>
            </a:r>
            <a:r>
              <a:rPr lang="en-US" sz="1600" dirty="0" smtClean="0"/>
              <a:t>, </a:t>
            </a:r>
            <a:r>
              <a:rPr lang="en-US" sz="1600" dirty="0" err="1" smtClean="0"/>
              <a:t>ut</a:t>
            </a:r>
            <a:r>
              <a:rPr lang="en-US" sz="1600" dirty="0" smtClean="0"/>
              <a:t> </a:t>
            </a:r>
            <a:r>
              <a:rPr lang="en-US" sz="1600" dirty="0" err="1" smtClean="0"/>
              <a:t>facilisis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endParaRPr lang="en-US" sz="1600" dirty="0" smtClean="0"/>
          </a:p>
          <a:p>
            <a:pPr marL="285750" indent="-285750">
              <a:lnSpc>
                <a:spcPct val="130000"/>
              </a:lnSpc>
              <a:spcAft>
                <a:spcPts val="1200"/>
              </a:spcAft>
              <a:buFont typeface="Arial" charset="0"/>
              <a:buChar char="•"/>
            </a:pPr>
            <a:r>
              <a:rPr lang="en-US" sz="1600" dirty="0" err="1" smtClean="0"/>
              <a:t>Donec</a:t>
            </a:r>
            <a:r>
              <a:rPr lang="en-US" sz="1600" dirty="0" smtClean="0"/>
              <a:t> in </a:t>
            </a:r>
            <a:r>
              <a:rPr lang="en-US" sz="1600" dirty="0" err="1" smtClean="0"/>
              <a:t>enim</a:t>
            </a:r>
            <a:r>
              <a:rPr lang="en-US" sz="1600" dirty="0" smtClean="0"/>
              <a:t> </a:t>
            </a:r>
            <a:r>
              <a:rPr lang="en-US" sz="1600" dirty="0" err="1" smtClean="0"/>
              <a:t>metus</a:t>
            </a:r>
            <a:r>
              <a:rPr lang="en-US" sz="1600" dirty="0" smtClean="0"/>
              <a:t>. </a:t>
            </a:r>
            <a:r>
              <a:rPr lang="en-US" sz="1600" dirty="0" err="1" smtClean="0"/>
              <a:t>Sed</a:t>
            </a:r>
            <a:r>
              <a:rPr lang="en-US" sz="1600" dirty="0" smtClean="0"/>
              <a:t> </a:t>
            </a:r>
            <a:r>
              <a:rPr lang="en-US" sz="1600" dirty="0" err="1" smtClean="0"/>
              <a:t>ultricies</a:t>
            </a:r>
            <a:r>
              <a:rPr lang="en-US" sz="1600" dirty="0" smtClean="0"/>
              <a:t> </a:t>
            </a:r>
            <a:r>
              <a:rPr lang="en-US" sz="1600" dirty="0" err="1" smtClean="0"/>
              <a:t>vestibulum</a:t>
            </a:r>
            <a:r>
              <a:rPr lang="en-US" sz="1600" dirty="0" smtClean="0"/>
              <a:t> </a:t>
            </a:r>
            <a:r>
              <a:rPr lang="en-US" sz="1600" dirty="0" err="1" smtClean="0"/>
              <a:t>purus</a:t>
            </a:r>
            <a:r>
              <a:rPr lang="en-US" sz="1600" dirty="0" smtClean="0"/>
              <a:t> id </a:t>
            </a:r>
            <a:r>
              <a:rPr lang="en-US" sz="1600" dirty="0" err="1" smtClean="0"/>
              <a:t>iaculis</a:t>
            </a:r>
            <a:r>
              <a:rPr lang="en-US" sz="1600" dirty="0" smtClean="0"/>
              <a:t>. Nunc </a:t>
            </a:r>
            <a:r>
              <a:rPr lang="en-US" sz="1600" dirty="0" err="1" smtClean="0"/>
              <a:t>scelerisque</a:t>
            </a:r>
            <a:r>
              <a:rPr lang="en-US" sz="1600" dirty="0" smtClean="0"/>
              <a:t> </a:t>
            </a:r>
            <a:r>
              <a:rPr lang="en-US" sz="1600" dirty="0" err="1" smtClean="0"/>
              <a:t>vulputate</a:t>
            </a:r>
            <a:r>
              <a:rPr lang="en-US" sz="1600" dirty="0" smtClean="0"/>
              <a:t> </a:t>
            </a:r>
            <a:r>
              <a:rPr lang="en-US" sz="1600" dirty="0" err="1" smtClean="0"/>
              <a:t>est</a:t>
            </a:r>
            <a:r>
              <a:rPr lang="en-US" sz="1600" dirty="0" smtClean="0"/>
              <a:t> id </a:t>
            </a:r>
            <a:r>
              <a:rPr lang="en-US" sz="1600" dirty="0" err="1" smtClean="0"/>
              <a:t>varius</a:t>
            </a:r>
            <a:r>
              <a:rPr lang="en-US" sz="1600" dirty="0" smtClean="0"/>
              <a:t>.</a:t>
            </a:r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row Alt bar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1120110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3428999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row Alt bar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308786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1" y="4308787"/>
            <a:ext cx="5405438" cy="14196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8850"/>
            <a:ext cx="12192000" cy="3429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2col alt 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6751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8" y="1120109"/>
            <a:ext cx="4914900" cy="1419680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itle 1" hidden="1"/>
          <p:cNvSpPr txBox="1">
            <a:spLocks/>
          </p:cNvSpPr>
          <p:nvPr userDrawn="1"/>
        </p:nvSpPr>
        <p:spPr>
          <a:xfrm>
            <a:off x="679455" y="1131539"/>
            <a:ext cx="4902195" cy="1408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Quisque vitae </a:t>
            </a:r>
          </a:p>
          <a:p>
            <a:r>
              <a:rPr lang="en-US" b="1" dirty="0" smtClean="0">
                <a:solidFill>
                  <a:schemeClr val="accent1"/>
                </a:solidFill>
                <a:latin typeface="Arial"/>
                <a:cs typeface="Arial"/>
              </a:rPr>
              <a:t>Crasnec interdum</a:t>
            </a:r>
            <a:endParaRPr lang="en-US" sz="6600" b="1" spc="1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572249" y="2762643"/>
            <a:ext cx="4914900" cy="174162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  <a:lvl2pPr marL="457200" indent="0" algn="l">
              <a:buNone/>
              <a:defRPr sz="1400"/>
            </a:lvl2pPr>
            <a:lvl3pPr marL="914400" indent="0" algn="l">
              <a:buNone/>
              <a:defRPr sz="1400"/>
            </a:lvl3pPr>
            <a:lvl4pPr marL="1371600" indent="0" algn="l">
              <a:buNone/>
              <a:defRPr sz="1400"/>
            </a:lvl4pPr>
            <a:lvl5pPr marL="1828800" indent="0" algn="l">
              <a:buNone/>
              <a:defRPr sz="1400"/>
            </a:lvl5pPr>
          </a:lstStyle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sagittis</a:t>
            </a:r>
            <a:r>
              <a:rPr lang="en-US" sz="1400" dirty="0" smtClean="0"/>
              <a:t> </a:t>
            </a:r>
            <a:r>
              <a:rPr lang="en-US" sz="1400" dirty="0" err="1" smtClean="0"/>
              <a:t>turpis</a:t>
            </a:r>
            <a:r>
              <a:rPr lang="en-US" sz="1400" dirty="0" smtClean="0"/>
              <a:t> a </a:t>
            </a:r>
            <a:r>
              <a:rPr lang="en-US" sz="1400" dirty="0" err="1" smtClean="0"/>
              <a:t>purus</a:t>
            </a:r>
            <a:r>
              <a:rPr lang="en-US" sz="1400" dirty="0" smtClean="0"/>
              <a:t> porta </a:t>
            </a:r>
            <a:r>
              <a:rPr lang="en-US" sz="1400" dirty="0" err="1" smtClean="0"/>
              <a:t>dignissim</a:t>
            </a:r>
            <a:r>
              <a:rPr lang="en-US" sz="1400" dirty="0" smtClean="0"/>
              <a:t>. Lorem ipsum dolor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, </a:t>
            </a:r>
            <a:r>
              <a:rPr lang="en-US" sz="1400" dirty="0" err="1" smtClean="0"/>
              <a:t>consectetur</a:t>
            </a:r>
            <a:r>
              <a:rPr lang="en-US" sz="1400" dirty="0" smtClean="0"/>
              <a:t> </a:t>
            </a:r>
            <a:r>
              <a:rPr lang="en-US" sz="1400" dirty="0" err="1" smtClean="0"/>
              <a:t>adipiscing</a:t>
            </a:r>
            <a:r>
              <a:rPr lang="en-US" sz="1400" dirty="0" smtClean="0"/>
              <a:t> </a:t>
            </a:r>
            <a:r>
              <a:rPr lang="en-US" sz="1400" dirty="0" err="1" smtClean="0"/>
              <a:t>elit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ac </a:t>
            </a:r>
            <a:r>
              <a:rPr lang="en-US" sz="1400" dirty="0" err="1" smtClean="0"/>
              <a:t>blandit</a:t>
            </a:r>
            <a:r>
              <a:rPr lang="en-US" sz="1400" dirty="0" smtClean="0"/>
              <a:t> </a:t>
            </a:r>
            <a:r>
              <a:rPr lang="en-US" sz="1400" dirty="0" err="1" smtClean="0"/>
              <a:t>risus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aliquet</a:t>
            </a:r>
            <a:r>
              <a:rPr lang="en-US" sz="1400" dirty="0" smtClean="0"/>
              <a:t> </a:t>
            </a:r>
            <a:r>
              <a:rPr lang="en-US" sz="1400" dirty="0" err="1" smtClean="0"/>
              <a:t>tortor</a:t>
            </a:r>
            <a:r>
              <a:rPr lang="en-US" sz="1400" dirty="0" smtClean="0"/>
              <a:t> sit </a:t>
            </a:r>
            <a:r>
              <a:rPr lang="en-US" sz="1400" dirty="0" err="1" smtClean="0"/>
              <a:t>amet</a:t>
            </a:r>
            <a:r>
              <a:rPr lang="en-US" sz="1400" dirty="0" smtClean="0"/>
              <a:t> </a:t>
            </a:r>
            <a:r>
              <a:rPr lang="en-US" sz="1400" dirty="0" err="1" smtClean="0"/>
              <a:t>varius</a:t>
            </a:r>
            <a:r>
              <a:rPr lang="en-US" sz="1400" dirty="0" smtClean="0"/>
              <a:t> </a:t>
            </a:r>
            <a:r>
              <a:rPr lang="en-US" sz="1400" dirty="0" err="1" smtClean="0"/>
              <a:t>fermentum</a:t>
            </a:r>
            <a:r>
              <a:rPr lang="en-US" sz="1400" dirty="0" smtClean="0"/>
              <a:t>. </a:t>
            </a:r>
            <a:r>
              <a:rPr lang="en-US" sz="1400" dirty="0" err="1" smtClean="0"/>
              <a:t>Cras</a:t>
            </a:r>
            <a:r>
              <a:rPr lang="en-US" sz="1400" dirty="0" smtClean="0"/>
              <a:t> </a:t>
            </a:r>
            <a:r>
              <a:rPr lang="en-US" sz="1400" dirty="0" err="1" smtClean="0"/>
              <a:t>nec</a:t>
            </a:r>
            <a:r>
              <a:rPr lang="en-US" sz="1400" dirty="0" smtClean="0"/>
              <a:t> </a:t>
            </a:r>
            <a:r>
              <a:rPr lang="en-US" sz="1400" dirty="0" err="1" smtClean="0"/>
              <a:t>interdum</a:t>
            </a:r>
            <a:r>
              <a:rPr lang="en-US" sz="1400" dirty="0" smtClean="0"/>
              <a:t> </a:t>
            </a:r>
            <a:r>
              <a:rPr lang="en-US" sz="1400" dirty="0" err="1" smtClean="0"/>
              <a:t>nibh</a:t>
            </a:r>
            <a:r>
              <a:rPr lang="en-US" sz="1400" dirty="0" smtClean="0"/>
              <a:t>, </a:t>
            </a:r>
            <a:r>
              <a:rPr lang="en-US" sz="1400" dirty="0" err="1" smtClean="0"/>
              <a:t>ut</a:t>
            </a:r>
            <a:r>
              <a:rPr lang="en-US" sz="1400" dirty="0" smtClean="0"/>
              <a:t> </a:t>
            </a:r>
            <a:r>
              <a:rPr lang="en-US" sz="1400" dirty="0" err="1" smtClean="0"/>
              <a:t>facilisis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. </a:t>
            </a:r>
            <a:r>
              <a:rPr lang="en-US" sz="1400" dirty="0" err="1" smtClean="0"/>
              <a:t>Donec</a:t>
            </a:r>
            <a:r>
              <a:rPr lang="en-US" sz="1400" dirty="0" smtClean="0"/>
              <a:t> in </a:t>
            </a:r>
            <a:r>
              <a:rPr lang="en-US" sz="1400" dirty="0" err="1" smtClean="0"/>
              <a:t>enim</a:t>
            </a:r>
            <a:r>
              <a:rPr lang="en-US" sz="1400" dirty="0" smtClean="0"/>
              <a:t> </a:t>
            </a:r>
            <a:r>
              <a:rPr lang="en-US" sz="1400" dirty="0" err="1" smtClean="0"/>
              <a:t>metus</a:t>
            </a:r>
            <a:r>
              <a:rPr lang="en-US" sz="1400" dirty="0" smtClean="0"/>
              <a:t>. </a:t>
            </a:r>
            <a:r>
              <a:rPr lang="en-US" sz="1400" dirty="0" err="1" smtClean="0"/>
              <a:t>Sed</a:t>
            </a:r>
            <a:r>
              <a:rPr lang="en-US" sz="1400" dirty="0" smtClean="0"/>
              <a:t> </a:t>
            </a:r>
            <a:r>
              <a:rPr lang="en-US" sz="1400" dirty="0" err="1" smtClean="0"/>
              <a:t>ultricies</a:t>
            </a:r>
            <a:r>
              <a:rPr lang="en-US" sz="1400" dirty="0" smtClean="0"/>
              <a:t> </a:t>
            </a:r>
            <a:r>
              <a:rPr lang="en-US" sz="1400" dirty="0" err="1" smtClean="0"/>
              <a:t>vestibulum</a:t>
            </a:r>
            <a:r>
              <a:rPr lang="en-US" sz="1400" dirty="0" smtClean="0"/>
              <a:t> </a:t>
            </a:r>
            <a:r>
              <a:rPr lang="en-US" sz="1400" dirty="0" err="1" smtClean="0"/>
              <a:t>purus</a:t>
            </a:r>
            <a:r>
              <a:rPr lang="en-US" sz="1400" dirty="0" smtClean="0"/>
              <a:t> id </a:t>
            </a:r>
            <a:r>
              <a:rPr lang="en-US" sz="1400" dirty="0" err="1" smtClean="0"/>
              <a:t>iaculis</a:t>
            </a:r>
            <a:r>
              <a:rPr lang="en-US" sz="1400" dirty="0" smtClean="0"/>
              <a:t>. Nunc </a:t>
            </a:r>
            <a:r>
              <a:rPr lang="en-US" sz="1400" dirty="0" err="1" smtClean="0"/>
              <a:t>scelerisque</a:t>
            </a:r>
            <a:r>
              <a:rPr lang="en-US" sz="1400" dirty="0" smtClean="0"/>
              <a:t> </a:t>
            </a:r>
            <a:r>
              <a:rPr lang="en-US" sz="1400" dirty="0" err="1" smtClean="0"/>
              <a:t>vulputate</a:t>
            </a:r>
            <a:r>
              <a:rPr lang="en-US" sz="1400" dirty="0" smtClean="0"/>
              <a:t> </a:t>
            </a:r>
            <a:r>
              <a:rPr lang="en-US" sz="1400" dirty="0" err="1" smtClean="0"/>
              <a:t>est</a:t>
            </a:r>
            <a:r>
              <a:rPr lang="en-US" sz="1400" dirty="0" smtClean="0"/>
              <a:t> id </a:t>
            </a:r>
            <a:r>
              <a:rPr lang="en-US" sz="1400" dirty="0" err="1" smtClean="0"/>
              <a:t>varius</a:t>
            </a:r>
            <a:r>
              <a:rPr lang="en-US" sz="1400" dirty="0" smtClean="0"/>
              <a:t>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196340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2"/>
          </p:nvPr>
        </p:nvSpPr>
        <p:spPr>
          <a:xfrm>
            <a:off x="0" y="-1"/>
            <a:ext cx="6096000" cy="685800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t" anchorCtr="0"/>
          <a:lstStyle>
            <a:lvl1pPr marL="0" indent="0" algn="ctr">
              <a:buNone/>
              <a:defRPr sz="14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/Gree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6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tx2">
              <a:alpha val="8000"/>
            </a:schemeClr>
          </a:solidFill>
        </p:grpSpPr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1col content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10515600" cy="77787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2"/>
          </p:nvPr>
        </p:nvSpPr>
        <p:spPr>
          <a:xfrm>
            <a:off x="666751" y="1500554"/>
            <a:ext cx="10515600" cy="4759569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 3col content/text top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768580"/>
            <a:ext cx="10515600" cy="77787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207240" cy="2308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6751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el it. </a:t>
            </a:r>
          </a:p>
          <a:p>
            <a:pPr lvl="0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592516" y="4247213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8353425" y="4247214"/>
            <a:ext cx="2828925" cy="114020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 baseline="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algn="ctr">
              <a:lnSpc>
                <a:spcPct val="120000"/>
              </a:lnSpc>
              <a:spcAft>
                <a:spcPts val="600"/>
              </a:spcAft>
            </a:pPr>
            <a:r>
              <a:rPr lang="en-US" b="1" dirty="0" smtClean="0"/>
              <a:t>Lorem Ipsum</a:t>
            </a:r>
            <a:br>
              <a:rPr lang="en-US" b="1" dirty="0" smtClean="0"/>
            </a:br>
            <a:r>
              <a:rPr lang="en-US" sz="1200" dirty="0" err="1" smtClean="0"/>
              <a:t>Ut</a:t>
            </a:r>
            <a:r>
              <a:rPr lang="en-US" sz="1200" dirty="0" smtClean="0"/>
              <a:t> </a:t>
            </a:r>
            <a:r>
              <a:rPr lang="en-US" sz="1200" dirty="0" err="1" smtClean="0"/>
              <a:t>sagittis</a:t>
            </a:r>
            <a:r>
              <a:rPr lang="en-US" sz="1200" dirty="0" smtClean="0"/>
              <a:t> </a:t>
            </a:r>
            <a:r>
              <a:rPr lang="en-US" sz="1200" dirty="0" err="1" smtClean="0"/>
              <a:t>turpis</a:t>
            </a:r>
            <a:r>
              <a:rPr lang="en-US" sz="1200" dirty="0" smtClean="0"/>
              <a:t> a </a:t>
            </a:r>
            <a:r>
              <a:rPr lang="en-US" sz="1200" dirty="0" err="1" smtClean="0"/>
              <a:t>purus</a:t>
            </a:r>
            <a:r>
              <a:rPr lang="en-US" sz="1200" dirty="0" smtClean="0"/>
              <a:t> porta dig </a:t>
            </a:r>
            <a:r>
              <a:rPr lang="en-US" sz="1200" dirty="0" err="1" smtClean="0"/>
              <a:t>nissim</a:t>
            </a:r>
            <a:r>
              <a:rPr lang="en-US" sz="1200" dirty="0" smtClean="0"/>
              <a:t>. Lorem ipsum dolor sit </a:t>
            </a:r>
            <a:r>
              <a:rPr lang="en-US" sz="1200" dirty="0" err="1" smtClean="0"/>
              <a:t>amet</a:t>
            </a:r>
            <a:r>
              <a:rPr lang="en-US" sz="1200" dirty="0" smtClean="0"/>
              <a:t>, </a:t>
            </a:r>
            <a:r>
              <a:rPr lang="en-US" sz="1200" dirty="0" err="1" smtClean="0"/>
              <a:t>consectetur</a:t>
            </a:r>
            <a:r>
              <a:rPr lang="en-US" sz="1200" dirty="0" smtClean="0"/>
              <a:t> </a:t>
            </a:r>
            <a:r>
              <a:rPr lang="en-US" sz="1200" dirty="0" err="1" smtClean="0"/>
              <a:t>adipiscing</a:t>
            </a:r>
            <a:r>
              <a:rPr lang="en-US" sz="1200" dirty="0" smtClean="0"/>
              <a:t> </a:t>
            </a:r>
            <a:r>
              <a:rPr lang="en-US" sz="1200" dirty="0" err="1" smtClean="0"/>
              <a:t>elit</a:t>
            </a:r>
            <a:r>
              <a:rPr lang="en-US" sz="1200" dirty="0" smtClean="0"/>
              <a:t>. </a:t>
            </a:r>
          </a:p>
          <a:p>
            <a:pPr lvl="0"/>
            <a:endParaRPr lang="en-US" dirty="0" smtClean="0"/>
          </a:p>
        </p:txBody>
      </p:sp>
      <p:sp>
        <p:nvSpPr>
          <p:cNvPr id="7" name="Content Placeholder 12"/>
          <p:cNvSpPr>
            <a:spLocks noGrp="1"/>
          </p:cNvSpPr>
          <p:nvPr>
            <p:ph sz="quarter" idx="13"/>
          </p:nvPr>
        </p:nvSpPr>
        <p:spPr>
          <a:xfrm>
            <a:off x="666750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0" name="Content Placeholder 12"/>
          <p:cNvSpPr>
            <a:spLocks noGrp="1"/>
          </p:cNvSpPr>
          <p:nvPr>
            <p:ph sz="quarter" idx="14"/>
          </p:nvPr>
        </p:nvSpPr>
        <p:spPr>
          <a:xfrm>
            <a:off x="4592516" y="2297721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  <p:sp>
        <p:nvSpPr>
          <p:cNvPr id="11" name="Content Placeholder 12"/>
          <p:cNvSpPr>
            <a:spLocks noGrp="1"/>
          </p:cNvSpPr>
          <p:nvPr>
            <p:ph sz="quarter" idx="15"/>
          </p:nvPr>
        </p:nvSpPr>
        <p:spPr>
          <a:xfrm>
            <a:off x="8353425" y="2297723"/>
            <a:ext cx="2828925" cy="1949491"/>
          </a:xfrm>
          <a:prstGeom prst="rect">
            <a:avLst/>
          </a:prstGeom>
          <a:pattFill prst="wdUpDiag">
            <a:fgClr>
              <a:schemeClr val="tx1">
                <a:lumMod val="10000"/>
                <a:lumOff val="90000"/>
              </a:schemeClr>
            </a:fgClr>
            <a:bgClr>
              <a:schemeClr val="bg1">
                <a:lumMod val="85000"/>
              </a:schemeClr>
            </a:bgClr>
          </a:pattFill>
        </p:spPr>
        <p:txBody>
          <a:bodyPr anchor="b" anchorCtr="0"/>
          <a:lstStyle>
            <a:lvl1pPr marL="0" indent="0" algn="ct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UPLOAD, DRAG, OR INSERT OBJECT HERE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252457" y="1788947"/>
            <a:ext cx="3300258" cy="1552129"/>
            <a:chOff x="1883569" y="3118646"/>
            <a:chExt cx="989013" cy="465138"/>
          </a:xfrm>
        </p:grpSpPr>
        <p:sp>
          <p:nvSpPr>
            <p:cNvPr id="4" name="Freeform 20"/>
            <p:cNvSpPr>
              <a:spLocks/>
            </p:cNvSpPr>
            <p:nvPr/>
          </p:nvSpPr>
          <p:spPr bwMode="auto">
            <a:xfrm>
              <a:off x="1923257" y="3118646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21"/>
            <p:cNvSpPr>
              <a:spLocks/>
            </p:cNvSpPr>
            <p:nvPr/>
          </p:nvSpPr>
          <p:spPr bwMode="auto">
            <a:xfrm>
              <a:off x="2070894" y="3323434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22"/>
            <p:cNvSpPr>
              <a:spLocks noEditPoints="1"/>
            </p:cNvSpPr>
            <p:nvPr/>
          </p:nvSpPr>
          <p:spPr bwMode="auto">
            <a:xfrm>
              <a:off x="1883569" y="3193259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adFill>
              <a:gsLst>
                <a:gs pos="96500">
                  <a:srgbClr val="002D72"/>
                </a:gs>
                <a:gs pos="93000">
                  <a:schemeClr val="accent1"/>
                </a:gs>
                <a:gs pos="0">
                  <a:schemeClr val="accent2"/>
                </a:gs>
              </a:gsLst>
              <a:path path="circle">
                <a:fillToRect l="100000" b="100000"/>
              </a:path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23"/>
            <p:cNvSpPr>
              <a:spLocks noEditPoints="1"/>
            </p:cNvSpPr>
            <p:nvPr/>
          </p:nvSpPr>
          <p:spPr bwMode="auto">
            <a:xfrm>
              <a:off x="2399507" y="3363121"/>
              <a:ext cx="142875" cy="152400"/>
            </a:xfrm>
            <a:custGeom>
              <a:avLst/>
              <a:gdLst>
                <a:gd name="T0" fmla="*/ 57 w 190"/>
                <a:gd name="T1" fmla="*/ 91 h 200"/>
                <a:gd name="T2" fmla="*/ 57 w 190"/>
                <a:gd name="T3" fmla="*/ 38 h 200"/>
                <a:gd name="T4" fmla="*/ 89 w 190"/>
                <a:gd name="T5" fmla="*/ 38 h 200"/>
                <a:gd name="T6" fmla="*/ 120 w 190"/>
                <a:gd name="T7" fmla="*/ 44 h 200"/>
                <a:gd name="T8" fmla="*/ 132 w 190"/>
                <a:gd name="T9" fmla="*/ 64 h 200"/>
                <a:gd name="T10" fmla="*/ 124 w 190"/>
                <a:gd name="T11" fmla="*/ 82 h 200"/>
                <a:gd name="T12" fmla="*/ 89 w 190"/>
                <a:gd name="T13" fmla="*/ 91 h 200"/>
                <a:gd name="T14" fmla="*/ 57 w 190"/>
                <a:gd name="T15" fmla="*/ 91 h 200"/>
                <a:gd name="T16" fmla="*/ 57 w 190"/>
                <a:gd name="T17" fmla="*/ 127 h 200"/>
                <a:gd name="T18" fmla="*/ 94 w 190"/>
                <a:gd name="T19" fmla="*/ 127 h 200"/>
                <a:gd name="T20" fmla="*/ 163 w 190"/>
                <a:gd name="T21" fmla="*/ 113 h 200"/>
                <a:gd name="T22" fmla="*/ 189 w 190"/>
                <a:gd name="T23" fmla="*/ 63 h 200"/>
                <a:gd name="T24" fmla="*/ 158 w 190"/>
                <a:gd name="T25" fmla="*/ 13 h 200"/>
                <a:gd name="T26" fmla="*/ 92 w 190"/>
                <a:gd name="T27" fmla="*/ 2 h 200"/>
                <a:gd name="T28" fmla="*/ 0 w 190"/>
                <a:gd name="T29" fmla="*/ 2 h 200"/>
                <a:gd name="T30" fmla="*/ 0 w 190"/>
                <a:gd name="T31" fmla="*/ 200 h 200"/>
                <a:gd name="T32" fmla="*/ 57 w 190"/>
                <a:gd name="T33" fmla="*/ 200 h 200"/>
                <a:gd name="T34" fmla="*/ 57 w 190"/>
                <a:gd name="T35" fmla="*/ 12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00">
                  <a:moveTo>
                    <a:pt x="57" y="91"/>
                  </a:moveTo>
                  <a:lnTo>
                    <a:pt x="57" y="38"/>
                  </a:lnTo>
                  <a:lnTo>
                    <a:pt x="89" y="38"/>
                  </a:lnTo>
                  <a:cubicBezTo>
                    <a:pt x="99" y="37"/>
                    <a:pt x="110" y="39"/>
                    <a:pt x="120" y="44"/>
                  </a:cubicBezTo>
                  <a:cubicBezTo>
                    <a:pt x="127" y="48"/>
                    <a:pt x="132" y="56"/>
                    <a:pt x="132" y="64"/>
                  </a:cubicBezTo>
                  <a:cubicBezTo>
                    <a:pt x="132" y="71"/>
                    <a:pt x="129" y="77"/>
                    <a:pt x="124" y="82"/>
                  </a:cubicBezTo>
                  <a:cubicBezTo>
                    <a:pt x="114" y="89"/>
                    <a:pt x="101" y="92"/>
                    <a:pt x="89" y="91"/>
                  </a:cubicBezTo>
                  <a:lnTo>
                    <a:pt x="57" y="91"/>
                  </a:lnTo>
                  <a:close/>
                  <a:moveTo>
                    <a:pt x="57" y="127"/>
                  </a:moveTo>
                  <a:lnTo>
                    <a:pt x="94" y="127"/>
                  </a:lnTo>
                  <a:cubicBezTo>
                    <a:pt x="120" y="127"/>
                    <a:pt x="142" y="127"/>
                    <a:pt x="163" y="113"/>
                  </a:cubicBezTo>
                  <a:cubicBezTo>
                    <a:pt x="180" y="101"/>
                    <a:pt x="190" y="83"/>
                    <a:pt x="189" y="63"/>
                  </a:cubicBezTo>
                  <a:cubicBezTo>
                    <a:pt x="189" y="42"/>
                    <a:pt x="177" y="23"/>
                    <a:pt x="158" y="13"/>
                  </a:cubicBezTo>
                  <a:cubicBezTo>
                    <a:pt x="137" y="4"/>
                    <a:pt x="115" y="0"/>
                    <a:pt x="92" y="2"/>
                  </a:cubicBezTo>
                  <a:lnTo>
                    <a:pt x="0" y="2"/>
                  </a:lnTo>
                  <a:lnTo>
                    <a:pt x="0" y="200"/>
                  </a:lnTo>
                  <a:lnTo>
                    <a:pt x="57" y="200"/>
                  </a:lnTo>
                  <a:lnTo>
                    <a:pt x="57" y="1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4"/>
            <p:cNvSpPr>
              <a:spLocks/>
            </p:cNvSpPr>
            <p:nvPr/>
          </p:nvSpPr>
          <p:spPr bwMode="auto">
            <a:xfrm>
              <a:off x="2553494" y="3363121"/>
              <a:ext cx="147638" cy="155575"/>
            </a:xfrm>
            <a:custGeom>
              <a:avLst/>
              <a:gdLst>
                <a:gd name="T0" fmla="*/ 195 w 195"/>
                <a:gd name="T1" fmla="*/ 0 h 202"/>
                <a:gd name="T2" fmla="*/ 146 w 195"/>
                <a:gd name="T3" fmla="*/ 0 h 202"/>
                <a:gd name="T4" fmla="*/ 146 w 195"/>
                <a:gd name="T5" fmla="*/ 119 h 202"/>
                <a:gd name="T6" fmla="*/ 139 w 195"/>
                <a:gd name="T7" fmla="*/ 152 h 202"/>
                <a:gd name="T8" fmla="*/ 104 w 195"/>
                <a:gd name="T9" fmla="*/ 163 h 202"/>
                <a:gd name="T10" fmla="*/ 68 w 195"/>
                <a:gd name="T11" fmla="*/ 150 h 202"/>
                <a:gd name="T12" fmla="*/ 63 w 195"/>
                <a:gd name="T13" fmla="*/ 119 h 202"/>
                <a:gd name="T14" fmla="*/ 63 w 195"/>
                <a:gd name="T15" fmla="*/ 0 h 202"/>
                <a:gd name="T16" fmla="*/ 0 w 195"/>
                <a:gd name="T17" fmla="*/ 0 h 202"/>
                <a:gd name="T18" fmla="*/ 0 w 195"/>
                <a:gd name="T19" fmla="*/ 119 h 202"/>
                <a:gd name="T20" fmla="*/ 25 w 195"/>
                <a:gd name="T21" fmla="*/ 183 h 202"/>
                <a:gd name="T22" fmla="*/ 100 w 195"/>
                <a:gd name="T23" fmla="*/ 200 h 202"/>
                <a:gd name="T24" fmla="*/ 175 w 195"/>
                <a:gd name="T25" fmla="*/ 180 h 202"/>
                <a:gd name="T26" fmla="*/ 195 w 195"/>
                <a:gd name="T27" fmla="*/ 119 h 202"/>
                <a:gd name="T28" fmla="*/ 195 w 195"/>
                <a:gd name="T2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5" y="0"/>
                  </a:moveTo>
                  <a:lnTo>
                    <a:pt x="146" y="0"/>
                  </a:lnTo>
                  <a:lnTo>
                    <a:pt x="146" y="119"/>
                  </a:lnTo>
                  <a:cubicBezTo>
                    <a:pt x="148" y="131"/>
                    <a:pt x="145" y="142"/>
                    <a:pt x="139" y="152"/>
                  </a:cubicBezTo>
                  <a:cubicBezTo>
                    <a:pt x="129" y="160"/>
                    <a:pt x="117" y="164"/>
                    <a:pt x="104" y="163"/>
                  </a:cubicBezTo>
                  <a:cubicBezTo>
                    <a:pt x="91" y="164"/>
                    <a:pt x="77" y="159"/>
                    <a:pt x="68" y="150"/>
                  </a:cubicBezTo>
                  <a:cubicBezTo>
                    <a:pt x="63" y="140"/>
                    <a:pt x="62" y="130"/>
                    <a:pt x="63" y="119"/>
                  </a:cubicBezTo>
                  <a:lnTo>
                    <a:pt x="63" y="0"/>
                  </a:lnTo>
                  <a:lnTo>
                    <a:pt x="0" y="0"/>
                  </a:lnTo>
                  <a:lnTo>
                    <a:pt x="0" y="119"/>
                  </a:lnTo>
                  <a:cubicBezTo>
                    <a:pt x="0" y="144"/>
                    <a:pt x="1" y="166"/>
                    <a:pt x="25" y="183"/>
                  </a:cubicBezTo>
                  <a:cubicBezTo>
                    <a:pt x="45" y="197"/>
                    <a:pt x="74" y="200"/>
                    <a:pt x="100" y="200"/>
                  </a:cubicBezTo>
                  <a:cubicBezTo>
                    <a:pt x="127" y="202"/>
                    <a:pt x="153" y="195"/>
                    <a:pt x="175" y="180"/>
                  </a:cubicBezTo>
                  <a:cubicBezTo>
                    <a:pt x="195" y="163"/>
                    <a:pt x="195" y="141"/>
                    <a:pt x="195" y="11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5"/>
            <p:cNvSpPr>
              <a:spLocks noEditPoints="1"/>
            </p:cNvSpPr>
            <p:nvPr/>
          </p:nvSpPr>
          <p:spPr bwMode="auto">
            <a:xfrm>
              <a:off x="2720182" y="3364709"/>
              <a:ext cx="152400" cy="150813"/>
            </a:xfrm>
            <a:custGeom>
              <a:avLst/>
              <a:gdLst>
                <a:gd name="T0" fmla="*/ 57 w 201"/>
                <a:gd name="T1" fmla="*/ 36 h 198"/>
                <a:gd name="T2" fmla="*/ 77 w 201"/>
                <a:gd name="T3" fmla="*/ 36 h 198"/>
                <a:gd name="T4" fmla="*/ 125 w 201"/>
                <a:gd name="T5" fmla="*/ 52 h 198"/>
                <a:gd name="T6" fmla="*/ 142 w 201"/>
                <a:gd name="T7" fmla="*/ 97 h 198"/>
                <a:gd name="T8" fmla="*/ 129 w 201"/>
                <a:gd name="T9" fmla="*/ 140 h 198"/>
                <a:gd name="T10" fmla="*/ 76 w 201"/>
                <a:gd name="T11" fmla="*/ 161 h 198"/>
                <a:gd name="T12" fmla="*/ 57 w 201"/>
                <a:gd name="T13" fmla="*/ 161 h 198"/>
                <a:gd name="T14" fmla="*/ 57 w 201"/>
                <a:gd name="T15" fmla="*/ 36 h 198"/>
                <a:gd name="T16" fmla="*/ 0 w 201"/>
                <a:gd name="T17" fmla="*/ 0 h 198"/>
                <a:gd name="T18" fmla="*/ 0 w 201"/>
                <a:gd name="T19" fmla="*/ 198 h 198"/>
                <a:gd name="T20" fmla="*/ 81 w 201"/>
                <a:gd name="T21" fmla="*/ 198 h 198"/>
                <a:gd name="T22" fmla="*/ 169 w 201"/>
                <a:gd name="T23" fmla="*/ 170 h 198"/>
                <a:gd name="T24" fmla="*/ 201 w 201"/>
                <a:gd name="T25" fmla="*/ 98 h 198"/>
                <a:gd name="T26" fmla="*/ 163 w 201"/>
                <a:gd name="T27" fmla="*/ 22 h 198"/>
                <a:gd name="T28" fmla="*/ 71 w 201"/>
                <a:gd name="T29" fmla="*/ 0 h 198"/>
                <a:gd name="T30" fmla="*/ 0 w 201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198">
                  <a:moveTo>
                    <a:pt x="57" y="36"/>
                  </a:moveTo>
                  <a:lnTo>
                    <a:pt x="77" y="36"/>
                  </a:lnTo>
                  <a:cubicBezTo>
                    <a:pt x="97" y="36"/>
                    <a:pt x="112" y="38"/>
                    <a:pt x="125" y="52"/>
                  </a:cubicBezTo>
                  <a:cubicBezTo>
                    <a:pt x="136" y="64"/>
                    <a:pt x="142" y="80"/>
                    <a:pt x="142" y="97"/>
                  </a:cubicBezTo>
                  <a:cubicBezTo>
                    <a:pt x="142" y="112"/>
                    <a:pt x="138" y="127"/>
                    <a:pt x="129" y="140"/>
                  </a:cubicBezTo>
                  <a:cubicBezTo>
                    <a:pt x="116" y="157"/>
                    <a:pt x="100" y="161"/>
                    <a:pt x="76" y="161"/>
                  </a:cubicBezTo>
                  <a:lnTo>
                    <a:pt x="57" y="161"/>
                  </a:lnTo>
                  <a:lnTo>
                    <a:pt x="57" y="36"/>
                  </a:lnTo>
                  <a:close/>
                  <a:moveTo>
                    <a:pt x="0" y="0"/>
                  </a:moveTo>
                  <a:lnTo>
                    <a:pt x="0" y="198"/>
                  </a:lnTo>
                  <a:lnTo>
                    <a:pt x="81" y="198"/>
                  </a:lnTo>
                  <a:cubicBezTo>
                    <a:pt x="115" y="198"/>
                    <a:pt x="145" y="192"/>
                    <a:pt x="169" y="170"/>
                  </a:cubicBezTo>
                  <a:cubicBezTo>
                    <a:pt x="190" y="152"/>
                    <a:pt x="201" y="126"/>
                    <a:pt x="201" y="98"/>
                  </a:cubicBezTo>
                  <a:cubicBezTo>
                    <a:pt x="201" y="68"/>
                    <a:pt x="187" y="40"/>
                    <a:pt x="163" y="22"/>
                  </a:cubicBezTo>
                  <a:cubicBezTo>
                    <a:pt x="137" y="2"/>
                    <a:pt x="107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auto">
            <a:xfrm>
              <a:off x="2396332" y="3199609"/>
              <a:ext cx="122238" cy="130175"/>
            </a:xfrm>
            <a:custGeom>
              <a:avLst/>
              <a:gdLst>
                <a:gd name="T0" fmla="*/ 162 w 162"/>
                <a:gd name="T1" fmla="*/ 85 h 170"/>
                <a:gd name="T2" fmla="*/ 87 w 162"/>
                <a:gd name="T3" fmla="*/ 85 h 170"/>
                <a:gd name="T4" fmla="*/ 87 w 162"/>
                <a:gd name="T5" fmla="*/ 102 h 170"/>
                <a:gd name="T6" fmla="*/ 137 w 162"/>
                <a:gd name="T7" fmla="*/ 102 h 170"/>
                <a:gd name="T8" fmla="*/ 137 w 162"/>
                <a:gd name="T9" fmla="*/ 111 h 170"/>
                <a:gd name="T10" fmla="*/ 87 w 162"/>
                <a:gd name="T11" fmla="*/ 152 h 170"/>
                <a:gd name="T12" fmla="*/ 40 w 162"/>
                <a:gd name="T13" fmla="*/ 129 h 170"/>
                <a:gd name="T14" fmla="*/ 29 w 162"/>
                <a:gd name="T15" fmla="*/ 86 h 170"/>
                <a:gd name="T16" fmla="*/ 86 w 162"/>
                <a:gd name="T17" fmla="*/ 20 h 170"/>
                <a:gd name="T18" fmla="*/ 136 w 162"/>
                <a:gd name="T19" fmla="*/ 54 h 170"/>
                <a:gd name="T20" fmla="*/ 160 w 162"/>
                <a:gd name="T21" fmla="*/ 49 h 170"/>
                <a:gd name="T22" fmla="*/ 88 w 162"/>
                <a:gd name="T23" fmla="*/ 3 h 170"/>
                <a:gd name="T24" fmla="*/ 2 w 162"/>
                <a:gd name="T25" fmla="*/ 88 h 170"/>
                <a:gd name="T26" fmla="*/ 24 w 162"/>
                <a:gd name="T27" fmla="*/ 143 h 170"/>
                <a:gd name="T28" fmla="*/ 86 w 162"/>
                <a:gd name="T29" fmla="*/ 168 h 170"/>
                <a:gd name="T30" fmla="*/ 140 w 162"/>
                <a:gd name="T31" fmla="*/ 147 h 170"/>
                <a:gd name="T32" fmla="*/ 147 w 162"/>
                <a:gd name="T33" fmla="*/ 167 h 170"/>
                <a:gd name="T34" fmla="*/ 162 w 162"/>
                <a:gd name="T35" fmla="*/ 167 h 170"/>
                <a:gd name="T36" fmla="*/ 162 w 162"/>
                <a:gd name="T37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170">
                  <a:moveTo>
                    <a:pt x="162" y="85"/>
                  </a:moveTo>
                  <a:lnTo>
                    <a:pt x="87" y="85"/>
                  </a:lnTo>
                  <a:lnTo>
                    <a:pt x="87" y="102"/>
                  </a:lnTo>
                  <a:lnTo>
                    <a:pt x="137" y="102"/>
                  </a:lnTo>
                  <a:lnTo>
                    <a:pt x="137" y="111"/>
                  </a:lnTo>
                  <a:cubicBezTo>
                    <a:pt x="137" y="135"/>
                    <a:pt x="118" y="152"/>
                    <a:pt x="87" y="152"/>
                  </a:cubicBezTo>
                  <a:cubicBezTo>
                    <a:pt x="68" y="152"/>
                    <a:pt x="51" y="144"/>
                    <a:pt x="40" y="129"/>
                  </a:cubicBezTo>
                  <a:cubicBezTo>
                    <a:pt x="33" y="116"/>
                    <a:pt x="29" y="101"/>
                    <a:pt x="29" y="86"/>
                  </a:cubicBezTo>
                  <a:cubicBezTo>
                    <a:pt x="29" y="57"/>
                    <a:pt x="42" y="20"/>
                    <a:pt x="86" y="20"/>
                  </a:cubicBezTo>
                  <a:cubicBezTo>
                    <a:pt x="109" y="18"/>
                    <a:pt x="130" y="32"/>
                    <a:pt x="136" y="54"/>
                  </a:cubicBezTo>
                  <a:lnTo>
                    <a:pt x="160" y="49"/>
                  </a:lnTo>
                  <a:cubicBezTo>
                    <a:pt x="150" y="21"/>
                    <a:pt x="126" y="3"/>
                    <a:pt x="88" y="3"/>
                  </a:cubicBezTo>
                  <a:cubicBezTo>
                    <a:pt x="40" y="0"/>
                    <a:pt x="0" y="40"/>
                    <a:pt x="2" y="88"/>
                  </a:cubicBezTo>
                  <a:cubicBezTo>
                    <a:pt x="2" y="108"/>
                    <a:pt x="10" y="128"/>
                    <a:pt x="24" y="143"/>
                  </a:cubicBezTo>
                  <a:cubicBezTo>
                    <a:pt x="40" y="161"/>
                    <a:pt x="62" y="170"/>
                    <a:pt x="86" y="168"/>
                  </a:cubicBezTo>
                  <a:cubicBezTo>
                    <a:pt x="106" y="170"/>
                    <a:pt x="126" y="162"/>
                    <a:pt x="140" y="147"/>
                  </a:cubicBezTo>
                  <a:lnTo>
                    <a:pt x="147" y="167"/>
                  </a:lnTo>
                  <a:lnTo>
                    <a:pt x="162" y="167"/>
                  </a:lnTo>
                  <a:lnTo>
                    <a:pt x="162" y="8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7"/>
            <p:cNvSpPr>
              <a:spLocks/>
            </p:cNvSpPr>
            <p:nvPr/>
          </p:nvSpPr>
          <p:spPr bwMode="auto">
            <a:xfrm>
              <a:off x="2539207" y="3232946"/>
              <a:ext cx="55563" cy="93663"/>
            </a:xfrm>
            <a:custGeom>
              <a:avLst/>
              <a:gdLst>
                <a:gd name="T0" fmla="*/ 0 w 73"/>
                <a:gd name="T1" fmla="*/ 2 h 121"/>
                <a:gd name="T2" fmla="*/ 0 w 73"/>
                <a:gd name="T3" fmla="*/ 121 h 121"/>
                <a:gd name="T4" fmla="*/ 23 w 73"/>
                <a:gd name="T5" fmla="*/ 121 h 121"/>
                <a:gd name="T6" fmla="*/ 23 w 73"/>
                <a:gd name="T7" fmla="*/ 61 h 121"/>
                <a:gd name="T8" fmla="*/ 30 w 73"/>
                <a:gd name="T9" fmla="*/ 36 h 121"/>
                <a:gd name="T10" fmla="*/ 67 w 73"/>
                <a:gd name="T11" fmla="*/ 17 h 121"/>
                <a:gd name="T12" fmla="*/ 73 w 73"/>
                <a:gd name="T13" fmla="*/ 17 h 121"/>
                <a:gd name="T14" fmla="*/ 73 w 73"/>
                <a:gd name="T15" fmla="*/ 0 h 121"/>
                <a:gd name="T16" fmla="*/ 64 w 73"/>
                <a:gd name="T17" fmla="*/ 0 h 121"/>
                <a:gd name="T18" fmla="*/ 21 w 73"/>
                <a:gd name="T19" fmla="*/ 31 h 121"/>
                <a:gd name="T20" fmla="*/ 21 w 73"/>
                <a:gd name="T21" fmla="*/ 31 h 121"/>
                <a:gd name="T22" fmla="*/ 21 w 73"/>
                <a:gd name="T23" fmla="*/ 2 h 121"/>
                <a:gd name="T24" fmla="*/ 0 w 73"/>
                <a:gd name="T25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1">
                  <a:moveTo>
                    <a:pt x="0" y="2"/>
                  </a:moveTo>
                  <a:lnTo>
                    <a:pt x="0" y="121"/>
                  </a:lnTo>
                  <a:lnTo>
                    <a:pt x="23" y="121"/>
                  </a:lnTo>
                  <a:lnTo>
                    <a:pt x="23" y="61"/>
                  </a:lnTo>
                  <a:cubicBezTo>
                    <a:pt x="22" y="52"/>
                    <a:pt x="25" y="43"/>
                    <a:pt x="30" y="36"/>
                  </a:cubicBezTo>
                  <a:cubicBezTo>
                    <a:pt x="38" y="24"/>
                    <a:pt x="52" y="17"/>
                    <a:pt x="67" y="17"/>
                  </a:cubicBezTo>
                  <a:lnTo>
                    <a:pt x="73" y="17"/>
                  </a:lnTo>
                  <a:lnTo>
                    <a:pt x="73" y="0"/>
                  </a:lnTo>
                  <a:lnTo>
                    <a:pt x="64" y="0"/>
                  </a:lnTo>
                  <a:cubicBezTo>
                    <a:pt x="45" y="0"/>
                    <a:pt x="27" y="12"/>
                    <a:pt x="21" y="31"/>
                  </a:cubicBezTo>
                  <a:lnTo>
                    <a:pt x="21" y="31"/>
                  </a:lnTo>
                  <a:lnTo>
                    <a:pt x="2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8"/>
            <p:cNvSpPr>
              <a:spLocks noEditPoints="1"/>
            </p:cNvSpPr>
            <p:nvPr/>
          </p:nvSpPr>
          <p:spPr bwMode="auto">
            <a:xfrm>
              <a:off x="2596357" y="3231359"/>
              <a:ext cx="96838" cy="98425"/>
            </a:xfrm>
            <a:custGeom>
              <a:avLst/>
              <a:gdLst>
                <a:gd name="T0" fmla="*/ 84 w 128"/>
                <a:gd name="T1" fmla="*/ 49 h 127"/>
                <a:gd name="T2" fmla="*/ 28 w 128"/>
                <a:gd name="T3" fmla="*/ 56 h 127"/>
                <a:gd name="T4" fmla="*/ 0 w 128"/>
                <a:gd name="T5" fmla="*/ 90 h 127"/>
                <a:gd name="T6" fmla="*/ 51 w 128"/>
                <a:gd name="T7" fmla="*/ 126 h 127"/>
                <a:gd name="T8" fmla="*/ 103 w 128"/>
                <a:gd name="T9" fmla="*/ 101 h 127"/>
                <a:gd name="T10" fmla="*/ 105 w 128"/>
                <a:gd name="T11" fmla="*/ 123 h 127"/>
                <a:gd name="T12" fmla="*/ 128 w 128"/>
                <a:gd name="T13" fmla="*/ 123 h 127"/>
                <a:gd name="T14" fmla="*/ 125 w 128"/>
                <a:gd name="T15" fmla="*/ 98 h 127"/>
                <a:gd name="T16" fmla="*/ 125 w 128"/>
                <a:gd name="T17" fmla="*/ 52 h 127"/>
                <a:gd name="T18" fmla="*/ 112 w 128"/>
                <a:gd name="T19" fmla="*/ 13 h 127"/>
                <a:gd name="T20" fmla="*/ 67 w 128"/>
                <a:gd name="T21" fmla="*/ 1 h 127"/>
                <a:gd name="T22" fmla="*/ 5 w 128"/>
                <a:gd name="T23" fmla="*/ 34 h 127"/>
                <a:gd name="T24" fmla="*/ 26 w 128"/>
                <a:gd name="T25" fmla="*/ 37 h 127"/>
                <a:gd name="T26" fmla="*/ 66 w 128"/>
                <a:gd name="T27" fmla="*/ 16 h 127"/>
                <a:gd name="T28" fmla="*/ 103 w 128"/>
                <a:gd name="T29" fmla="*/ 44 h 127"/>
                <a:gd name="T30" fmla="*/ 103 w 128"/>
                <a:gd name="T31" fmla="*/ 50 h 127"/>
                <a:gd name="T32" fmla="*/ 84 w 128"/>
                <a:gd name="T33" fmla="*/ 49 h 127"/>
                <a:gd name="T34" fmla="*/ 103 w 128"/>
                <a:gd name="T35" fmla="*/ 71 h 127"/>
                <a:gd name="T36" fmla="*/ 57 w 128"/>
                <a:gd name="T37" fmla="*/ 111 h 127"/>
                <a:gd name="T38" fmla="*/ 25 w 128"/>
                <a:gd name="T39" fmla="*/ 90 h 127"/>
                <a:gd name="T40" fmla="*/ 84 w 128"/>
                <a:gd name="T41" fmla="*/ 63 h 127"/>
                <a:gd name="T42" fmla="*/ 103 w 128"/>
                <a:gd name="T43" fmla="*/ 63 h 127"/>
                <a:gd name="T44" fmla="*/ 103 w 128"/>
                <a:gd name="T45" fmla="*/ 7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27">
                  <a:moveTo>
                    <a:pt x="84" y="49"/>
                  </a:moveTo>
                  <a:cubicBezTo>
                    <a:pt x="65" y="48"/>
                    <a:pt x="46" y="51"/>
                    <a:pt x="28" y="56"/>
                  </a:cubicBezTo>
                  <a:cubicBezTo>
                    <a:pt x="13" y="61"/>
                    <a:pt x="2" y="74"/>
                    <a:pt x="0" y="90"/>
                  </a:cubicBezTo>
                  <a:cubicBezTo>
                    <a:pt x="0" y="113"/>
                    <a:pt x="24" y="126"/>
                    <a:pt x="51" y="126"/>
                  </a:cubicBezTo>
                  <a:cubicBezTo>
                    <a:pt x="72" y="127"/>
                    <a:pt x="92" y="118"/>
                    <a:pt x="103" y="101"/>
                  </a:cubicBezTo>
                  <a:lnTo>
                    <a:pt x="105" y="123"/>
                  </a:lnTo>
                  <a:lnTo>
                    <a:pt x="128" y="123"/>
                  </a:lnTo>
                  <a:cubicBezTo>
                    <a:pt x="125" y="115"/>
                    <a:pt x="124" y="106"/>
                    <a:pt x="125" y="98"/>
                  </a:cubicBezTo>
                  <a:lnTo>
                    <a:pt x="125" y="52"/>
                  </a:lnTo>
                  <a:cubicBezTo>
                    <a:pt x="127" y="38"/>
                    <a:pt x="122" y="23"/>
                    <a:pt x="112" y="13"/>
                  </a:cubicBezTo>
                  <a:cubicBezTo>
                    <a:pt x="99" y="4"/>
                    <a:pt x="83" y="0"/>
                    <a:pt x="67" y="1"/>
                  </a:cubicBezTo>
                  <a:cubicBezTo>
                    <a:pt x="40" y="1"/>
                    <a:pt x="8" y="9"/>
                    <a:pt x="5" y="34"/>
                  </a:cubicBezTo>
                  <a:lnTo>
                    <a:pt x="26" y="37"/>
                  </a:lnTo>
                  <a:cubicBezTo>
                    <a:pt x="30" y="20"/>
                    <a:pt x="47" y="16"/>
                    <a:pt x="66" y="16"/>
                  </a:cubicBezTo>
                  <a:cubicBezTo>
                    <a:pt x="92" y="16"/>
                    <a:pt x="103" y="24"/>
                    <a:pt x="103" y="44"/>
                  </a:cubicBezTo>
                  <a:lnTo>
                    <a:pt x="103" y="50"/>
                  </a:lnTo>
                  <a:lnTo>
                    <a:pt x="84" y="49"/>
                  </a:lnTo>
                  <a:close/>
                  <a:moveTo>
                    <a:pt x="103" y="71"/>
                  </a:moveTo>
                  <a:cubicBezTo>
                    <a:pt x="101" y="95"/>
                    <a:pt x="80" y="113"/>
                    <a:pt x="57" y="111"/>
                  </a:cubicBezTo>
                  <a:cubicBezTo>
                    <a:pt x="40" y="111"/>
                    <a:pt x="25" y="105"/>
                    <a:pt x="25" y="90"/>
                  </a:cubicBezTo>
                  <a:cubicBezTo>
                    <a:pt x="25" y="65"/>
                    <a:pt x="61" y="63"/>
                    <a:pt x="84" y="63"/>
                  </a:cubicBezTo>
                  <a:lnTo>
                    <a:pt x="103" y="63"/>
                  </a:lnTo>
                  <a:lnTo>
                    <a:pt x="103" y="7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9"/>
            <p:cNvSpPr>
              <a:spLocks/>
            </p:cNvSpPr>
            <p:nvPr/>
          </p:nvSpPr>
          <p:spPr bwMode="auto">
            <a:xfrm>
              <a:off x="2709069" y="3231359"/>
              <a:ext cx="88900" cy="95250"/>
            </a:xfrm>
            <a:custGeom>
              <a:avLst/>
              <a:gdLst>
                <a:gd name="T0" fmla="*/ 21 w 117"/>
                <a:gd name="T1" fmla="*/ 4 h 123"/>
                <a:gd name="T2" fmla="*/ 0 w 117"/>
                <a:gd name="T3" fmla="*/ 4 h 123"/>
                <a:gd name="T4" fmla="*/ 0 w 117"/>
                <a:gd name="T5" fmla="*/ 123 h 123"/>
                <a:gd name="T6" fmla="*/ 22 w 117"/>
                <a:gd name="T7" fmla="*/ 123 h 123"/>
                <a:gd name="T8" fmla="*/ 22 w 117"/>
                <a:gd name="T9" fmla="*/ 60 h 123"/>
                <a:gd name="T10" fmla="*/ 34 w 117"/>
                <a:gd name="T11" fmla="*/ 28 h 123"/>
                <a:gd name="T12" fmla="*/ 64 w 117"/>
                <a:gd name="T13" fmla="*/ 16 h 123"/>
                <a:gd name="T14" fmla="*/ 89 w 117"/>
                <a:gd name="T15" fmla="*/ 27 h 123"/>
                <a:gd name="T16" fmla="*/ 93 w 117"/>
                <a:gd name="T17" fmla="*/ 49 h 123"/>
                <a:gd name="T18" fmla="*/ 93 w 117"/>
                <a:gd name="T19" fmla="*/ 122 h 123"/>
                <a:gd name="T20" fmla="*/ 115 w 117"/>
                <a:gd name="T21" fmla="*/ 122 h 123"/>
                <a:gd name="T22" fmla="*/ 115 w 117"/>
                <a:gd name="T23" fmla="*/ 57 h 123"/>
                <a:gd name="T24" fmla="*/ 109 w 117"/>
                <a:gd name="T25" fmla="*/ 20 h 123"/>
                <a:gd name="T26" fmla="*/ 67 w 117"/>
                <a:gd name="T27" fmla="*/ 1 h 123"/>
                <a:gd name="T28" fmla="*/ 22 w 117"/>
                <a:gd name="T29" fmla="*/ 26 h 123"/>
                <a:gd name="T30" fmla="*/ 22 w 117"/>
                <a:gd name="T31" fmla="*/ 26 h 123"/>
                <a:gd name="T32" fmla="*/ 21 w 117"/>
                <a:gd name="T33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23">
                  <a:moveTo>
                    <a:pt x="21" y="4"/>
                  </a:moveTo>
                  <a:lnTo>
                    <a:pt x="0" y="4"/>
                  </a:lnTo>
                  <a:lnTo>
                    <a:pt x="0" y="123"/>
                  </a:lnTo>
                  <a:lnTo>
                    <a:pt x="22" y="123"/>
                  </a:lnTo>
                  <a:lnTo>
                    <a:pt x="22" y="60"/>
                  </a:lnTo>
                  <a:cubicBezTo>
                    <a:pt x="21" y="48"/>
                    <a:pt x="25" y="37"/>
                    <a:pt x="34" y="28"/>
                  </a:cubicBezTo>
                  <a:cubicBezTo>
                    <a:pt x="42" y="20"/>
                    <a:pt x="53" y="16"/>
                    <a:pt x="64" y="16"/>
                  </a:cubicBezTo>
                  <a:cubicBezTo>
                    <a:pt x="74" y="15"/>
                    <a:pt x="83" y="19"/>
                    <a:pt x="89" y="27"/>
                  </a:cubicBezTo>
                  <a:cubicBezTo>
                    <a:pt x="92" y="33"/>
                    <a:pt x="94" y="41"/>
                    <a:pt x="93" y="49"/>
                  </a:cubicBezTo>
                  <a:lnTo>
                    <a:pt x="93" y="122"/>
                  </a:lnTo>
                  <a:lnTo>
                    <a:pt x="115" y="122"/>
                  </a:lnTo>
                  <a:lnTo>
                    <a:pt x="115" y="57"/>
                  </a:lnTo>
                  <a:cubicBezTo>
                    <a:pt x="117" y="44"/>
                    <a:pt x="115" y="31"/>
                    <a:pt x="109" y="20"/>
                  </a:cubicBezTo>
                  <a:cubicBezTo>
                    <a:pt x="99" y="7"/>
                    <a:pt x="83" y="0"/>
                    <a:pt x="67" y="1"/>
                  </a:cubicBezTo>
                  <a:cubicBezTo>
                    <a:pt x="49" y="1"/>
                    <a:pt x="31" y="10"/>
                    <a:pt x="22" y="26"/>
                  </a:cubicBezTo>
                  <a:lnTo>
                    <a:pt x="22" y="26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0"/>
            <p:cNvSpPr>
              <a:spLocks/>
            </p:cNvSpPr>
            <p:nvPr/>
          </p:nvSpPr>
          <p:spPr bwMode="auto">
            <a:xfrm>
              <a:off x="2804319" y="3210721"/>
              <a:ext cx="68263" cy="117475"/>
            </a:xfrm>
            <a:custGeom>
              <a:avLst/>
              <a:gdLst>
                <a:gd name="T0" fmla="*/ 89 w 89"/>
                <a:gd name="T1" fmla="*/ 137 h 153"/>
                <a:gd name="T2" fmla="*/ 72 w 89"/>
                <a:gd name="T3" fmla="*/ 138 h 153"/>
                <a:gd name="T4" fmla="*/ 48 w 89"/>
                <a:gd name="T5" fmla="*/ 117 h 153"/>
                <a:gd name="T6" fmla="*/ 48 w 89"/>
                <a:gd name="T7" fmla="*/ 46 h 153"/>
                <a:gd name="T8" fmla="*/ 81 w 89"/>
                <a:gd name="T9" fmla="*/ 46 h 153"/>
                <a:gd name="T10" fmla="*/ 81 w 89"/>
                <a:gd name="T11" fmla="*/ 31 h 153"/>
                <a:gd name="T12" fmla="*/ 49 w 89"/>
                <a:gd name="T13" fmla="*/ 31 h 153"/>
                <a:gd name="T14" fmla="*/ 49 w 89"/>
                <a:gd name="T15" fmla="*/ 0 h 153"/>
                <a:gd name="T16" fmla="*/ 26 w 89"/>
                <a:gd name="T17" fmla="*/ 2 h 153"/>
                <a:gd name="T18" fmla="*/ 26 w 89"/>
                <a:gd name="T19" fmla="*/ 31 h 153"/>
                <a:gd name="T20" fmla="*/ 0 w 89"/>
                <a:gd name="T21" fmla="*/ 31 h 153"/>
                <a:gd name="T22" fmla="*/ 0 w 89"/>
                <a:gd name="T23" fmla="*/ 46 h 153"/>
                <a:gd name="T24" fmla="*/ 26 w 89"/>
                <a:gd name="T25" fmla="*/ 46 h 153"/>
                <a:gd name="T26" fmla="*/ 26 w 89"/>
                <a:gd name="T27" fmla="*/ 114 h 153"/>
                <a:gd name="T28" fmla="*/ 67 w 89"/>
                <a:gd name="T29" fmla="*/ 153 h 153"/>
                <a:gd name="T30" fmla="*/ 89 w 89"/>
                <a:gd name="T31" fmla="*/ 152 h 153"/>
                <a:gd name="T32" fmla="*/ 89 w 89"/>
                <a:gd name="T33" fmla="*/ 13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53">
                  <a:moveTo>
                    <a:pt x="89" y="137"/>
                  </a:moveTo>
                  <a:lnTo>
                    <a:pt x="72" y="138"/>
                  </a:lnTo>
                  <a:cubicBezTo>
                    <a:pt x="53" y="138"/>
                    <a:pt x="48" y="131"/>
                    <a:pt x="48" y="117"/>
                  </a:cubicBezTo>
                  <a:lnTo>
                    <a:pt x="48" y="46"/>
                  </a:lnTo>
                  <a:lnTo>
                    <a:pt x="81" y="46"/>
                  </a:lnTo>
                  <a:lnTo>
                    <a:pt x="81" y="31"/>
                  </a:lnTo>
                  <a:lnTo>
                    <a:pt x="49" y="31"/>
                  </a:lnTo>
                  <a:lnTo>
                    <a:pt x="49" y="0"/>
                  </a:lnTo>
                  <a:lnTo>
                    <a:pt x="26" y="2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46"/>
                  </a:lnTo>
                  <a:lnTo>
                    <a:pt x="26" y="46"/>
                  </a:lnTo>
                  <a:lnTo>
                    <a:pt x="26" y="114"/>
                  </a:lnTo>
                  <a:cubicBezTo>
                    <a:pt x="26" y="138"/>
                    <a:pt x="35" y="153"/>
                    <a:pt x="67" y="153"/>
                  </a:cubicBezTo>
                  <a:lnTo>
                    <a:pt x="89" y="152"/>
                  </a:lnTo>
                  <a:lnTo>
                    <a:pt x="89" y="13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31"/>
            <p:cNvSpPr>
              <a:spLocks noChangeArrowheads="1"/>
            </p:cNvSpPr>
            <p:nvPr/>
          </p:nvSpPr>
          <p:spPr bwMode="auto">
            <a:xfrm>
              <a:off x="2399507" y="3540921"/>
              <a:ext cx="473075" cy="15875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Subtitle 2"/>
          <p:cNvSpPr txBox="1">
            <a:spLocks/>
          </p:cNvSpPr>
          <p:nvPr userDrawn="1"/>
        </p:nvSpPr>
        <p:spPr>
          <a:xfrm>
            <a:off x="2728831" y="3828431"/>
            <a:ext cx="6347510" cy="53000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spc="100" dirty="0">
                <a:solidFill>
                  <a:schemeClr val="accent2"/>
                </a:solidFill>
              </a:rPr>
              <a:t>Powering our way of life.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627101"/>
            <a:ext cx="12207240" cy="230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32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/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bg1">
              <a:alpha val="5000"/>
            </a:schemeClr>
          </a:solidFill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/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76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tx2">
              <a:alpha val="8000"/>
            </a:schemeClr>
          </a:solidFill>
        </p:grpSpPr>
        <p:sp>
          <p:nvSpPr>
            <p:cNvPr id="14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Rectangle 16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/>
                </a:solidFill>
              </a:rPr>
              <a:t> 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4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llow/Blu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1"/>
            <a:ext cx="2286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198828" y="-331470"/>
            <a:ext cx="7419892" cy="7628169"/>
            <a:chOff x="1686298" y="4913501"/>
            <a:chExt cx="452438" cy="465138"/>
          </a:xfrm>
          <a:solidFill>
            <a:schemeClr val="bg1">
              <a:alpha val="5000"/>
            </a:schemeClr>
          </a:solidFill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2192" y="2756131"/>
            <a:ext cx="8804241" cy="638175"/>
          </a:xfrm>
          <a:prstGeom prst="rect">
            <a:avLst/>
          </a:prstGeom>
        </p:spPr>
        <p:txBody>
          <a:bodyPr anchor="b"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2192" y="3394306"/>
            <a:ext cx="8804241" cy="663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887692" y="2756130"/>
            <a:ext cx="1714500" cy="13017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0" b="1">
                <a:solidFill>
                  <a:schemeClr val="bg1">
                    <a:alpha val="3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  <a:endParaRPr lang="en-US" dirty="0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47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79" r:id="rId11"/>
    <p:sldLayoutId id="2147483671" r:id="rId12"/>
    <p:sldLayoutId id="2147483669" r:id="rId13"/>
    <p:sldLayoutId id="2147483665" r:id="rId14"/>
    <p:sldLayoutId id="2147483667" r:id="rId15"/>
    <p:sldLayoutId id="2147483666" r:id="rId16"/>
    <p:sldLayoutId id="2147483674" r:id="rId17"/>
    <p:sldLayoutId id="2147483678" r:id="rId18"/>
    <p:sldLayoutId id="2147483675" r:id="rId19"/>
    <p:sldLayoutId id="2147483668" r:id="rId20"/>
    <p:sldLayoutId id="2147483677" r:id="rId21"/>
    <p:sldLayoutId id="2147483670" r:id="rId22"/>
    <p:sldLayoutId id="2147483676" r:id="rId23"/>
    <p:sldLayoutId id="2147483673" r:id="rId24"/>
    <p:sldLayoutId id="2147483654" r:id="rId25"/>
    <p:sldLayoutId id="2147483680" r:id="rId26"/>
    <p:sldLayoutId id="2147483681" r:id="rId27"/>
    <p:sldLayoutId id="2147483682" r:id="rId28"/>
    <p:sldLayoutId id="2147483683" r:id="rId29"/>
    <p:sldLayoutId id="2147483684" r:id="rId30"/>
    <p:sldLayoutId id="2147483685" r:id="rId31"/>
    <p:sldLayoutId id="2147483686" r:id="rId32"/>
    <p:sldLayoutId id="2147483687" r:id="rId33"/>
    <p:sldLayoutId id="2147483688" r:id="rId34"/>
    <p:sldLayoutId id="2147483689" r:id="rId35"/>
    <p:sldLayoutId id="2147483690" r:id="rId36"/>
    <p:sldLayoutId id="2147483691" r:id="rId37"/>
    <p:sldLayoutId id="2147483692" r:id="rId38"/>
    <p:sldLayoutId id="2147483693" r:id="rId39"/>
    <p:sldLayoutId id="2147483694" r:id="rId40"/>
    <p:sldLayoutId id="2147483695" r:id="rId41"/>
    <p:sldLayoutId id="2147483696" r:id="rId42"/>
    <p:sldLayoutId id="2147483697" r:id="rId43"/>
    <p:sldLayoutId id="2147483698" r:id="rId44"/>
    <p:sldLayoutId id="2147483699" r:id="rId45"/>
    <p:sldLayoutId id="2147483700" r:id="rId46"/>
    <p:sldLayoutId id="2147483701" r:id="rId47"/>
    <p:sldLayoutId id="2147483702" r:id="rId48"/>
    <p:sldLayoutId id="2147483703" r:id="rId49"/>
    <p:sldLayoutId id="2147483704" r:id="rId50"/>
    <p:sldLayoutId id="2147483705" r:id="rId51"/>
    <p:sldLayoutId id="2147483706" r:id="rId52"/>
    <p:sldLayoutId id="2147483707" r:id="rId53"/>
    <p:sldLayoutId id="2147483708" r:id="rId54"/>
    <p:sldLayoutId id="214748370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088133" y="3940372"/>
            <a:ext cx="7524643" cy="1103115"/>
          </a:xfrm>
        </p:spPr>
        <p:txBody>
          <a:bodyPr/>
          <a:lstStyle/>
          <a:p>
            <a:r>
              <a:rPr lang="en-US" sz="2000" dirty="0" smtClean="0">
                <a:effectLst>
                  <a:outerShdw blurRad="469900" dir="2700000" algn="tl" rotWithShape="0">
                    <a:prstClr val="black">
                      <a:alpha val="42000"/>
                    </a:prstClr>
                  </a:outerShdw>
                </a:effectLst>
              </a:rPr>
              <a:t>Application for Project Approval Using Design-Build, 6/27/2019</a:t>
            </a:r>
            <a:endParaRPr lang="en-US" sz="2000" dirty="0">
              <a:effectLst>
                <a:outerShdw blurRad="469900" dir="2700000" algn="tl" rotWithShape="0">
                  <a:prstClr val="black">
                    <a:alpha val="42000"/>
                  </a:prstClr>
                </a:outerShdw>
              </a:effectLst>
            </a:endParaRPr>
          </a:p>
          <a:p>
            <a:r>
              <a:rPr lang="en-US" sz="2000" dirty="0" smtClean="0">
                <a:effectLst>
                  <a:outerShdw blurRad="469900" dir="2700000" algn="tl" rotWithShape="0">
                    <a:prstClr val="black">
                      <a:alpha val="42000"/>
                    </a:prstClr>
                  </a:outerShdw>
                </a:effectLst>
              </a:rPr>
              <a:t>Russ Seiler, Grant PUD</a:t>
            </a:r>
          </a:p>
          <a:p>
            <a:r>
              <a:rPr lang="en-US" sz="2000" dirty="0" smtClean="0">
                <a:effectLst>
                  <a:outerShdw blurRad="469900" dir="2700000" algn="tl" rotWithShape="0">
                    <a:prstClr val="black">
                      <a:alpha val="42000"/>
                    </a:prstClr>
                  </a:outerShdw>
                </a:effectLst>
              </a:rPr>
              <a:t>Mike Muhlenhaupt, Stanley Consultants</a:t>
            </a:r>
            <a:endParaRPr lang="en-US" sz="2000" dirty="0">
              <a:effectLst>
                <a:outerShdw blurRad="469900" dir="2700000" algn="tl" rotWithShape="0">
                  <a:prstClr val="black">
                    <a:alpha val="42000"/>
                  </a:prst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8134" y="736747"/>
            <a:ext cx="4919760" cy="2620816"/>
          </a:xfrm>
        </p:spPr>
        <p:txBody>
          <a:bodyPr/>
          <a:lstStyle/>
          <a:p>
            <a:r>
              <a:rPr lang="en-US" sz="3600" dirty="0" smtClean="0">
                <a:solidFill>
                  <a:schemeClr val="accent2"/>
                </a:solidFill>
              </a:rPr>
              <a:t>GRANT PUD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Load Growth Project</a:t>
            </a:r>
            <a:endParaRPr lang="en-US" sz="6000" dirty="0"/>
          </a:p>
        </p:txBody>
      </p:sp>
      <p:pic>
        <p:nvPicPr>
          <p:cNvPr id="7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134" y="5753364"/>
            <a:ext cx="673767" cy="35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1"/>
          <p:cNvSpPr txBox="1">
            <a:spLocks/>
          </p:cNvSpPr>
          <p:nvPr/>
        </p:nvSpPr>
        <p:spPr>
          <a:xfrm>
            <a:off x="1769045" y="5813160"/>
            <a:ext cx="2555178" cy="4159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smtClean="0">
                <a:effectLst>
                  <a:outerShdw blurRad="469900" dir="2700000" algn="tl" rotWithShape="0">
                    <a:prstClr val="black">
                      <a:alpha val="42000"/>
                    </a:prstClr>
                  </a:outerShdw>
                </a:effectLst>
              </a:rPr>
              <a:t>Stanley Consultants</a:t>
            </a:r>
            <a:endParaRPr lang="en-US" sz="1200" dirty="0">
              <a:effectLst>
                <a:outerShdw blurRad="469900" dir="2700000" algn="tl" rotWithShape="0">
                  <a:prstClr val="black">
                    <a:alpha val="42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69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Why Design-Build?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913240" y="1312414"/>
            <a:ext cx="11211741" cy="4431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/>
              <a:t>Primary Drivers: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i="1" dirty="0" smtClean="0"/>
              <a:t>Two Year Reduction in Schedule vs. D-B-B!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Repeat Past Success in Progressive Design-Build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Early DB Involvement to Assist in Determining Project Scope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3239" y="3722985"/>
            <a:ext cx="11211741" cy="4431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/>
              <a:t>Other Factors: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Limited Staff at Grant PUD</a:t>
            </a:r>
            <a:endParaRPr lang="en-US" sz="2400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Early Contractor Involvement Leads to Innovation</a:t>
            </a:r>
            <a:endParaRPr lang="en-US" sz="2400" b="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Multiple Sites with One Consistent Team Enhances Quality and Efficiency</a:t>
            </a:r>
          </a:p>
        </p:txBody>
      </p:sp>
    </p:spTree>
    <p:extLst>
      <p:ext uri="{BB962C8B-B14F-4D97-AF65-F5344CB8AC3E}">
        <p14:creationId xmlns:p14="http://schemas.microsoft.com/office/powerpoint/2010/main" val="62869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9" r="20461"/>
          <a:stretch/>
        </p:blipFill>
        <p:spPr>
          <a:xfrm>
            <a:off x="228599" y="2427316"/>
            <a:ext cx="5250657" cy="443068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28625" y="0"/>
            <a:ext cx="5250631" cy="2427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043" y="600089"/>
            <a:ext cx="5007768" cy="61356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Lessons Learned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From DB1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6669195" y="1223477"/>
            <a:ext cx="4826118" cy="51132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200000"/>
              </a:lnSpc>
              <a:buClr>
                <a:schemeClr val="accent1"/>
              </a:buClr>
            </a:pPr>
            <a:r>
              <a:rPr lang="en-US" sz="2400" b="0" dirty="0" smtClean="0"/>
              <a:t>Trust and Communication</a:t>
            </a:r>
            <a:endParaRPr lang="en-US" sz="1400" dirty="0">
              <a:solidFill>
                <a:schemeClr val="accent2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2400" b="0" dirty="0" smtClean="0"/>
              <a:t>Clear Initial Basis of Design</a:t>
            </a:r>
          </a:p>
          <a:p>
            <a:pPr algn="ctr">
              <a:lnSpc>
                <a:spcPct val="200000"/>
              </a:lnSpc>
            </a:pPr>
            <a:r>
              <a:rPr lang="en-US" sz="2400" b="0" dirty="0"/>
              <a:t>Owner </a:t>
            </a:r>
            <a:r>
              <a:rPr lang="en-US" sz="2400" b="0" dirty="0" smtClean="0"/>
              <a:t>Involvement</a:t>
            </a:r>
          </a:p>
          <a:p>
            <a:pPr algn="ctr">
              <a:lnSpc>
                <a:spcPct val="200000"/>
              </a:lnSpc>
            </a:pPr>
            <a:r>
              <a:rPr lang="en-US" sz="2400" b="0" dirty="0" smtClean="0"/>
              <a:t>Internal </a:t>
            </a:r>
            <a:r>
              <a:rPr lang="en-US" sz="2400" b="0" dirty="0"/>
              <a:t>Inspector QA Roles</a:t>
            </a:r>
          </a:p>
          <a:p>
            <a:pPr algn="ctr">
              <a:lnSpc>
                <a:spcPct val="200000"/>
              </a:lnSpc>
            </a:pPr>
            <a:r>
              <a:rPr lang="en-US" sz="2400" b="0" dirty="0" smtClean="0"/>
              <a:t>DB Performance Incentives</a:t>
            </a:r>
          </a:p>
          <a:p>
            <a:pPr algn="ctr">
              <a:lnSpc>
                <a:spcPct val="100000"/>
              </a:lnSpc>
            </a:pPr>
            <a:endParaRPr lang="en-US" sz="2400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7060983" y="4262358"/>
            <a:ext cx="4042542" cy="42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60983" y="3545444"/>
            <a:ext cx="4042542" cy="42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60983" y="2832792"/>
            <a:ext cx="4042542" cy="42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060983" y="2120140"/>
            <a:ext cx="4042542" cy="4262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/>
          <p:cNvSpPr txBox="1">
            <a:spLocks/>
          </p:cNvSpPr>
          <p:nvPr/>
        </p:nvSpPr>
        <p:spPr>
          <a:xfrm>
            <a:off x="6573401" y="590269"/>
            <a:ext cx="4826118" cy="6332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3200" dirty="0" smtClean="0"/>
              <a:t>Keys to Success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06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741045" y="2262336"/>
            <a:ext cx="8485995" cy="171550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6000" dirty="0" smtClean="0"/>
              <a:t>Questions?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745" y="5403832"/>
            <a:ext cx="2029605" cy="76290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233688" y="5410534"/>
            <a:ext cx="1568651" cy="712998"/>
            <a:chOff x="1883569" y="3118646"/>
            <a:chExt cx="989013" cy="465138"/>
          </a:xfrm>
        </p:grpSpPr>
        <p:sp>
          <p:nvSpPr>
            <p:cNvPr id="7" name="Freeform 20"/>
            <p:cNvSpPr>
              <a:spLocks/>
            </p:cNvSpPr>
            <p:nvPr/>
          </p:nvSpPr>
          <p:spPr bwMode="auto">
            <a:xfrm>
              <a:off x="1923257" y="3118646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2070894" y="3323434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 noEditPoints="1"/>
            </p:cNvSpPr>
            <p:nvPr/>
          </p:nvSpPr>
          <p:spPr bwMode="auto">
            <a:xfrm>
              <a:off x="1883569" y="3193259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gradFill>
              <a:gsLst>
                <a:gs pos="96500">
                  <a:srgbClr val="002D72"/>
                </a:gs>
                <a:gs pos="93000">
                  <a:schemeClr val="accent1"/>
                </a:gs>
                <a:gs pos="0">
                  <a:schemeClr val="accent2"/>
                </a:gs>
              </a:gsLst>
              <a:path path="circle">
                <a:fillToRect l="100000" b="100000"/>
              </a:path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3"/>
            <p:cNvSpPr>
              <a:spLocks noEditPoints="1"/>
            </p:cNvSpPr>
            <p:nvPr/>
          </p:nvSpPr>
          <p:spPr bwMode="auto">
            <a:xfrm>
              <a:off x="2399507" y="3363121"/>
              <a:ext cx="142875" cy="152400"/>
            </a:xfrm>
            <a:custGeom>
              <a:avLst/>
              <a:gdLst>
                <a:gd name="T0" fmla="*/ 57 w 190"/>
                <a:gd name="T1" fmla="*/ 91 h 200"/>
                <a:gd name="T2" fmla="*/ 57 w 190"/>
                <a:gd name="T3" fmla="*/ 38 h 200"/>
                <a:gd name="T4" fmla="*/ 89 w 190"/>
                <a:gd name="T5" fmla="*/ 38 h 200"/>
                <a:gd name="T6" fmla="*/ 120 w 190"/>
                <a:gd name="T7" fmla="*/ 44 h 200"/>
                <a:gd name="T8" fmla="*/ 132 w 190"/>
                <a:gd name="T9" fmla="*/ 64 h 200"/>
                <a:gd name="T10" fmla="*/ 124 w 190"/>
                <a:gd name="T11" fmla="*/ 82 h 200"/>
                <a:gd name="T12" fmla="*/ 89 w 190"/>
                <a:gd name="T13" fmla="*/ 91 h 200"/>
                <a:gd name="T14" fmla="*/ 57 w 190"/>
                <a:gd name="T15" fmla="*/ 91 h 200"/>
                <a:gd name="T16" fmla="*/ 57 w 190"/>
                <a:gd name="T17" fmla="*/ 127 h 200"/>
                <a:gd name="T18" fmla="*/ 94 w 190"/>
                <a:gd name="T19" fmla="*/ 127 h 200"/>
                <a:gd name="T20" fmla="*/ 163 w 190"/>
                <a:gd name="T21" fmla="*/ 113 h 200"/>
                <a:gd name="T22" fmla="*/ 189 w 190"/>
                <a:gd name="T23" fmla="*/ 63 h 200"/>
                <a:gd name="T24" fmla="*/ 158 w 190"/>
                <a:gd name="T25" fmla="*/ 13 h 200"/>
                <a:gd name="T26" fmla="*/ 92 w 190"/>
                <a:gd name="T27" fmla="*/ 2 h 200"/>
                <a:gd name="T28" fmla="*/ 0 w 190"/>
                <a:gd name="T29" fmla="*/ 2 h 200"/>
                <a:gd name="T30" fmla="*/ 0 w 190"/>
                <a:gd name="T31" fmla="*/ 200 h 200"/>
                <a:gd name="T32" fmla="*/ 57 w 190"/>
                <a:gd name="T33" fmla="*/ 200 h 200"/>
                <a:gd name="T34" fmla="*/ 57 w 190"/>
                <a:gd name="T35" fmla="*/ 12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00">
                  <a:moveTo>
                    <a:pt x="57" y="91"/>
                  </a:moveTo>
                  <a:lnTo>
                    <a:pt x="57" y="38"/>
                  </a:lnTo>
                  <a:lnTo>
                    <a:pt x="89" y="38"/>
                  </a:lnTo>
                  <a:cubicBezTo>
                    <a:pt x="99" y="37"/>
                    <a:pt x="110" y="39"/>
                    <a:pt x="120" y="44"/>
                  </a:cubicBezTo>
                  <a:cubicBezTo>
                    <a:pt x="127" y="48"/>
                    <a:pt x="132" y="56"/>
                    <a:pt x="132" y="64"/>
                  </a:cubicBezTo>
                  <a:cubicBezTo>
                    <a:pt x="132" y="71"/>
                    <a:pt x="129" y="77"/>
                    <a:pt x="124" y="82"/>
                  </a:cubicBezTo>
                  <a:cubicBezTo>
                    <a:pt x="114" y="89"/>
                    <a:pt x="101" y="92"/>
                    <a:pt x="89" y="91"/>
                  </a:cubicBezTo>
                  <a:lnTo>
                    <a:pt x="57" y="91"/>
                  </a:lnTo>
                  <a:close/>
                  <a:moveTo>
                    <a:pt x="57" y="127"/>
                  </a:moveTo>
                  <a:lnTo>
                    <a:pt x="94" y="127"/>
                  </a:lnTo>
                  <a:cubicBezTo>
                    <a:pt x="120" y="127"/>
                    <a:pt x="142" y="127"/>
                    <a:pt x="163" y="113"/>
                  </a:cubicBezTo>
                  <a:cubicBezTo>
                    <a:pt x="180" y="101"/>
                    <a:pt x="190" y="83"/>
                    <a:pt x="189" y="63"/>
                  </a:cubicBezTo>
                  <a:cubicBezTo>
                    <a:pt x="189" y="42"/>
                    <a:pt x="177" y="23"/>
                    <a:pt x="158" y="13"/>
                  </a:cubicBezTo>
                  <a:cubicBezTo>
                    <a:pt x="137" y="4"/>
                    <a:pt x="115" y="0"/>
                    <a:pt x="92" y="2"/>
                  </a:cubicBezTo>
                  <a:lnTo>
                    <a:pt x="0" y="2"/>
                  </a:lnTo>
                  <a:lnTo>
                    <a:pt x="0" y="200"/>
                  </a:lnTo>
                  <a:lnTo>
                    <a:pt x="57" y="200"/>
                  </a:lnTo>
                  <a:lnTo>
                    <a:pt x="57" y="1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24"/>
            <p:cNvSpPr>
              <a:spLocks/>
            </p:cNvSpPr>
            <p:nvPr/>
          </p:nvSpPr>
          <p:spPr bwMode="auto">
            <a:xfrm>
              <a:off x="2553494" y="3363121"/>
              <a:ext cx="147638" cy="155575"/>
            </a:xfrm>
            <a:custGeom>
              <a:avLst/>
              <a:gdLst>
                <a:gd name="T0" fmla="*/ 195 w 195"/>
                <a:gd name="T1" fmla="*/ 0 h 202"/>
                <a:gd name="T2" fmla="*/ 146 w 195"/>
                <a:gd name="T3" fmla="*/ 0 h 202"/>
                <a:gd name="T4" fmla="*/ 146 w 195"/>
                <a:gd name="T5" fmla="*/ 119 h 202"/>
                <a:gd name="T6" fmla="*/ 139 w 195"/>
                <a:gd name="T7" fmla="*/ 152 h 202"/>
                <a:gd name="T8" fmla="*/ 104 w 195"/>
                <a:gd name="T9" fmla="*/ 163 h 202"/>
                <a:gd name="T10" fmla="*/ 68 w 195"/>
                <a:gd name="T11" fmla="*/ 150 h 202"/>
                <a:gd name="T12" fmla="*/ 63 w 195"/>
                <a:gd name="T13" fmla="*/ 119 h 202"/>
                <a:gd name="T14" fmla="*/ 63 w 195"/>
                <a:gd name="T15" fmla="*/ 0 h 202"/>
                <a:gd name="T16" fmla="*/ 0 w 195"/>
                <a:gd name="T17" fmla="*/ 0 h 202"/>
                <a:gd name="T18" fmla="*/ 0 w 195"/>
                <a:gd name="T19" fmla="*/ 119 h 202"/>
                <a:gd name="T20" fmla="*/ 25 w 195"/>
                <a:gd name="T21" fmla="*/ 183 h 202"/>
                <a:gd name="T22" fmla="*/ 100 w 195"/>
                <a:gd name="T23" fmla="*/ 200 h 202"/>
                <a:gd name="T24" fmla="*/ 175 w 195"/>
                <a:gd name="T25" fmla="*/ 180 h 202"/>
                <a:gd name="T26" fmla="*/ 195 w 195"/>
                <a:gd name="T27" fmla="*/ 119 h 202"/>
                <a:gd name="T28" fmla="*/ 195 w 195"/>
                <a:gd name="T2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5" y="0"/>
                  </a:moveTo>
                  <a:lnTo>
                    <a:pt x="146" y="0"/>
                  </a:lnTo>
                  <a:lnTo>
                    <a:pt x="146" y="119"/>
                  </a:lnTo>
                  <a:cubicBezTo>
                    <a:pt x="148" y="131"/>
                    <a:pt x="145" y="142"/>
                    <a:pt x="139" y="152"/>
                  </a:cubicBezTo>
                  <a:cubicBezTo>
                    <a:pt x="129" y="160"/>
                    <a:pt x="117" y="164"/>
                    <a:pt x="104" y="163"/>
                  </a:cubicBezTo>
                  <a:cubicBezTo>
                    <a:pt x="91" y="164"/>
                    <a:pt x="77" y="159"/>
                    <a:pt x="68" y="150"/>
                  </a:cubicBezTo>
                  <a:cubicBezTo>
                    <a:pt x="63" y="140"/>
                    <a:pt x="62" y="130"/>
                    <a:pt x="63" y="119"/>
                  </a:cubicBezTo>
                  <a:lnTo>
                    <a:pt x="63" y="0"/>
                  </a:lnTo>
                  <a:lnTo>
                    <a:pt x="0" y="0"/>
                  </a:lnTo>
                  <a:lnTo>
                    <a:pt x="0" y="119"/>
                  </a:lnTo>
                  <a:cubicBezTo>
                    <a:pt x="0" y="144"/>
                    <a:pt x="1" y="166"/>
                    <a:pt x="25" y="183"/>
                  </a:cubicBezTo>
                  <a:cubicBezTo>
                    <a:pt x="45" y="197"/>
                    <a:pt x="74" y="200"/>
                    <a:pt x="100" y="200"/>
                  </a:cubicBezTo>
                  <a:cubicBezTo>
                    <a:pt x="127" y="202"/>
                    <a:pt x="153" y="195"/>
                    <a:pt x="175" y="180"/>
                  </a:cubicBezTo>
                  <a:cubicBezTo>
                    <a:pt x="195" y="163"/>
                    <a:pt x="195" y="141"/>
                    <a:pt x="195" y="11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5"/>
            <p:cNvSpPr>
              <a:spLocks noEditPoints="1"/>
            </p:cNvSpPr>
            <p:nvPr/>
          </p:nvSpPr>
          <p:spPr bwMode="auto">
            <a:xfrm>
              <a:off x="2720182" y="3364709"/>
              <a:ext cx="152400" cy="150813"/>
            </a:xfrm>
            <a:custGeom>
              <a:avLst/>
              <a:gdLst>
                <a:gd name="T0" fmla="*/ 57 w 201"/>
                <a:gd name="T1" fmla="*/ 36 h 198"/>
                <a:gd name="T2" fmla="*/ 77 w 201"/>
                <a:gd name="T3" fmla="*/ 36 h 198"/>
                <a:gd name="T4" fmla="*/ 125 w 201"/>
                <a:gd name="T5" fmla="*/ 52 h 198"/>
                <a:gd name="T6" fmla="*/ 142 w 201"/>
                <a:gd name="T7" fmla="*/ 97 h 198"/>
                <a:gd name="T8" fmla="*/ 129 w 201"/>
                <a:gd name="T9" fmla="*/ 140 h 198"/>
                <a:gd name="T10" fmla="*/ 76 w 201"/>
                <a:gd name="T11" fmla="*/ 161 h 198"/>
                <a:gd name="T12" fmla="*/ 57 w 201"/>
                <a:gd name="T13" fmla="*/ 161 h 198"/>
                <a:gd name="T14" fmla="*/ 57 w 201"/>
                <a:gd name="T15" fmla="*/ 36 h 198"/>
                <a:gd name="T16" fmla="*/ 0 w 201"/>
                <a:gd name="T17" fmla="*/ 0 h 198"/>
                <a:gd name="T18" fmla="*/ 0 w 201"/>
                <a:gd name="T19" fmla="*/ 198 h 198"/>
                <a:gd name="T20" fmla="*/ 81 w 201"/>
                <a:gd name="T21" fmla="*/ 198 h 198"/>
                <a:gd name="T22" fmla="*/ 169 w 201"/>
                <a:gd name="T23" fmla="*/ 170 h 198"/>
                <a:gd name="T24" fmla="*/ 201 w 201"/>
                <a:gd name="T25" fmla="*/ 98 h 198"/>
                <a:gd name="T26" fmla="*/ 163 w 201"/>
                <a:gd name="T27" fmla="*/ 22 h 198"/>
                <a:gd name="T28" fmla="*/ 71 w 201"/>
                <a:gd name="T29" fmla="*/ 0 h 198"/>
                <a:gd name="T30" fmla="*/ 0 w 201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198">
                  <a:moveTo>
                    <a:pt x="57" y="36"/>
                  </a:moveTo>
                  <a:lnTo>
                    <a:pt x="77" y="36"/>
                  </a:lnTo>
                  <a:cubicBezTo>
                    <a:pt x="97" y="36"/>
                    <a:pt x="112" y="38"/>
                    <a:pt x="125" y="52"/>
                  </a:cubicBezTo>
                  <a:cubicBezTo>
                    <a:pt x="136" y="64"/>
                    <a:pt x="142" y="80"/>
                    <a:pt x="142" y="97"/>
                  </a:cubicBezTo>
                  <a:cubicBezTo>
                    <a:pt x="142" y="112"/>
                    <a:pt x="138" y="127"/>
                    <a:pt x="129" y="140"/>
                  </a:cubicBezTo>
                  <a:cubicBezTo>
                    <a:pt x="116" y="157"/>
                    <a:pt x="100" y="161"/>
                    <a:pt x="76" y="161"/>
                  </a:cubicBezTo>
                  <a:lnTo>
                    <a:pt x="57" y="161"/>
                  </a:lnTo>
                  <a:lnTo>
                    <a:pt x="57" y="36"/>
                  </a:lnTo>
                  <a:close/>
                  <a:moveTo>
                    <a:pt x="0" y="0"/>
                  </a:moveTo>
                  <a:lnTo>
                    <a:pt x="0" y="198"/>
                  </a:lnTo>
                  <a:lnTo>
                    <a:pt x="81" y="198"/>
                  </a:lnTo>
                  <a:cubicBezTo>
                    <a:pt x="115" y="198"/>
                    <a:pt x="145" y="192"/>
                    <a:pt x="169" y="170"/>
                  </a:cubicBezTo>
                  <a:cubicBezTo>
                    <a:pt x="190" y="152"/>
                    <a:pt x="201" y="126"/>
                    <a:pt x="201" y="98"/>
                  </a:cubicBezTo>
                  <a:cubicBezTo>
                    <a:pt x="201" y="68"/>
                    <a:pt x="187" y="40"/>
                    <a:pt x="163" y="22"/>
                  </a:cubicBezTo>
                  <a:cubicBezTo>
                    <a:pt x="137" y="2"/>
                    <a:pt x="107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auto">
            <a:xfrm>
              <a:off x="2396332" y="3199609"/>
              <a:ext cx="122238" cy="130175"/>
            </a:xfrm>
            <a:custGeom>
              <a:avLst/>
              <a:gdLst>
                <a:gd name="T0" fmla="*/ 162 w 162"/>
                <a:gd name="T1" fmla="*/ 85 h 170"/>
                <a:gd name="T2" fmla="*/ 87 w 162"/>
                <a:gd name="T3" fmla="*/ 85 h 170"/>
                <a:gd name="T4" fmla="*/ 87 w 162"/>
                <a:gd name="T5" fmla="*/ 102 h 170"/>
                <a:gd name="T6" fmla="*/ 137 w 162"/>
                <a:gd name="T7" fmla="*/ 102 h 170"/>
                <a:gd name="T8" fmla="*/ 137 w 162"/>
                <a:gd name="T9" fmla="*/ 111 h 170"/>
                <a:gd name="T10" fmla="*/ 87 w 162"/>
                <a:gd name="T11" fmla="*/ 152 h 170"/>
                <a:gd name="T12" fmla="*/ 40 w 162"/>
                <a:gd name="T13" fmla="*/ 129 h 170"/>
                <a:gd name="T14" fmla="*/ 29 w 162"/>
                <a:gd name="T15" fmla="*/ 86 h 170"/>
                <a:gd name="T16" fmla="*/ 86 w 162"/>
                <a:gd name="T17" fmla="*/ 20 h 170"/>
                <a:gd name="T18" fmla="*/ 136 w 162"/>
                <a:gd name="T19" fmla="*/ 54 h 170"/>
                <a:gd name="T20" fmla="*/ 160 w 162"/>
                <a:gd name="T21" fmla="*/ 49 h 170"/>
                <a:gd name="T22" fmla="*/ 88 w 162"/>
                <a:gd name="T23" fmla="*/ 3 h 170"/>
                <a:gd name="T24" fmla="*/ 2 w 162"/>
                <a:gd name="T25" fmla="*/ 88 h 170"/>
                <a:gd name="T26" fmla="*/ 24 w 162"/>
                <a:gd name="T27" fmla="*/ 143 h 170"/>
                <a:gd name="T28" fmla="*/ 86 w 162"/>
                <a:gd name="T29" fmla="*/ 168 h 170"/>
                <a:gd name="T30" fmla="*/ 140 w 162"/>
                <a:gd name="T31" fmla="*/ 147 h 170"/>
                <a:gd name="T32" fmla="*/ 147 w 162"/>
                <a:gd name="T33" fmla="*/ 167 h 170"/>
                <a:gd name="T34" fmla="*/ 162 w 162"/>
                <a:gd name="T35" fmla="*/ 167 h 170"/>
                <a:gd name="T36" fmla="*/ 162 w 162"/>
                <a:gd name="T37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170">
                  <a:moveTo>
                    <a:pt x="162" y="85"/>
                  </a:moveTo>
                  <a:lnTo>
                    <a:pt x="87" y="85"/>
                  </a:lnTo>
                  <a:lnTo>
                    <a:pt x="87" y="102"/>
                  </a:lnTo>
                  <a:lnTo>
                    <a:pt x="137" y="102"/>
                  </a:lnTo>
                  <a:lnTo>
                    <a:pt x="137" y="111"/>
                  </a:lnTo>
                  <a:cubicBezTo>
                    <a:pt x="137" y="135"/>
                    <a:pt x="118" y="152"/>
                    <a:pt x="87" y="152"/>
                  </a:cubicBezTo>
                  <a:cubicBezTo>
                    <a:pt x="68" y="152"/>
                    <a:pt x="51" y="144"/>
                    <a:pt x="40" y="129"/>
                  </a:cubicBezTo>
                  <a:cubicBezTo>
                    <a:pt x="33" y="116"/>
                    <a:pt x="29" y="101"/>
                    <a:pt x="29" y="86"/>
                  </a:cubicBezTo>
                  <a:cubicBezTo>
                    <a:pt x="29" y="57"/>
                    <a:pt x="42" y="20"/>
                    <a:pt x="86" y="20"/>
                  </a:cubicBezTo>
                  <a:cubicBezTo>
                    <a:pt x="109" y="18"/>
                    <a:pt x="130" y="32"/>
                    <a:pt x="136" y="54"/>
                  </a:cubicBezTo>
                  <a:lnTo>
                    <a:pt x="160" y="49"/>
                  </a:lnTo>
                  <a:cubicBezTo>
                    <a:pt x="150" y="21"/>
                    <a:pt x="126" y="3"/>
                    <a:pt x="88" y="3"/>
                  </a:cubicBezTo>
                  <a:cubicBezTo>
                    <a:pt x="40" y="0"/>
                    <a:pt x="0" y="40"/>
                    <a:pt x="2" y="88"/>
                  </a:cubicBezTo>
                  <a:cubicBezTo>
                    <a:pt x="2" y="108"/>
                    <a:pt x="10" y="128"/>
                    <a:pt x="24" y="143"/>
                  </a:cubicBezTo>
                  <a:cubicBezTo>
                    <a:pt x="40" y="161"/>
                    <a:pt x="62" y="170"/>
                    <a:pt x="86" y="168"/>
                  </a:cubicBezTo>
                  <a:cubicBezTo>
                    <a:pt x="106" y="170"/>
                    <a:pt x="126" y="162"/>
                    <a:pt x="140" y="147"/>
                  </a:cubicBezTo>
                  <a:lnTo>
                    <a:pt x="147" y="167"/>
                  </a:lnTo>
                  <a:lnTo>
                    <a:pt x="162" y="167"/>
                  </a:lnTo>
                  <a:lnTo>
                    <a:pt x="162" y="8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7"/>
            <p:cNvSpPr>
              <a:spLocks/>
            </p:cNvSpPr>
            <p:nvPr/>
          </p:nvSpPr>
          <p:spPr bwMode="auto">
            <a:xfrm>
              <a:off x="2539207" y="3232946"/>
              <a:ext cx="55563" cy="93663"/>
            </a:xfrm>
            <a:custGeom>
              <a:avLst/>
              <a:gdLst>
                <a:gd name="T0" fmla="*/ 0 w 73"/>
                <a:gd name="T1" fmla="*/ 2 h 121"/>
                <a:gd name="T2" fmla="*/ 0 w 73"/>
                <a:gd name="T3" fmla="*/ 121 h 121"/>
                <a:gd name="T4" fmla="*/ 23 w 73"/>
                <a:gd name="T5" fmla="*/ 121 h 121"/>
                <a:gd name="T6" fmla="*/ 23 w 73"/>
                <a:gd name="T7" fmla="*/ 61 h 121"/>
                <a:gd name="T8" fmla="*/ 30 w 73"/>
                <a:gd name="T9" fmla="*/ 36 h 121"/>
                <a:gd name="T10" fmla="*/ 67 w 73"/>
                <a:gd name="T11" fmla="*/ 17 h 121"/>
                <a:gd name="T12" fmla="*/ 73 w 73"/>
                <a:gd name="T13" fmla="*/ 17 h 121"/>
                <a:gd name="T14" fmla="*/ 73 w 73"/>
                <a:gd name="T15" fmla="*/ 0 h 121"/>
                <a:gd name="T16" fmla="*/ 64 w 73"/>
                <a:gd name="T17" fmla="*/ 0 h 121"/>
                <a:gd name="T18" fmla="*/ 21 w 73"/>
                <a:gd name="T19" fmla="*/ 31 h 121"/>
                <a:gd name="T20" fmla="*/ 21 w 73"/>
                <a:gd name="T21" fmla="*/ 31 h 121"/>
                <a:gd name="T22" fmla="*/ 21 w 73"/>
                <a:gd name="T23" fmla="*/ 2 h 121"/>
                <a:gd name="T24" fmla="*/ 0 w 73"/>
                <a:gd name="T25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1">
                  <a:moveTo>
                    <a:pt x="0" y="2"/>
                  </a:moveTo>
                  <a:lnTo>
                    <a:pt x="0" y="121"/>
                  </a:lnTo>
                  <a:lnTo>
                    <a:pt x="23" y="121"/>
                  </a:lnTo>
                  <a:lnTo>
                    <a:pt x="23" y="61"/>
                  </a:lnTo>
                  <a:cubicBezTo>
                    <a:pt x="22" y="52"/>
                    <a:pt x="25" y="43"/>
                    <a:pt x="30" y="36"/>
                  </a:cubicBezTo>
                  <a:cubicBezTo>
                    <a:pt x="38" y="24"/>
                    <a:pt x="52" y="17"/>
                    <a:pt x="67" y="17"/>
                  </a:cubicBezTo>
                  <a:lnTo>
                    <a:pt x="73" y="17"/>
                  </a:lnTo>
                  <a:lnTo>
                    <a:pt x="73" y="0"/>
                  </a:lnTo>
                  <a:lnTo>
                    <a:pt x="64" y="0"/>
                  </a:lnTo>
                  <a:cubicBezTo>
                    <a:pt x="45" y="0"/>
                    <a:pt x="27" y="12"/>
                    <a:pt x="21" y="31"/>
                  </a:cubicBezTo>
                  <a:lnTo>
                    <a:pt x="21" y="31"/>
                  </a:lnTo>
                  <a:lnTo>
                    <a:pt x="2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28"/>
            <p:cNvSpPr>
              <a:spLocks noEditPoints="1"/>
            </p:cNvSpPr>
            <p:nvPr/>
          </p:nvSpPr>
          <p:spPr bwMode="auto">
            <a:xfrm>
              <a:off x="2596357" y="3231359"/>
              <a:ext cx="96838" cy="98425"/>
            </a:xfrm>
            <a:custGeom>
              <a:avLst/>
              <a:gdLst>
                <a:gd name="T0" fmla="*/ 84 w 128"/>
                <a:gd name="T1" fmla="*/ 49 h 127"/>
                <a:gd name="T2" fmla="*/ 28 w 128"/>
                <a:gd name="T3" fmla="*/ 56 h 127"/>
                <a:gd name="T4" fmla="*/ 0 w 128"/>
                <a:gd name="T5" fmla="*/ 90 h 127"/>
                <a:gd name="T6" fmla="*/ 51 w 128"/>
                <a:gd name="T7" fmla="*/ 126 h 127"/>
                <a:gd name="T8" fmla="*/ 103 w 128"/>
                <a:gd name="T9" fmla="*/ 101 h 127"/>
                <a:gd name="T10" fmla="*/ 105 w 128"/>
                <a:gd name="T11" fmla="*/ 123 h 127"/>
                <a:gd name="T12" fmla="*/ 128 w 128"/>
                <a:gd name="T13" fmla="*/ 123 h 127"/>
                <a:gd name="T14" fmla="*/ 125 w 128"/>
                <a:gd name="T15" fmla="*/ 98 h 127"/>
                <a:gd name="T16" fmla="*/ 125 w 128"/>
                <a:gd name="T17" fmla="*/ 52 h 127"/>
                <a:gd name="T18" fmla="*/ 112 w 128"/>
                <a:gd name="T19" fmla="*/ 13 h 127"/>
                <a:gd name="T20" fmla="*/ 67 w 128"/>
                <a:gd name="T21" fmla="*/ 1 h 127"/>
                <a:gd name="T22" fmla="*/ 5 w 128"/>
                <a:gd name="T23" fmla="*/ 34 h 127"/>
                <a:gd name="T24" fmla="*/ 26 w 128"/>
                <a:gd name="T25" fmla="*/ 37 h 127"/>
                <a:gd name="T26" fmla="*/ 66 w 128"/>
                <a:gd name="T27" fmla="*/ 16 h 127"/>
                <a:gd name="T28" fmla="*/ 103 w 128"/>
                <a:gd name="T29" fmla="*/ 44 h 127"/>
                <a:gd name="T30" fmla="*/ 103 w 128"/>
                <a:gd name="T31" fmla="*/ 50 h 127"/>
                <a:gd name="T32" fmla="*/ 84 w 128"/>
                <a:gd name="T33" fmla="*/ 49 h 127"/>
                <a:gd name="T34" fmla="*/ 103 w 128"/>
                <a:gd name="T35" fmla="*/ 71 h 127"/>
                <a:gd name="T36" fmla="*/ 57 w 128"/>
                <a:gd name="T37" fmla="*/ 111 h 127"/>
                <a:gd name="T38" fmla="*/ 25 w 128"/>
                <a:gd name="T39" fmla="*/ 90 h 127"/>
                <a:gd name="T40" fmla="*/ 84 w 128"/>
                <a:gd name="T41" fmla="*/ 63 h 127"/>
                <a:gd name="T42" fmla="*/ 103 w 128"/>
                <a:gd name="T43" fmla="*/ 63 h 127"/>
                <a:gd name="T44" fmla="*/ 103 w 128"/>
                <a:gd name="T45" fmla="*/ 7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27">
                  <a:moveTo>
                    <a:pt x="84" y="49"/>
                  </a:moveTo>
                  <a:cubicBezTo>
                    <a:pt x="65" y="48"/>
                    <a:pt x="46" y="51"/>
                    <a:pt x="28" y="56"/>
                  </a:cubicBezTo>
                  <a:cubicBezTo>
                    <a:pt x="13" y="61"/>
                    <a:pt x="2" y="74"/>
                    <a:pt x="0" y="90"/>
                  </a:cubicBezTo>
                  <a:cubicBezTo>
                    <a:pt x="0" y="113"/>
                    <a:pt x="24" y="126"/>
                    <a:pt x="51" y="126"/>
                  </a:cubicBezTo>
                  <a:cubicBezTo>
                    <a:pt x="72" y="127"/>
                    <a:pt x="92" y="118"/>
                    <a:pt x="103" y="101"/>
                  </a:cubicBezTo>
                  <a:lnTo>
                    <a:pt x="105" y="123"/>
                  </a:lnTo>
                  <a:lnTo>
                    <a:pt x="128" y="123"/>
                  </a:lnTo>
                  <a:cubicBezTo>
                    <a:pt x="125" y="115"/>
                    <a:pt x="124" y="106"/>
                    <a:pt x="125" y="98"/>
                  </a:cubicBezTo>
                  <a:lnTo>
                    <a:pt x="125" y="52"/>
                  </a:lnTo>
                  <a:cubicBezTo>
                    <a:pt x="127" y="38"/>
                    <a:pt x="122" y="23"/>
                    <a:pt x="112" y="13"/>
                  </a:cubicBezTo>
                  <a:cubicBezTo>
                    <a:pt x="99" y="4"/>
                    <a:pt x="83" y="0"/>
                    <a:pt x="67" y="1"/>
                  </a:cubicBezTo>
                  <a:cubicBezTo>
                    <a:pt x="40" y="1"/>
                    <a:pt x="8" y="9"/>
                    <a:pt x="5" y="34"/>
                  </a:cubicBezTo>
                  <a:lnTo>
                    <a:pt x="26" y="37"/>
                  </a:lnTo>
                  <a:cubicBezTo>
                    <a:pt x="30" y="20"/>
                    <a:pt x="47" y="16"/>
                    <a:pt x="66" y="16"/>
                  </a:cubicBezTo>
                  <a:cubicBezTo>
                    <a:pt x="92" y="16"/>
                    <a:pt x="103" y="24"/>
                    <a:pt x="103" y="44"/>
                  </a:cubicBezTo>
                  <a:lnTo>
                    <a:pt x="103" y="50"/>
                  </a:lnTo>
                  <a:lnTo>
                    <a:pt x="84" y="49"/>
                  </a:lnTo>
                  <a:close/>
                  <a:moveTo>
                    <a:pt x="103" y="71"/>
                  </a:moveTo>
                  <a:cubicBezTo>
                    <a:pt x="101" y="95"/>
                    <a:pt x="80" y="113"/>
                    <a:pt x="57" y="111"/>
                  </a:cubicBezTo>
                  <a:cubicBezTo>
                    <a:pt x="40" y="111"/>
                    <a:pt x="25" y="105"/>
                    <a:pt x="25" y="90"/>
                  </a:cubicBezTo>
                  <a:cubicBezTo>
                    <a:pt x="25" y="65"/>
                    <a:pt x="61" y="63"/>
                    <a:pt x="84" y="63"/>
                  </a:cubicBezTo>
                  <a:lnTo>
                    <a:pt x="103" y="63"/>
                  </a:lnTo>
                  <a:lnTo>
                    <a:pt x="103" y="7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9"/>
            <p:cNvSpPr>
              <a:spLocks/>
            </p:cNvSpPr>
            <p:nvPr/>
          </p:nvSpPr>
          <p:spPr bwMode="auto">
            <a:xfrm>
              <a:off x="2709069" y="3231359"/>
              <a:ext cx="88900" cy="95250"/>
            </a:xfrm>
            <a:custGeom>
              <a:avLst/>
              <a:gdLst>
                <a:gd name="T0" fmla="*/ 21 w 117"/>
                <a:gd name="T1" fmla="*/ 4 h 123"/>
                <a:gd name="T2" fmla="*/ 0 w 117"/>
                <a:gd name="T3" fmla="*/ 4 h 123"/>
                <a:gd name="T4" fmla="*/ 0 w 117"/>
                <a:gd name="T5" fmla="*/ 123 h 123"/>
                <a:gd name="T6" fmla="*/ 22 w 117"/>
                <a:gd name="T7" fmla="*/ 123 h 123"/>
                <a:gd name="T8" fmla="*/ 22 w 117"/>
                <a:gd name="T9" fmla="*/ 60 h 123"/>
                <a:gd name="T10" fmla="*/ 34 w 117"/>
                <a:gd name="T11" fmla="*/ 28 h 123"/>
                <a:gd name="T12" fmla="*/ 64 w 117"/>
                <a:gd name="T13" fmla="*/ 16 h 123"/>
                <a:gd name="T14" fmla="*/ 89 w 117"/>
                <a:gd name="T15" fmla="*/ 27 h 123"/>
                <a:gd name="T16" fmla="*/ 93 w 117"/>
                <a:gd name="T17" fmla="*/ 49 h 123"/>
                <a:gd name="T18" fmla="*/ 93 w 117"/>
                <a:gd name="T19" fmla="*/ 122 h 123"/>
                <a:gd name="T20" fmla="*/ 115 w 117"/>
                <a:gd name="T21" fmla="*/ 122 h 123"/>
                <a:gd name="T22" fmla="*/ 115 w 117"/>
                <a:gd name="T23" fmla="*/ 57 h 123"/>
                <a:gd name="T24" fmla="*/ 109 w 117"/>
                <a:gd name="T25" fmla="*/ 20 h 123"/>
                <a:gd name="T26" fmla="*/ 67 w 117"/>
                <a:gd name="T27" fmla="*/ 1 h 123"/>
                <a:gd name="T28" fmla="*/ 22 w 117"/>
                <a:gd name="T29" fmla="*/ 26 h 123"/>
                <a:gd name="T30" fmla="*/ 22 w 117"/>
                <a:gd name="T31" fmla="*/ 26 h 123"/>
                <a:gd name="T32" fmla="*/ 21 w 117"/>
                <a:gd name="T33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23">
                  <a:moveTo>
                    <a:pt x="21" y="4"/>
                  </a:moveTo>
                  <a:lnTo>
                    <a:pt x="0" y="4"/>
                  </a:lnTo>
                  <a:lnTo>
                    <a:pt x="0" y="123"/>
                  </a:lnTo>
                  <a:lnTo>
                    <a:pt x="22" y="123"/>
                  </a:lnTo>
                  <a:lnTo>
                    <a:pt x="22" y="60"/>
                  </a:lnTo>
                  <a:cubicBezTo>
                    <a:pt x="21" y="48"/>
                    <a:pt x="25" y="37"/>
                    <a:pt x="34" y="28"/>
                  </a:cubicBezTo>
                  <a:cubicBezTo>
                    <a:pt x="42" y="20"/>
                    <a:pt x="53" y="16"/>
                    <a:pt x="64" y="16"/>
                  </a:cubicBezTo>
                  <a:cubicBezTo>
                    <a:pt x="74" y="15"/>
                    <a:pt x="83" y="19"/>
                    <a:pt x="89" y="27"/>
                  </a:cubicBezTo>
                  <a:cubicBezTo>
                    <a:pt x="92" y="33"/>
                    <a:pt x="94" y="41"/>
                    <a:pt x="93" y="49"/>
                  </a:cubicBezTo>
                  <a:lnTo>
                    <a:pt x="93" y="122"/>
                  </a:lnTo>
                  <a:lnTo>
                    <a:pt x="115" y="122"/>
                  </a:lnTo>
                  <a:lnTo>
                    <a:pt x="115" y="57"/>
                  </a:lnTo>
                  <a:cubicBezTo>
                    <a:pt x="117" y="44"/>
                    <a:pt x="115" y="31"/>
                    <a:pt x="109" y="20"/>
                  </a:cubicBezTo>
                  <a:cubicBezTo>
                    <a:pt x="99" y="7"/>
                    <a:pt x="83" y="0"/>
                    <a:pt x="67" y="1"/>
                  </a:cubicBezTo>
                  <a:cubicBezTo>
                    <a:pt x="49" y="1"/>
                    <a:pt x="31" y="10"/>
                    <a:pt x="22" y="26"/>
                  </a:cubicBezTo>
                  <a:lnTo>
                    <a:pt x="22" y="26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0"/>
            <p:cNvSpPr>
              <a:spLocks/>
            </p:cNvSpPr>
            <p:nvPr/>
          </p:nvSpPr>
          <p:spPr bwMode="auto">
            <a:xfrm>
              <a:off x="2804319" y="3210721"/>
              <a:ext cx="68263" cy="117475"/>
            </a:xfrm>
            <a:custGeom>
              <a:avLst/>
              <a:gdLst>
                <a:gd name="T0" fmla="*/ 89 w 89"/>
                <a:gd name="T1" fmla="*/ 137 h 153"/>
                <a:gd name="T2" fmla="*/ 72 w 89"/>
                <a:gd name="T3" fmla="*/ 138 h 153"/>
                <a:gd name="T4" fmla="*/ 48 w 89"/>
                <a:gd name="T5" fmla="*/ 117 h 153"/>
                <a:gd name="T6" fmla="*/ 48 w 89"/>
                <a:gd name="T7" fmla="*/ 46 h 153"/>
                <a:gd name="T8" fmla="*/ 81 w 89"/>
                <a:gd name="T9" fmla="*/ 46 h 153"/>
                <a:gd name="T10" fmla="*/ 81 w 89"/>
                <a:gd name="T11" fmla="*/ 31 h 153"/>
                <a:gd name="T12" fmla="*/ 49 w 89"/>
                <a:gd name="T13" fmla="*/ 31 h 153"/>
                <a:gd name="T14" fmla="*/ 49 w 89"/>
                <a:gd name="T15" fmla="*/ 0 h 153"/>
                <a:gd name="T16" fmla="*/ 26 w 89"/>
                <a:gd name="T17" fmla="*/ 2 h 153"/>
                <a:gd name="T18" fmla="*/ 26 w 89"/>
                <a:gd name="T19" fmla="*/ 31 h 153"/>
                <a:gd name="T20" fmla="*/ 0 w 89"/>
                <a:gd name="T21" fmla="*/ 31 h 153"/>
                <a:gd name="T22" fmla="*/ 0 w 89"/>
                <a:gd name="T23" fmla="*/ 46 h 153"/>
                <a:gd name="T24" fmla="*/ 26 w 89"/>
                <a:gd name="T25" fmla="*/ 46 h 153"/>
                <a:gd name="T26" fmla="*/ 26 w 89"/>
                <a:gd name="T27" fmla="*/ 114 h 153"/>
                <a:gd name="T28" fmla="*/ 67 w 89"/>
                <a:gd name="T29" fmla="*/ 153 h 153"/>
                <a:gd name="T30" fmla="*/ 89 w 89"/>
                <a:gd name="T31" fmla="*/ 152 h 153"/>
                <a:gd name="T32" fmla="*/ 89 w 89"/>
                <a:gd name="T33" fmla="*/ 13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53">
                  <a:moveTo>
                    <a:pt x="89" y="137"/>
                  </a:moveTo>
                  <a:lnTo>
                    <a:pt x="72" y="138"/>
                  </a:lnTo>
                  <a:cubicBezTo>
                    <a:pt x="53" y="138"/>
                    <a:pt x="48" y="131"/>
                    <a:pt x="48" y="117"/>
                  </a:cubicBezTo>
                  <a:lnTo>
                    <a:pt x="48" y="46"/>
                  </a:lnTo>
                  <a:lnTo>
                    <a:pt x="81" y="46"/>
                  </a:lnTo>
                  <a:lnTo>
                    <a:pt x="81" y="31"/>
                  </a:lnTo>
                  <a:lnTo>
                    <a:pt x="49" y="31"/>
                  </a:lnTo>
                  <a:lnTo>
                    <a:pt x="49" y="0"/>
                  </a:lnTo>
                  <a:lnTo>
                    <a:pt x="26" y="2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46"/>
                  </a:lnTo>
                  <a:lnTo>
                    <a:pt x="26" y="46"/>
                  </a:lnTo>
                  <a:lnTo>
                    <a:pt x="26" y="114"/>
                  </a:lnTo>
                  <a:cubicBezTo>
                    <a:pt x="26" y="138"/>
                    <a:pt x="35" y="153"/>
                    <a:pt x="67" y="153"/>
                  </a:cubicBezTo>
                  <a:lnTo>
                    <a:pt x="89" y="152"/>
                  </a:lnTo>
                  <a:lnTo>
                    <a:pt x="89" y="13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31"/>
            <p:cNvSpPr>
              <a:spLocks noChangeArrowheads="1"/>
            </p:cNvSpPr>
            <p:nvPr/>
          </p:nvSpPr>
          <p:spPr bwMode="auto">
            <a:xfrm>
              <a:off x="2399507" y="3540921"/>
              <a:ext cx="473075" cy="15875"/>
            </a:xfrm>
            <a:prstGeom prst="rect">
              <a:avLst/>
            </a:prstGeom>
            <a:solidFill>
              <a:schemeClr val="accent2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13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/>
          <a:stretch/>
        </p:blipFill>
        <p:spPr>
          <a:xfrm>
            <a:off x="50006" y="2427316"/>
            <a:ext cx="5436394" cy="4438568"/>
          </a:xfrm>
          <a:prstGeom prst="rect">
            <a:avLst/>
          </a:prstGeom>
          <a:ln>
            <a:noFill/>
          </a:ln>
          <a:effectLst>
            <a:outerShdw blurRad="203200" dir="16200000" rotWithShape="0">
              <a:prstClr val="black">
                <a:alpha val="12000"/>
              </a:prstClr>
            </a:outerShdw>
          </a:effectLst>
        </p:spPr>
      </p:pic>
      <p:sp>
        <p:nvSpPr>
          <p:cNvPr id="50" name="Rectangle 49"/>
          <p:cNvSpPr/>
          <p:nvPr/>
        </p:nvSpPr>
        <p:spPr>
          <a:xfrm>
            <a:off x="228625" y="0"/>
            <a:ext cx="5250631" cy="2427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6186860" y="113314"/>
            <a:ext cx="989013" cy="465138"/>
            <a:chOff x="1686298" y="4913501"/>
            <a:chExt cx="989013" cy="465138"/>
          </a:xfrm>
        </p:grpSpPr>
        <p:grpSp>
          <p:nvGrpSpPr>
            <p:cNvPr id="231" name="Group 230"/>
            <p:cNvGrpSpPr/>
            <p:nvPr/>
          </p:nvGrpSpPr>
          <p:grpSpPr>
            <a:xfrm>
              <a:off x="1686298" y="4913501"/>
              <a:ext cx="452438" cy="465138"/>
              <a:chOff x="1686298" y="4913501"/>
              <a:chExt cx="452438" cy="465138"/>
            </a:xfrm>
          </p:grpSpPr>
          <p:sp>
            <p:nvSpPr>
              <p:cNvPr id="232" name="Freeform 20"/>
              <p:cNvSpPr>
                <a:spLocks/>
              </p:cNvSpPr>
              <p:nvPr/>
            </p:nvSpPr>
            <p:spPr bwMode="auto">
              <a:xfrm>
                <a:off x="1725986" y="4913501"/>
                <a:ext cx="406400" cy="153988"/>
              </a:xfrm>
              <a:custGeom>
                <a:avLst/>
                <a:gdLst>
                  <a:gd name="T0" fmla="*/ 311 w 536"/>
                  <a:gd name="T1" fmla="*/ 163 h 202"/>
                  <a:gd name="T2" fmla="*/ 73 w 536"/>
                  <a:gd name="T3" fmla="*/ 93 h 202"/>
                  <a:gd name="T4" fmla="*/ 0 w 536"/>
                  <a:gd name="T5" fmla="*/ 115 h 202"/>
                  <a:gd name="T6" fmla="*/ 263 w 536"/>
                  <a:gd name="T7" fmla="*/ 0 h 202"/>
                  <a:gd name="T8" fmla="*/ 536 w 536"/>
                  <a:gd name="T9" fmla="*/ 202 h 202"/>
                  <a:gd name="T10" fmla="*/ 321 w 536"/>
                  <a:gd name="T11" fmla="*/ 202 h 202"/>
                  <a:gd name="T12" fmla="*/ 311 w 536"/>
                  <a:gd name="T13" fmla="*/ 163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6" h="202">
                    <a:moveTo>
                      <a:pt x="311" y="163"/>
                    </a:moveTo>
                    <a:cubicBezTo>
                      <a:pt x="270" y="91"/>
                      <a:pt x="187" y="75"/>
                      <a:pt x="73" y="93"/>
                    </a:cubicBezTo>
                    <a:cubicBezTo>
                      <a:pt x="48" y="97"/>
                      <a:pt x="23" y="104"/>
                      <a:pt x="0" y="115"/>
                    </a:cubicBezTo>
                    <a:cubicBezTo>
                      <a:pt x="50" y="43"/>
                      <a:pt x="138" y="0"/>
                      <a:pt x="263" y="0"/>
                    </a:cubicBezTo>
                    <a:cubicBezTo>
                      <a:pt x="440" y="0"/>
                      <a:pt x="533" y="66"/>
                      <a:pt x="536" y="202"/>
                    </a:cubicBezTo>
                    <a:lnTo>
                      <a:pt x="321" y="202"/>
                    </a:lnTo>
                    <a:cubicBezTo>
                      <a:pt x="319" y="188"/>
                      <a:pt x="316" y="175"/>
                      <a:pt x="311" y="163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3" name="Freeform 21"/>
              <p:cNvSpPr>
                <a:spLocks/>
              </p:cNvSpPr>
              <p:nvPr/>
            </p:nvSpPr>
            <p:spPr bwMode="auto">
              <a:xfrm>
                <a:off x="1873623" y="5118289"/>
                <a:ext cx="265113" cy="260350"/>
              </a:xfrm>
              <a:custGeom>
                <a:avLst/>
                <a:gdLst>
                  <a:gd name="T0" fmla="*/ 0 w 351"/>
                  <a:gd name="T1" fmla="*/ 152 h 340"/>
                  <a:gd name="T2" fmla="*/ 5 w 351"/>
                  <a:gd name="T3" fmla="*/ 161 h 340"/>
                  <a:gd name="T4" fmla="*/ 70 w 351"/>
                  <a:gd name="T5" fmla="*/ 195 h 340"/>
                  <a:gd name="T6" fmla="*/ 131 w 351"/>
                  <a:gd name="T7" fmla="*/ 182 h 340"/>
                  <a:gd name="T8" fmla="*/ 131 w 351"/>
                  <a:gd name="T9" fmla="*/ 113 h 340"/>
                  <a:gd name="T10" fmla="*/ 53 w 351"/>
                  <a:gd name="T11" fmla="*/ 113 h 340"/>
                  <a:gd name="T12" fmla="*/ 53 w 351"/>
                  <a:gd name="T13" fmla="*/ 0 h 340"/>
                  <a:gd name="T14" fmla="*/ 351 w 351"/>
                  <a:gd name="T15" fmla="*/ 0 h 340"/>
                  <a:gd name="T16" fmla="*/ 351 w 351"/>
                  <a:gd name="T17" fmla="*/ 302 h 340"/>
                  <a:gd name="T18" fmla="*/ 110 w 351"/>
                  <a:gd name="T19" fmla="*/ 340 h 340"/>
                  <a:gd name="T20" fmla="*/ 1 w 351"/>
                  <a:gd name="T21" fmla="*/ 158 h 340"/>
                  <a:gd name="T22" fmla="*/ 0 w 351"/>
                  <a:gd name="T23" fmla="*/ 152 h 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1" h="340">
                    <a:moveTo>
                      <a:pt x="0" y="152"/>
                    </a:moveTo>
                    <a:cubicBezTo>
                      <a:pt x="2" y="156"/>
                      <a:pt x="3" y="159"/>
                      <a:pt x="5" y="161"/>
                    </a:cubicBezTo>
                    <a:cubicBezTo>
                      <a:pt x="18" y="184"/>
                      <a:pt x="44" y="197"/>
                      <a:pt x="70" y="195"/>
                    </a:cubicBezTo>
                    <a:cubicBezTo>
                      <a:pt x="91" y="195"/>
                      <a:pt x="112" y="191"/>
                      <a:pt x="131" y="182"/>
                    </a:cubicBezTo>
                    <a:lnTo>
                      <a:pt x="131" y="113"/>
                    </a:lnTo>
                    <a:lnTo>
                      <a:pt x="53" y="113"/>
                    </a:lnTo>
                    <a:lnTo>
                      <a:pt x="53" y="0"/>
                    </a:lnTo>
                    <a:lnTo>
                      <a:pt x="351" y="0"/>
                    </a:lnTo>
                    <a:lnTo>
                      <a:pt x="351" y="302"/>
                    </a:lnTo>
                    <a:cubicBezTo>
                      <a:pt x="272" y="322"/>
                      <a:pt x="191" y="334"/>
                      <a:pt x="110" y="340"/>
                    </a:cubicBezTo>
                    <a:cubicBezTo>
                      <a:pt x="45" y="296"/>
                      <a:pt x="17" y="238"/>
                      <a:pt x="1" y="158"/>
                    </a:cubicBezTo>
                    <a:cubicBezTo>
                      <a:pt x="1" y="155"/>
                      <a:pt x="0" y="152"/>
                      <a:pt x="0" y="152"/>
                    </a:cubicBezTo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4" name="Freeform 22"/>
              <p:cNvSpPr>
                <a:spLocks noEditPoints="1"/>
              </p:cNvSpPr>
              <p:nvPr/>
            </p:nvSpPr>
            <p:spPr bwMode="auto">
              <a:xfrm>
                <a:off x="1686298" y="4988114"/>
                <a:ext cx="269875" cy="388938"/>
              </a:xfrm>
              <a:custGeom>
                <a:avLst/>
                <a:gdLst>
                  <a:gd name="T0" fmla="*/ 161 w 355"/>
                  <a:gd name="T1" fmla="*/ 250 h 508"/>
                  <a:gd name="T2" fmla="*/ 202 w 355"/>
                  <a:gd name="T3" fmla="*/ 496 h 508"/>
                  <a:gd name="T4" fmla="*/ 272 w 355"/>
                  <a:gd name="T5" fmla="*/ 508 h 508"/>
                  <a:gd name="T6" fmla="*/ 272 w 355"/>
                  <a:gd name="T7" fmla="*/ 508 h 508"/>
                  <a:gd name="T8" fmla="*/ 192 w 355"/>
                  <a:gd name="T9" fmla="*/ 270 h 508"/>
                  <a:gd name="T10" fmla="*/ 222 w 355"/>
                  <a:gd name="T11" fmla="*/ 134 h 508"/>
                  <a:gd name="T12" fmla="*/ 258 w 355"/>
                  <a:gd name="T13" fmla="*/ 76 h 508"/>
                  <a:gd name="T14" fmla="*/ 161 w 355"/>
                  <a:gd name="T15" fmla="*/ 250 h 508"/>
                  <a:gd name="T16" fmla="*/ 109 w 355"/>
                  <a:gd name="T17" fmla="*/ 191 h 508"/>
                  <a:gd name="T18" fmla="*/ 66 w 355"/>
                  <a:gd name="T19" fmla="*/ 413 h 508"/>
                  <a:gd name="T20" fmla="*/ 135 w 355"/>
                  <a:gd name="T21" fmla="*/ 469 h 508"/>
                  <a:gd name="T22" fmla="*/ 133 w 355"/>
                  <a:gd name="T23" fmla="*/ 219 h 508"/>
                  <a:gd name="T24" fmla="*/ 276 w 355"/>
                  <a:gd name="T25" fmla="*/ 55 h 508"/>
                  <a:gd name="T26" fmla="*/ 295 w 355"/>
                  <a:gd name="T27" fmla="*/ 51 h 508"/>
                  <a:gd name="T28" fmla="*/ 289 w 355"/>
                  <a:gd name="T29" fmla="*/ 51 h 508"/>
                  <a:gd name="T30" fmla="*/ 109 w 355"/>
                  <a:gd name="T31" fmla="*/ 191 h 508"/>
                  <a:gd name="T32" fmla="*/ 103 w 355"/>
                  <a:gd name="T33" fmla="*/ 105 h 508"/>
                  <a:gd name="T34" fmla="*/ 0 w 355"/>
                  <a:gd name="T35" fmla="*/ 235 h 508"/>
                  <a:gd name="T36" fmla="*/ 17 w 355"/>
                  <a:gd name="T37" fmla="*/ 322 h 508"/>
                  <a:gd name="T38" fmla="*/ 106 w 355"/>
                  <a:gd name="T39" fmla="*/ 139 h 508"/>
                  <a:gd name="T40" fmla="*/ 325 w 355"/>
                  <a:gd name="T41" fmla="*/ 49 h 508"/>
                  <a:gd name="T42" fmla="*/ 334 w 355"/>
                  <a:gd name="T43" fmla="*/ 52 h 508"/>
                  <a:gd name="T44" fmla="*/ 329 w 355"/>
                  <a:gd name="T45" fmla="*/ 49 h 508"/>
                  <a:gd name="T46" fmla="*/ 267 w 355"/>
                  <a:gd name="T47" fmla="*/ 33 h 508"/>
                  <a:gd name="T48" fmla="*/ 103 w 355"/>
                  <a:gd name="T49" fmla="*/ 105 h 508"/>
                  <a:gd name="T50" fmla="*/ 115 w 355"/>
                  <a:gd name="T51" fmla="*/ 33 h 508"/>
                  <a:gd name="T52" fmla="*/ 17 w 355"/>
                  <a:gd name="T53" fmla="*/ 86 h 508"/>
                  <a:gd name="T54" fmla="*/ 3 w 355"/>
                  <a:gd name="T55" fmla="*/ 153 h 508"/>
                  <a:gd name="T56" fmla="*/ 106 w 355"/>
                  <a:gd name="T57" fmla="*/ 69 h 508"/>
                  <a:gd name="T58" fmla="*/ 343 w 355"/>
                  <a:gd name="T59" fmla="*/ 51 h 508"/>
                  <a:gd name="T60" fmla="*/ 355 w 355"/>
                  <a:gd name="T61" fmla="*/ 60 h 508"/>
                  <a:gd name="T62" fmla="*/ 348 w 355"/>
                  <a:gd name="T63" fmla="*/ 53 h 508"/>
                  <a:gd name="T64" fmla="*/ 234 w 355"/>
                  <a:gd name="T65" fmla="*/ 11 h 508"/>
                  <a:gd name="T66" fmla="*/ 115 w 355"/>
                  <a:gd name="T67" fmla="*/ 33 h 5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5" h="508">
                    <a:moveTo>
                      <a:pt x="161" y="250"/>
                    </a:moveTo>
                    <a:cubicBezTo>
                      <a:pt x="141" y="334"/>
                      <a:pt x="156" y="423"/>
                      <a:pt x="202" y="496"/>
                    </a:cubicBezTo>
                    <a:cubicBezTo>
                      <a:pt x="225" y="502"/>
                      <a:pt x="248" y="506"/>
                      <a:pt x="272" y="508"/>
                    </a:cubicBezTo>
                    <a:lnTo>
                      <a:pt x="272" y="508"/>
                    </a:lnTo>
                    <a:cubicBezTo>
                      <a:pt x="214" y="443"/>
                      <a:pt x="186" y="357"/>
                      <a:pt x="192" y="270"/>
                    </a:cubicBezTo>
                    <a:cubicBezTo>
                      <a:pt x="197" y="215"/>
                      <a:pt x="206" y="169"/>
                      <a:pt x="222" y="134"/>
                    </a:cubicBezTo>
                    <a:cubicBezTo>
                      <a:pt x="240" y="97"/>
                      <a:pt x="236" y="103"/>
                      <a:pt x="258" y="76"/>
                    </a:cubicBezTo>
                    <a:cubicBezTo>
                      <a:pt x="210" y="104"/>
                      <a:pt x="182" y="163"/>
                      <a:pt x="161" y="250"/>
                    </a:cubicBezTo>
                    <a:moveTo>
                      <a:pt x="109" y="191"/>
                    </a:moveTo>
                    <a:cubicBezTo>
                      <a:pt x="69" y="257"/>
                      <a:pt x="53" y="336"/>
                      <a:pt x="66" y="413"/>
                    </a:cubicBezTo>
                    <a:cubicBezTo>
                      <a:pt x="85" y="436"/>
                      <a:pt x="109" y="455"/>
                      <a:pt x="135" y="469"/>
                    </a:cubicBezTo>
                    <a:cubicBezTo>
                      <a:pt x="98" y="390"/>
                      <a:pt x="98" y="299"/>
                      <a:pt x="133" y="219"/>
                    </a:cubicBezTo>
                    <a:cubicBezTo>
                      <a:pt x="170" y="131"/>
                      <a:pt x="217" y="69"/>
                      <a:pt x="276" y="55"/>
                    </a:cubicBezTo>
                    <a:lnTo>
                      <a:pt x="295" y="51"/>
                    </a:lnTo>
                    <a:lnTo>
                      <a:pt x="289" y="51"/>
                    </a:lnTo>
                    <a:cubicBezTo>
                      <a:pt x="221" y="51"/>
                      <a:pt x="164" y="104"/>
                      <a:pt x="109" y="191"/>
                    </a:cubicBezTo>
                    <a:moveTo>
                      <a:pt x="103" y="105"/>
                    </a:moveTo>
                    <a:cubicBezTo>
                      <a:pt x="58" y="138"/>
                      <a:pt x="22" y="183"/>
                      <a:pt x="0" y="235"/>
                    </a:cubicBezTo>
                    <a:cubicBezTo>
                      <a:pt x="2" y="264"/>
                      <a:pt x="7" y="294"/>
                      <a:pt x="17" y="322"/>
                    </a:cubicBezTo>
                    <a:cubicBezTo>
                      <a:pt x="26" y="253"/>
                      <a:pt x="57" y="189"/>
                      <a:pt x="106" y="139"/>
                    </a:cubicBezTo>
                    <a:cubicBezTo>
                      <a:pt x="185" y="60"/>
                      <a:pt x="253" y="21"/>
                      <a:pt x="325" y="49"/>
                    </a:cubicBezTo>
                    <a:cubicBezTo>
                      <a:pt x="328" y="50"/>
                      <a:pt x="331" y="51"/>
                      <a:pt x="334" y="52"/>
                    </a:cubicBezTo>
                    <a:lnTo>
                      <a:pt x="329" y="49"/>
                    </a:lnTo>
                    <a:cubicBezTo>
                      <a:pt x="310" y="38"/>
                      <a:pt x="289" y="33"/>
                      <a:pt x="267" y="33"/>
                    </a:cubicBezTo>
                    <a:cubicBezTo>
                      <a:pt x="219" y="33"/>
                      <a:pt x="166" y="60"/>
                      <a:pt x="103" y="105"/>
                    </a:cubicBezTo>
                    <a:moveTo>
                      <a:pt x="115" y="33"/>
                    </a:moveTo>
                    <a:cubicBezTo>
                      <a:pt x="80" y="45"/>
                      <a:pt x="46" y="63"/>
                      <a:pt x="17" y="86"/>
                    </a:cubicBezTo>
                    <a:cubicBezTo>
                      <a:pt x="10" y="108"/>
                      <a:pt x="5" y="130"/>
                      <a:pt x="3" y="153"/>
                    </a:cubicBezTo>
                    <a:cubicBezTo>
                      <a:pt x="31" y="118"/>
                      <a:pt x="66" y="89"/>
                      <a:pt x="106" y="69"/>
                    </a:cubicBezTo>
                    <a:cubicBezTo>
                      <a:pt x="206" y="18"/>
                      <a:pt x="283" y="0"/>
                      <a:pt x="343" y="51"/>
                    </a:cubicBezTo>
                    <a:lnTo>
                      <a:pt x="355" y="60"/>
                    </a:lnTo>
                    <a:lnTo>
                      <a:pt x="348" y="53"/>
                    </a:lnTo>
                    <a:cubicBezTo>
                      <a:pt x="317" y="24"/>
                      <a:pt x="276" y="9"/>
                      <a:pt x="234" y="11"/>
                    </a:cubicBezTo>
                    <a:cubicBezTo>
                      <a:pt x="193" y="12"/>
                      <a:pt x="153" y="20"/>
                      <a:pt x="115" y="33"/>
                    </a:cubicBezTo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5" name="Freeform 23"/>
            <p:cNvSpPr>
              <a:spLocks noEditPoints="1"/>
            </p:cNvSpPr>
            <p:nvPr/>
          </p:nvSpPr>
          <p:spPr bwMode="auto">
            <a:xfrm>
              <a:off x="2201202" y="5156390"/>
              <a:ext cx="142875" cy="152400"/>
            </a:xfrm>
            <a:custGeom>
              <a:avLst/>
              <a:gdLst>
                <a:gd name="T0" fmla="*/ 57 w 190"/>
                <a:gd name="T1" fmla="*/ 91 h 200"/>
                <a:gd name="T2" fmla="*/ 57 w 190"/>
                <a:gd name="T3" fmla="*/ 38 h 200"/>
                <a:gd name="T4" fmla="*/ 89 w 190"/>
                <a:gd name="T5" fmla="*/ 38 h 200"/>
                <a:gd name="T6" fmla="*/ 120 w 190"/>
                <a:gd name="T7" fmla="*/ 44 h 200"/>
                <a:gd name="T8" fmla="*/ 132 w 190"/>
                <a:gd name="T9" fmla="*/ 64 h 200"/>
                <a:gd name="T10" fmla="*/ 124 w 190"/>
                <a:gd name="T11" fmla="*/ 82 h 200"/>
                <a:gd name="T12" fmla="*/ 89 w 190"/>
                <a:gd name="T13" fmla="*/ 91 h 200"/>
                <a:gd name="T14" fmla="*/ 57 w 190"/>
                <a:gd name="T15" fmla="*/ 91 h 200"/>
                <a:gd name="T16" fmla="*/ 57 w 190"/>
                <a:gd name="T17" fmla="*/ 127 h 200"/>
                <a:gd name="T18" fmla="*/ 94 w 190"/>
                <a:gd name="T19" fmla="*/ 127 h 200"/>
                <a:gd name="T20" fmla="*/ 163 w 190"/>
                <a:gd name="T21" fmla="*/ 113 h 200"/>
                <a:gd name="T22" fmla="*/ 189 w 190"/>
                <a:gd name="T23" fmla="*/ 63 h 200"/>
                <a:gd name="T24" fmla="*/ 158 w 190"/>
                <a:gd name="T25" fmla="*/ 13 h 200"/>
                <a:gd name="T26" fmla="*/ 92 w 190"/>
                <a:gd name="T27" fmla="*/ 2 h 200"/>
                <a:gd name="T28" fmla="*/ 0 w 190"/>
                <a:gd name="T29" fmla="*/ 2 h 200"/>
                <a:gd name="T30" fmla="*/ 0 w 190"/>
                <a:gd name="T31" fmla="*/ 200 h 200"/>
                <a:gd name="T32" fmla="*/ 57 w 190"/>
                <a:gd name="T33" fmla="*/ 200 h 200"/>
                <a:gd name="T34" fmla="*/ 57 w 190"/>
                <a:gd name="T35" fmla="*/ 127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0" h="200">
                  <a:moveTo>
                    <a:pt x="57" y="91"/>
                  </a:moveTo>
                  <a:lnTo>
                    <a:pt x="57" y="38"/>
                  </a:lnTo>
                  <a:lnTo>
                    <a:pt x="89" y="38"/>
                  </a:lnTo>
                  <a:cubicBezTo>
                    <a:pt x="99" y="37"/>
                    <a:pt x="110" y="39"/>
                    <a:pt x="120" y="44"/>
                  </a:cubicBezTo>
                  <a:cubicBezTo>
                    <a:pt x="127" y="48"/>
                    <a:pt x="132" y="56"/>
                    <a:pt x="132" y="64"/>
                  </a:cubicBezTo>
                  <a:cubicBezTo>
                    <a:pt x="132" y="71"/>
                    <a:pt x="129" y="77"/>
                    <a:pt x="124" y="82"/>
                  </a:cubicBezTo>
                  <a:cubicBezTo>
                    <a:pt x="114" y="89"/>
                    <a:pt x="101" y="92"/>
                    <a:pt x="89" y="91"/>
                  </a:cubicBezTo>
                  <a:lnTo>
                    <a:pt x="57" y="91"/>
                  </a:lnTo>
                  <a:close/>
                  <a:moveTo>
                    <a:pt x="57" y="127"/>
                  </a:moveTo>
                  <a:lnTo>
                    <a:pt x="94" y="127"/>
                  </a:lnTo>
                  <a:cubicBezTo>
                    <a:pt x="120" y="127"/>
                    <a:pt x="142" y="127"/>
                    <a:pt x="163" y="113"/>
                  </a:cubicBezTo>
                  <a:cubicBezTo>
                    <a:pt x="180" y="101"/>
                    <a:pt x="190" y="83"/>
                    <a:pt x="189" y="63"/>
                  </a:cubicBezTo>
                  <a:cubicBezTo>
                    <a:pt x="189" y="42"/>
                    <a:pt x="177" y="23"/>
                    <a:pt x="158" y="13"/>
                  </a:cubicBezTo>
                  <a:cubicBezTo>
                    <a:pt x="137" y="4"/>
                    <a:pt x="115" y="0"/>
                    <a:pt x="92" y="2"/>
                  </a:cubicBezTo>
                  <a:lnTo>
                    <a:pt x="0" y="2"/>
                  </a:lnTo>
                  <a:lnTo>
                    <a:pt x="0" y="200"/>
                  </a:lnTo>
                  <a:lnTo>
                    <a:pt x="57" y="200"/>
                  </a:lnTo>
                  <a:lnTo>
                    <a:pt x="57" y="12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24"/>
            <p:cNvSpPr>
              <a:spLocks/>
            </p:cNvSpPr>
            <p:nvPr/>
          </p:nvSpPr>
          <p:spPr bwMode="auto">
            <a:xfrm>
              <a:off x="2356223" y="5157976"/>
              <a:ext cx="147638" cy="155575"/>
            </a:xfrm>
            <a:custGeom>
              <a:avLst/>
              <a:gdLst>
                <a:gd name="T0" fmla="*/ 195 w 195"/>
                <a:gd name="T1" fmla="*/ 0 h 202"/>
                <a:gd name="T2" fmla="*/ 146 w 195"/>
                <a:gd name="T3" fmla="*/ 0 h 202"/>
                <a:gd name="T4" fmla="*/ 146 w 195"/>
                <a:gd name="T5" fmla="*/ 119 h 202"/>
                <a:gd name="T6" fmla="*/ 139 w 195"/>
                <a:gd name="T7" fmla="*/ 152 h 202"/>
                <a:gd name="T8" fmla="*/ 104 w 195"/>
                <a:gd name="T9" fmla="*/ 163 h 202"/>
                <a:gd name="T10" fmla="*/ 68 w 195"/>
                <a:gd name="T11" fmla="*/ 150 h 202"/>
                <a:gd name="T12" fmla="*/ 63 w 195"/>
                <a:gd name="T13" fmla="*/ 119 h 202"/>
                <a:gd name="T14" fmla="*/ 63 w 195"/>
                <a:gd name="T15" fmla="*/ 0 h 202"/>
                <a:gd name="T16" fmla="*/ 0 w 195"/>
                <a:gd name="T17" fmla="*/ 0 h 202"/>
                <a:gd name="T18" fmla="*/ 0 w 195"/>
                <a:gd name="T19" fmla="*/ 119 h 202"/>
                <a:gd name="T20" fmla="*/ 25 w 195"/>
                <a:gd name="T21" fmla="*/ 183 h 202"/>
                <a:gd name="T22" fmla="*/ 100 w 195"/>
                <a:gd name="T23" fmla="*/ 200 h 202"/>
                <a:gd name="T24" fmla="*/ 175 w 195"/>
                <a:gd name="T25" fmla="*/ 180 h 202"/>
                <a:gd name="T26" fmla="*/ 195 w 195"/>
                <a:gd name="T27" fmla="*/ 119 h 202"/>
                <a:gd name="T28" fmla="*/ 195 w 195"/>
                <a:gd name="T29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5" h="202">
                  <a:moveTo>
                    <a:pt x="195" y="0"/>
                  </a:moveTo>
                  <a:lnTo>
                    <a:pt x="146" y="0"/>
                  </a:lnTo>
                  <a:lnTo>
                    <a:pt x="146" y="119"/>
                  </a:lnTo>
                  <a:cubicBezTo>
                    <a:pt x="148" y="131"/>
                    <a:pt x="145" y="142"/>
                    <a:pt x="139" y="152"/>
                  </a:cubicBezTo>
                  <a:cubicBezTo>
                    <a:pt x="129" y="160"/>
                    <a:pt x="117" y="164"/>
                    <a:pt x="104" y="163"/>
                  </a:cubicBezTo>
                  <a:cubicBezTo>
                    <a:pt x="91" y="164"/>
                    <a:pt x="77" y="159"/>
                    <a:pt x="68" y="150"/>
                  </a:cubicBezTo>
                  <a:cubicBezTo>
                    <a:pt x="63" y="140"/>
                    <a:pt x="62" y="130"/>
                    <a:pt x="63" y="119"/>
                  </a:cubicBezTo>
                  <a:lnTo>
                    <a:pt x="63" y="0"/>
                  </a:lnTo>
                  <a:lnTo>
                    <a:pt x="0" y="0"/>
                  </a:lnTo>
                  <a:lnTo>
                    <a:pt x="0" y="119"/>
                  </a:lnTo>
                  <a:cubicBezTo>
                    <a:pt x="0" y="144"/>
                    <a:pt x="1" y="166"/>
                    <a:pt x="25" y="183"/>
                  </a:cubicBezTo>
                  <a:cubicBezTo>
                    <a:pt x="45" y="197"/>
                    <a:pt x="74" y="200"/>
                    <a:pt x="100" y="200"/>
                  </a:cubicBezTo>
                  <a:cubicBezTo>
                    <a:pt x="127" y="202"/>
                    <a:pt x="153" y="195"/>
                    <a:pt x="175" y="180"/>
                  </a:cubicBezTo>
                  <a:cubicBezTo>
                    <a:pt x="195" y="163"/>
                    <a:pt x="195" y="141"/>
                    <a:pt x="195" y="119"/>
                  </a:cubicBezTo>
                  <a:lnTo>
                    <a:pt x="195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25"/>
            <p:cNvSpPr>
              <a:spLocks noEditPoints="1"/>
            </p:cNvSpPr>
            <p:nvPr/>
          </p:nvSpPr>
          <p:spPr bwMode="auto">
            <a:xfrm>
              <a:off x="2522911" y="5159564"/>
              <a:ext cx="152400" cy="150813"/>
            </a:xfrm>
            <a:custGeom>
              <a:avLst/>
              <a:gdLst>
                <a:gd name="T0" fmla="*/ 57 w 201"/>
                <a:gd name="T1" fmla="*/ 36 h 198"/>
                <a:gd name="T2" fmla="*/ 77 w 201"/>
                <a:gd name="T3" fmla="*/ 36 h 198"/>
                <a:gd name="T4" fmla="*/ 125 w 201"/>
                <a:gd name="T5" fmla="*/ 52 h 198"/>
                <a:gd name="T6" fmla="*/ 142 w 201"/>
                <a:gd name="T7" fmla="*/ 97 h 198"/>
                <a:gd name="T8" fmla="*/ 129 w 201"/>
                <a:gd name="T9" fmla="*/ 140 h 198"/>
                <a:gd name="T10" fmla="*/ 76 w 201"/>
                <a:gd name="T11" fmla="*/ 161 h 198"/>
                <a:gd name="T12" fmla="*/ 57 w 201"/>
                <a:gd name="T13" fmla="*/ 161 h 198"/>
                <a:gd name="T14" fmla="*/ 57 w 201"/>
                <a:gd name="T15" fmla="*/ 36 h 198"/>
                <a:gd name="T16" fmla="*/ 0 w 201"/>
                <a:gd name="T17" fmla="*/ 0 h 198"/>
                <a:gd name="T18" fmla="*/ 0 w 201"/>
                <a:gd name="T19" fmla="*/ 198 h 198"/>
                <a:gd name="T20" fmla="*/ 81 w 201"/>
                <a:gd name="T21" fmla="*/ 198 h 198"/>
                <a:gd name="T22" fmla="*/ 169 w 201"/>
                <a:gd name="T23" fmla="*/ 170 h 198"/>
                <a:gd name="T24" fmla="*/ 201 w 201"/>
                <a:gd name="T25" fmla="*/ 98 h 198"/>
                <a:gd name="T26" fmla="*/ 163 w 201"/>
                <a:gd name="T27" fmla="*/ 22 h 198"/>
                <a:gd name="T28" fmla="*/ 71 w 201"/>
                <a:gd name="T29" fmla="*/ 0 h 198"/>
                <a:gd name="T30" fmla="*/ 0 w 201"/>
                <a:gd name="T3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1" h="198">
                  <a:moveTo>
                    <a:pt x="57" y="36"/>
                  </a:moveTo>
                  <a:lnTo>
                    <a:pt x="77" y="36"/>
                  </a:lnTo>
                  <a:cubicBezTo>
                    <a:pt x="97" y="36"/>
                    <a:pt x="112" y="38"/>
                    <a:pt x="125" y="52"/>
                  </a:cubicBezTo>
                  <a:cubicBezTo>
                    <a:pt x="136" y="64"/>
                    <a:pt x="142" y="80"/>
                    <a:pt x="142" y="97"/>
                  </a:cubicBezTo>
                  <a:cubicBezTo>
                    <a:pt x="142" y="112"/>
                    <a:pt x="138" y="127"/>
                    <a:pt x="129" y="140"/>
                  </a:cubicBezTo>
                  <a:cubicBezTo>
                    <a:pt x="116" y="157"/>
                    <a:pt x="100" y="161"/>
                    <a:pt x="76" y="161"/>
                  </a:cubicBezTo>
                  <a:lnTo>
                    <a:pt x="57" y="161"/>
                  </a:lnTo>
                  <a:lnTo>
                    <a:pt x="57" y="36"/>
                  </a:lnTo>
                  <a:close/>
                  <a:moveTo>
                    <a:pt x="0" y="0"/>
                  </a:moveTo>
                  <a:lnTo>
                    <a:pt x="0" y="198"/>
                  </a:lnTo>
                  <a:lnTo>
                    <a:pt x="81" y="198"/>
                  </a:lnTo>
                  <a:cubicBezTo>
                    <a:pt x="115" y="198"/>
                    <a:pt x="145" y="192"/>
                    <a:pt x="169" y="170"/>
                  </a:cubicBezTo>
                  <a:cubicBezTo>
                    <a:pt x="190" y="152"/>
                    <a:pt x="201" y="126"/>
                    <a:pt x="201" y="98"/>
                  </a:cubicBezTo>
                  <a:cubicBezTo>
                    <a:pt x="201" y="68"/>
                    <a:pt x="187" y="40"/>
                    <a:pt x="163" y="22"/>
                  </a:cubicBezTo>
                  <a:cubicBezTo>
                    <a:pt x="137" y="2"/>
                    <a:pt x="107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26"/>
            <p:cNvSpPr>
              <a:spLocks/>
            </p:cNvSpPr>
            <p:nvPr/>
          </p:nvSpPr>
          <p:spPr bwMode="auto">
            <a:xfrm>
              <a:off x="2199061" y="4994464"/>
              <a:ext cx="122238" cy="130175"/>
            </a:xfrm>
            <a:custGeom>
              <a:avLst/>
              <a:gdLst>
                <a:gd name="T0" fmla="*/ 162 w 162"/>
                <a:gd name="T1" fmla="*/ 85 h 170"/>
                <a:gd name="T2" fmla="*/ 87 w 162"/>
                <a:gd name="T3" fmla="*/ 85 h 170"/>
                <a:gd name="T4" fmla="*/ 87 w 162"/>
                <a:gd name="T5" fmla="*/ 102 h 170"/>
                <a:gd name="T6" fmla="*/ 137 w 162"/>
                <a:gd name="T7" fmla="*/ 102 h 170"/>
                <a:gd name="T8" fmla="*/ 137 w 162"/>
                <a:gd name="T9" fmla="*/ 111 h 170"/>
                <a:gd name="T10" fmla="*/ 87 w 162"/>
                <a:gd name="T11" fmla="*/ 152 h 170"/>
                <a:gd name="T12" fmla="*/ 40 w 162"/>
                <a:gd name="T13" fmla="*/ 129 h 170"/>
                <a:gd name="T14" fmla="*/ 29 w 162"/>
                <a:gd name="T15" fmla="*/ 86 h 170"/>
                <a:gd name="T16" fmla="*/ 86 w 162"/>
                <a:gd name="T17" fmla="*/ 20 h 170"/>
                <a:gd name="T18" fmla="*/ 136 w 162"/>
                <a:gd name="T19" fmla="*/ 54 h 170"/>
                <a:gd name="T20" fmla="*/ 160 w 162"/>
                <a:gd name="T21" fmla="*/ 49 h 170"/>
                <a:gd name="T22" fmla="*/ 88 w 162"/>
                <a:gd name="T23" fmla="*/ 3 h 170"/>
                <a:gd name="T24" fmla="*/ 2 w 162"/>
                <a:gd name="T25" fmla="*/ 88 h 170"/>
                <a:gd name="T26" fmla="*/ 24 w 162"/>
                <a:gd name="T27" fmla="*/ 143 h 170"/>
                <a:gd name="T28" fmla="*/ 86 w 162"/>
                <a:gd name="T29" fmla="*/ 168 h 170"/>
                <a:gd name="T30" fmla="*/ 140 w 162"/>
                <a:gd name="T31" fmla="*/ 147 h 170"/>
                <a:gd name="T32" fmla="*/ 147 w 162"/>
                <a:gd name="T33" fmla="*/ 167 h 170"/>
                <a:gd name="T34" fmla="*/ 162 w 162"/>
                <a:gd name="T35" fmla="*/ 167 h 170"/>
                <a:gd name="T36" fmla="*/ 162 w 162"/>
                <a:gd name="T37" fmla="*/ 85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2" h="170">
                  <a:moveTo>
                    <a:pt x="162" y="85"/>
                  </a:moveTo>
                  <a:lnTo>
                    <a:pt x="87" y="85"/>
                  </a:lnTo>
                  <a:lnTo>
                    <a:pt x="87" y="102"/>
                  </a:lnTo>
                  <a:lnTo>
                    <a:pt x="137" y="102"/>
                  </a:lnTo>
                  <a:lnTo>
                    <a:pt x="137" y="111"/>
                  </a:lnTo>
                  <a:cubicBezTo>
                    <a:pt x="137" y="135"/>
                    <a:pt x="118" y="152"/>
                    <a:pt x="87" y="152"/>
                  </a:cubicBezTo>
                  <a:cubicBezTo>
                    <a:pt x="68" y="152"/>
                    <a:pt x="51" y="144"/>
                    <a:pt x="40" y="129"/>
                  </a:cubicBezTo>
                  <a:cubicBezTo>
                    <a:pt x="33" y="116"/>
                    <a:pt x="29" y="101"/>
                    <a:pt x="29" y="86"/>
                  </a:cubicBezTo>
                  <a:cubicBezTo>
                    <a:pt x="29" y="57"/>
                    <a:pt x="42" y="20"/>
                    <a:pt x="86" y="20"/>
                  </a:cubicBezTo>
                  <a:cubicBezTo>
                    <a:pt x="109" y="18"/>
                    <a:pt x="130" y="32"/>
                    <a:pt x="136" y="54"/>
                  </a:cubicBezTo>
                  <a:lnTo>
                    <a:pt x="160" y="49"/>
                  </a:lnTo>
                  <a:cubicBezTo>
                    <a:pt x="150" y="21"/>
                    <a:pt x="126" y="3"/>
                    <a:pt x="88" y="3"/>
                  </a:cubicBezTo>
                  <a:cubicBezTo>
                    <a:pt x="40" y="0"/>
                    <a:pt x="0" y="40"/>
                    <a:pt x="2" y="88"/>
                  </a:cubicBezTo>
                  <a:cubicBezTo>
                    <a:pt x="2" y="108"/>
                    <a:pt x="10" y="128"/>
                    <a:pt x="24" y="143"/>
                  </a:cubicBezTo>
                  <a:cubicBezTo>
                    <a:pt x="40" y="161"/>
                    <a:pt x="62" y="170"/>
                    <a:pt x="86" y="168"/>
                  </a:cubicBezTo>
                  <a:cubicBezTo>
                    <a:pt x="106" y="170"/>
                    <a:pt x="126" y="162"/>
                    <a:pt x="140" y="147"/>
                  </a:cubicBezTo>
                  <a:lnTo>
                    <a:pt x="147" y="167"/>
                  </a:lnTo>
                  <a:lnTo>
                    <a:pt x="162" y="167"/>
                  </a:lnTo>
                  <a:lnTo>
                    <a:pt x="162" y="8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27"/>
            <p:cNvSpPr>
              <a:spLocks/>
            </p:cNvSpPr>
            <p:nvPr/>
          </p:nvSpPr>
          <p:spPr bwMode="auto">
            <a:xfrm>
              <a:off x="2341936" y="5027801"/>
              <a:ext cx="55563" cy="93663"/>
            </a:xfrm>
            <a:custGeom>
              <a:avLst/>
              <a:gdLst>
                <a:gd name="T0" fmla="*/ 0 w 73"/>
                <a:gd name="T1" fmla="*/ 2 h 121"/>
                <a:gd name="T2" fmla="*/ 0 w 73"/>
                <a:gd name="T3" fmla="*/ 121 h 121"/>
                <a:gd name="T4" fmla="*/ 23 w 73"/>
                <a:gd name="T5" fmla="*/ 121 h 121"/>
                <a:gd name="T6" fmla="*/ 23 w 73"/>
                <a:gd name="T7" fmla="*/ 61 h 121"/>
                <a:gd name="T8" fmla="*/ 30 w 73"/>
                <a:gd name="T9" fmla="*/ 36 h 121"/>
                <a:gd name="T10" fmla="*/ 67 w 73"/>
                <a:gd name="T11" fmla="*/ 17 h 121"/>
                <a:gd name="T12" fmla="*/ 73 w 73"/>
                <a:gd name="T13" fmla="*/ 17 h 121"/>
                <a:gd name="T14" fmla="*/ 73 w 73"/>
                <a:gd name="T15" fmla="*/ 0 h 121"/>
                <a:gd name="T16" fmla="*/ 64 w 73"/>
                <a:gd name="T17" fmla="*/ 0 h 121"/>
                <a:gd name="T18" fmla="*/ 21 w 73"/>
                <a:gd name="T19" fmla="*/ 31 h 121"/>
                <a:gd name="T20" fmla="*/ 21 w 73"/>
                <a:gd name="T21" fmla="*/ 31 h 121"/>
                <a:gd name="T22" fmla="*/ 21 w 73"/>
                <a:gd name="T23" fmla="*/ 2 h 121"/>
                <a:gd name="T24" fmla="*/ 0 w 73"/>
                <a:gd name="T25" fmla="*/ 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3" h="121">
                  <a:moveTo>
                    <a:pt x="0" y="2"/>
                  </a:moveTo>
                  <a:lnTo>
                    <a:pt x="0" y="121"/>
                  </a:lnTo>
                  <a:lnTo>
                    <a:pt x="23" y="121"/>
                  </a:lnTo>
                  <a:lnTo>
                    <a:pt x="23" y="61"/>
                  </a:lnTo>
                  <a:cubicBezTo>
                    <a:pt x="22" y="52"/>
                    <a:pt x="25" y="43"/>
                    <a:pt x="30" y="36"/>
                  </a:cubicBezTo>
                  <a:cubicBezTo>
                    <a:pt x="38" y="24"/>
                    <a:pt x="52" y="17"/>
                    <a:pt x="67" y="17"/>
                  </a:cubicBezTo>
                  <a:lnTo>
                    <a:pt x="73" y="17"/>
                  </a:lnTo>
                  <a:lnTo>
                    <a:pt x="73" y="0"/>
                  </a:lnTo>
                  <a:lnTo>
                    <a:pt x="64" y="0"/>
                  </a:lnTo>
                  <a:cubicBezTo>
                    <a:pt x="45" y="0"/>
                    <a:pt x="27" y="12"/>
                    <a:pt x="21" y="31"/>
                  </a:cubicBezTo>
                  <a:lnTo>
                    <a:pt x="21" y="31"/>
                  </a:lnTo>
                  <a:lnTo>
                    <a:pt x="21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28"/>
            <p:cNvSpPr>
              <a:spLocks noEditPoints="1"/>
            </p:cNvSpPr>
            <p:nvPr/>
          </p:nvSpPr>
          <p:spPr bwMode="auto">
            <a:xfrm>
              <a:off x="2399086" y="5026214"/>
              <a:ext cx="96838" cy="98425"/>
            </a:xfrm>
            <a:custGeom>
              <a:avLst/>
              <a:gdLst>
                <a:gd name="T0" fmla="*/ 84 w 128"/>
                <a:gd name="T1" fmla="*/ 49 h 127"/>
                <a:gd name="T2" fmla="*/ 28 w 128"/>
                <a:gd name="T3" fmla="*/ 56 h 127"/>
                <a:gd name="T4" fmla="*/ 0 w 128"/>
                <a:gd name="T5" fmla="*/ 90 h 127"/>
                <a:gd name="T6" fmla="*/ 51 w 128"/>
                <a:gd name="T7" fmla="*/ 126 h 127"/>
                <a:gd name="T8" fmla="*/ 103 w 128"/>
                <a:gd name="T9" fmla="*/ 101 h 127"/>
                <a:gd name="T10" fmla="*/ 105 w 128"/>
                <a:gd name="T11" fmla="*/ 123 h 127"/>
                <a:gd name="T12" fmla="*/ 128 w 128"/>
                <a:gd name="T13" fmla="*/ 123 h 127"/>
                <a:gd name="T14" fmla="*/ 125 w 128"/>
                <a:gd name="T15" fmla="*/ 98 h 127"/>
                <a:gd name="T16" fmla="*/ 125 w 128"/>
                <a:gd name="T17" fmla="*/ 52 h 127"/>
                <a:gd name="T18" fmla="*/ 112 w 128"/>
                <a:gd name="T19" fmla="*/ 13 h 127"/>
                <a:gd name="T20" fmla="*/ 67 w 128"/>
                <a:gd name="T21" fmla="*/ 1 h 127"/>
                <a:gd name="T22" fmla="*/ 5 w 128"/>
                <a:gd name="T23" fmla="*/ 34 h 127"/>
                <a:gd name="T24" fmla="*/ 26 w 128"/>
                <a:gd name="T25" fmla="*/ 37 h 127"/>
                <a:gd name="T26" fmla="*/ 66 w 128"/>
                <a:gd name="T27" fmla="*/ 16 h 127"/>
                <a:gd name="T28" fmla="*/ 103 w 128"/>
                <a:gd name="T29" fmla="*/ 44 h 127"/>
                <a:gd name="T30" fmla="*/ 103 w 128"/>
                <a:gd name="T31" fmla="*/ 50 h 127"/>
                <a:gd name="T32" fmla="*/ 84 w 128"/>
                <a:gd name="T33" fmla="*/ 49 h 127"/>
                <a:gd name="T34" fmla="*/ 103 w 128"/>
                <a:gd name="T35" fmla="*/ 71 h 127"/>
                <a:gd name="T36" fmla="*/ 57 w 128"/>
                <a:gd name="T37" fmla="*/ 111 h 127"/>
                <a:gd name="T38" fmla="*/ 25 w 128"/>
                <a:gd name="T39" fmla="*/ 90 h 127"/>
                <a:gd name="T40" fmla="*/ 84 w 128"/>
                <a:gd name="T41" fmla="*/ 63 h 127"/>
                <a:gd name="T42" fmla="*/ 103 w 128"/>
                <a:gd name="T43" fmla="*/ 63 h 127"/>
                <a:gd name="T44" fmla="*/ 103 w 128"/>
                <a:gd name="T45" fmla="*/ 71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27">
                  <a:moveTo>
                    <a:pt x="84" y="49"/>
                  </a:moveTo>
                  <a:cubicBezTo>
                    <a:pt x="65" y="48"/>
                    <a:pt x="46" y="51"/>
                    <a:pt x="28" y="56"/>
                  </a:cubicBezTo>
                  <a:cubicBezTo>
                    <a:pt x="13" y="61"/>
                    <a:pt x="2" y="74"/>
                    <a:pt x="0" y="90"/>
                  </a:cubicBezTo>
                  <a:cubicBezTo>
                    <a:pt x="0" y="113"/>
                    <a:pt x="24" y="126"/>
                    <a:pt x="51" y="126"/>
                  </a:cubicBezTo>
                  <a:cubicBezTo>
                    <a:pt x="72" y="127"/>
                    <a:pt x="92" y="118"/>
                    <a:pt x="103" y="101"/>
                  </a:cubicBezTo>
                  <a:lnTo>
                    <a:pt x="105" y="123"/>
                  </a:lnTo>
                  <a:lnTo>
                    <a:pt x="128" y="123"/>
                  </a:lnTo>
                  <a:cubicBezTo>
                    <a:pt x="125" y="115"/>
                    <a:pt x="124" y="106"/>
                    <a:pt x="125" y="98"/>
                  </a:cubicBezTo>
                  <a:lnTo>
                    <a:pt x="125" y="52"/>
                  </a:lnTo>
                  <a:cubicBezTo>
                    <a:pt x="127" y="38"/>
                    <a:pt x="122" y="23"/>
                    <a:pt x="112" y="13"/>
                  </a:cubicBezTo>
                  <a:cubicBezTo>
                    <a:pt x="99" y="4"/>
                    <a:pt x="83" y="0"/>
                    <a:pt x="67" y="1"/>
                  </a:cubicBezTo>
                  <a:cubicBezTo>
                    <a:pt x="40" y="1"/>
                    <a:pt x="8" y="9"/>
                    <a:pt x="5" y="34"/>
                  </a:cubicBezTo>
                  <a:lnTo>
                    <a:pt x="26" y="37"/>
                  </a:lnTo>
                  <a:cubicBezTo>
                    <a:pt x="30" y="20"/>
                    <a:pt x="47" y="16"/>
                    <a:pt x="66" y="16"/>
                  </a:cubicBezTo>
                  <a:cubicBezTo>
                    <a:pt x="92" y="16"/>
                    <a:pt x="103" y="24"/>
                    <a:pt x="103" y="44"/>
                  </a:cubicBezTo>
                  <a:lnTo>
                    <a:pt x="103" y="50"/>
                  </a:lnTo>
                  <a:lnTo>
                    <a:pt x="84" y="49"/>
                  </a:lnTo>
                  <a:close/>
                  <a:moveTo>
                    <a:pt x="103" y="71"/>
                  </a:moveTo>
                  <a:cubicBezTo>
                    <a:pt x="101" y="95"/>
                    <a:pt x="80" y="113"/>
                    <a:pt x="57" y="111"/>
                  </a:cubicBezTo>
                  <a:cubicBezTo>
                    <a:pt x="40" y="111"/>
                    <a:pt x="25" y="105"/>
                    <a:pt x="25" y="90"/>
                  </a:cubicBezTo>
                  <a:cubicBezTo>
                    <a:pt x="25" y="65"/>
                    <a:pt x="61" y="63"/>
                    <a:pt x="84" y="63"/>
                  </a:cubicBezTo>
                  <a:lnTo>
                    <a:pt x="103" y="63"/>
                  </a:lnTo>
                  <a:lnTo>
                    <a:pt x="103" y="71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29"/>
            <p:cNvSpPr>
              <a:spLocks/>
            </p:cNvSpPr>
            <p:nvPr/>
          </p:nvSpPr>
          <p:spPr bwMode="auto">
            <a:xfrm>
              <a:off x="2511798" y="5026214"/>
              <a:ext cx="88900" cy="95250"/>
            </a:xfrm>
            <a:custGeom>
              <a:avLst/>
              <a:gdLst>
                <a:gd name="T0" fmla="*/ 21 w 117"/>
                <a:gd name="T1" fmla="*/ 4 h 123"/>
                <a:gd name="T2" fmla="*/ 0 w 117"/>
                <a:gd name="T3" fmla="*/ 4 h 123"/>
                <a:gd name="T4" fmla="*/ 0 w 117"/>
                <a:gd name="T5" fmla="*/ 123 h 123"/>
                <a:gd name="T6" fmla="*/ 22 w 117"/>
                <a:gd name="T7" fmla="*/ 123 h 123"/>
                <a:gd name="T8" fmla="*/ 22 w 117"/>
                <a:gd name="T9" fmla="*/ 60 h 123"/>
                <a:gd name="T10" fmla="*/ 34 w 117"/>
                <a:gd name="T11" fmla="*/ 28 h 123"/>
                <a:gd name="T12" fmla="*/ 64 w 117"/>
                <a:gd name="T13" fmla="*/ 16 h 123"/>
                <a:gd name="T14" fmla="*/ 89 w 117"/>
                <a:gd name="T15" fmla="*/ 27 h 123"/>
                <a:gd name="T16" fmla="*/ 93 w 117"/>
                <a:gd name="T17" fmla="*/ 49 h 123"/>
                <a:gd name="T18" fmla="*/ 93 w 117"/>
                <a:gd name="T19" fmla="*/ 122 h 123"/>
                <a:gd name="T20" fmla="*/ 115 w 117"/>
                <a:gd name="T21" fmla="*/ 122 h 123"/>
                <a:gd name="T22" fmla="*/ 115 w 117"/>
                <a:gd name="T23" fmla="*/ 57 h 123"/>
                <a:gd name="T24" fmla="*/ 109 w 117"/>
                <a:gd name="T25" fmla="*/ 20 h 123"/>
                <a:gd name="T26" fmla="*/ 67 w 117"/>
                <a:gd name="T27" fmla="*/ 1 h 123"/>
                <a:gd name="T28" fmla="*/ 22 w 117"/>
                <a:gd name="T29" fmla="*/ 26 h 123"/>
                <a:gd name="T30" fmla="*/ 22 w 117"/>
                <a:gd name="T31" fmla="*/ 26 h 123"/>
                <a:gd name="T32" fmla="*/ 21 w 117"/>
                <a:gd name="T33" fmla="*/ 4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7" h="123">
                  <a:moveTo>
                    <a:pt x="21" y="4"/>
                  </a:moveTo>
                  <a:lnTo>
                    <a:pt x="0" y="4"/>
                  </a:lnTo>
                  <a:lnTo>
                    <a:pt x="0" y="123"/>
                  </a:lnTo>
                  <a:lnTo>
                    <a:pt x="22" y="123"/>
                  </a:lnTo>
                  <a:lnTo>
                    <a:pt x="22" y="60"/>
                  </a:lnTo>
                  <a:cubicBezTo>
                    <a:pt x="21" y="48"/>
                    <a:pt x="25" y="37"/>
                    <a:pt x="34" y="28"/>
                  </a:cubicBezTo>
                  <a:cubicBezTo>
                    <a:pt x="42" y="20"/>
                    <a:pt x="53" y="16"/>
                    <a:pt x="64" y="16"/>
                  </a:cubicBezTo>
                  <a:cubicBezTo>
                    <a:pt x="74" y="15"/>
                    <a:pt x="83" y="19"/>
                    <a:pt x="89" y="27"/>
                  </a:cubicBezTo>
                  <a:cubicBezTo>
                    <a:pt x="92" y="33"/>
                    <a:pt x="94" y="41"/>
                    <a:pt x="93" y="49"/>
                  </a:cubicBezTo>
                  <a:lnTo>
                    <a:pt x="93" y="122"/>
                  </a:lnTo>
                  <a:lnTo>
                    <a:pt x="115" y="122"/>
                  </a:lnTo>
                  <a:lnTo>
                    <a:pt x="115" y="57"/>
                  </a:lnTo>
                  <a:cubicBezTo>
                    <a:pt x="117" y="44"/>
                    <a:pt x="115" y="31"/>
                    <a:pt x="109" y="20"/>
                  </a:cubicBezTo>
                  <a:cubicBezTo>
                    <a:pt x="99" y="7"/>
                    <a:pt x="83" y="0"/>
                    <a:pt x="67" y="1"/>
                  </a:cubicBezTo>
                  <a:cubicBezTo>
                    <a:pt x="49" y="1"/>
                    <a:pt x="31" y="10"/>
                    <a:pt x="22" y="26"/>
                  </a:cubicBezTo>
                  <a:lnTo>
                    <a:pt x="22" y="26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30"/>
            <p:cNvSpPr>
              <a:spLocks/>
            </p:cNvSpPr>
            <p:nvPr/>
          </p:nvSpPr>
          <p:spPr bwMode="auto">
            <a:xfrm>
              <a:off x="2607048" y="5005576"/>
              <a:ext cx="68263" cy="117475"/>
            </a:xfrm>
            <a:custGeom>
              <a:avLst/>
              <a:gdLst>
                <a:gd name="T0" fmla="*/ 89 w 89"/>
                <a:gd name="T1" fmla="*/ 137 h 153"/>
                <a:gd name="T2" fmla="*/ 72 w 89"/>
                <a:gd name="T3" fmla="*/ 138 h 153"/>
                <a:gd name="T4" fmla="*/ 48 w 89"/>
                <a:gd name="T5" fmla="*/ 117 h 153"/>
                <a:gd name="T6" fmla="*/ 48 w 89"/>
                <a:gd name="T7" fmla="*/ 46 h 153"/>
                <a:gd name="T8" fmla="*/ 81 w 89"/>
                <a:gd name="T9" fmla="*/ 46 h 153"/>
                <a:gd name="T10" fmla="*/ 81 w 89"/>
                <a:gd name="T11" fmla="*/ 31 h 153"/>
                <a:gd name="T12" fmla="*/ 49 w 89"/>
                <a:gd name="T13" fmla="*/ 31 h 153"/>
                <a:gd name="T14" fmla="*/ 49 w 89"/>
                <a:gd name="T15" fmla="*/ 0 h 153"/>
                <a:gd name="T16" fmla="*/ 26 w 89"/>
                <a:gd name="T17" fmla="*/ 2 h 153"/>
                <a:gd name="T18" fmla="*/ 26 w 89"/>
                <a:gd name="T19" fmla="*/ 31 h 153"/>
                <a:gd name="T20" fmla="*/ 0 w 89"/>
                <a:gd name="T21" fmla="*/ 31 h 153"/>
                <a:gd name="T22" fmla="*/ 0 w 89"/>
                <a:gd name="T23" fmla="*/ 46 h 153"/>
                <a:gd name="T24" fmla="*/ 26 w 89"/>
                <a:gd name="T25" fmla="*/ 46 h 153"/>
                <a:gd name="T26" fmla="*/ 26 w 89"/>
                <a:gd name="T27" fmla="*/ 114 h 153"/>
                <a:gd name="T28" fmla="*/ 67 w 89"/>
                <a:gd name="T29" fmla="*/ 153 h 153"/>
                <a:gd name="T30" fmla="*/ 89 w 89"/>
                <a:gd name="T31" fmla="*/ 152 h 153"/>
                <a:gd name="T32" fmla="*/ 89 w 89"/>
                <a:gd name="T33" fmla="*/ 137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153">
                  <a:moveTo>
                    <a:pt x="89" y="137"/>
                  </a:moveTo>
                  <a:lnTo>
                    <a:pt x="72" y="138"/>
                  </a:lnTo>
                  <a:cubicBezTo>
                    <a:pt x="53" y="138"/>
                    <a:pt x="48" y="131"/>
                    <a:pt x="48" y="117"/>
                  </a:cubicBezTo>
                  <a:lnTo>
                    <a:pt x="48" y="46"/>
                  </a:lnTo>
                  <a:lnTo>
                    <a:pt x="81" y="46"/>
                  </a:lnTo>
                  <a:lnTo>
                    <a:pt x="81" y="31"/>
                  </a:lnTo>
                  <a:lnTo>
                    <a:pt x="49" y="31"/>
                  </a:lnTo>
                  <a:lnTo>
                    <a:pt x="49" y="0"/>
                  </a:lnTo>
                  <a:lnTo>
                    <a:pt x="26" y="2"/>
                  </a:lnTo>
                  <a:lnTo>
                    <a:pt x="26" y="31"/>
                  </a:lnTo>
                  <a:lnTo>
                    <a:pt x="0" y="31"/>
                  </a:lnTo>
                  <a:lnTo>
                    <a:pt x="0" y="46"/>
                  </a:lnTo>
                  <a:lnTo>
                    <a:pt x="26" y="46"/>
                  </a:lnTo>
                  <a:lnTo>
                    <a:pt x="26" y="114"/>
                  </a:lnTo>
                  <a:cubicBezTo>
                    <a:pt x="26" y="138"/>
                    <a:pt x="35" y="153"/>
                    <a:pt x="67" y="153"/>
                  </a:cubicBezTo>
                  <a:lnTo>
                    <a:pt x="89" y="152"/>
                  </a:lnTo>
                  <a:lnTo>
                    <a:pt x="89" y="137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Rectangle 31"/>
            <p:cNvSpPr>
              <a:spLocks noChangeArrowheads="1"/>
            </p:cNvSpPr>
            <p:nvPr/>
          </p:nvSpPr>
          <p:spPr bwMode="auto">
            <a:xfrm>
              <a:off x="2202236" y="5335776"/>
              <a:ext cx="473075" cy="15875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4" name="Title 1"/>
          <p:cNvSpPr txBox="1">
            <a:spLocks/>
          </p:cNvSpPr>
          <p:nvPr/>
        </p:nvSpPr>
        <p:spPr>
          <a:xfrm>
            <a:off x="6506741" y="1938820"/>
            <a:ext cx="5243381" cy="22567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Public Utility District No. 2 </a:t>
            </a:r>
          </a:p>
          <a:p>
            <a:r>
              <a:rPr lang="en-US" sz="2400" dirty="0" smtClean="0"/>
              <a:t>Grant County, WA (Grant PUD)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 smtClean="0"/>
              <a:t>Created in 1938 by Grant County Voters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dirty="0" smtClean="0"/>
              <a:t>Serve approximately 100,000 customers </a:t>
            </a:r>
          </a:p>
          <a:p>
            <a:r>
              <a:rPr lang="en-US" sz="2400" b="0" dirty="0"/>
              <a:t> </a:t>
            </a:r>
            <a:r>
              <a:rPr lang="en-US" sz="2400" b="0" dirty="0" smtClean="0"/>
              <a:t>  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228600" y="904499"/>
            <a:ext cx="5250655" cy="5671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Who We Are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66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t="1663" r="4965" b="12210"/>
          <a:stretch/>
        </p:blipFill>
        <p:spPr>
          <a:xfrm>
            <a:off x="162708" y="2427316"/>
            <a:ext cx="5306990" cy="4437828"/>
          </a:xfrm>
          <a:prstGeom prst="rect">
            <a:avLst/>
          </a:prstGeom>
          <a:ln>
            <a:noFill/>
          </a:ln>
          <a:effectLst/>
        </p:spPr>
      </p:pic>
      <p:sp>
        <p:nvSpPr>
          <p:cNvPr id="129" name="Rectangle 128"/>
          <p:cNvSpPr/>
          <p:nvPr/>
        </p:nvSpPr>
        <p:spPr>
          <a:xfrm>
            <a:off x="228625" y="0"/>
            <a:ext cx="5250631" cy="24273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210848" y="2915487"/>
            <a:ext cx="3276601" cy="109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1" name="Group 320"/>
          <p:cNvGrpSpPr/>
          <p:nvPr/>
        </p:nvGrpSpPr>
        <p:grpSpPr>
          <a:xfrm>
            <a:off x="7504789" y="4585254"/>
            <a:ext cx="452438" cy="465138"/>
            <a:chOff x="1686298" y="4913501"/>
            <a:chExt cx="452438" cy="465138"/>
          </a:xfrm>
        </p:grpSpPr>
        <p:sp>
          <p:nvSpPr>
            <p:cNvPr id="322" name="Freeform 20"/>
            <p:cNvSpPr>
              <a:spLocks/>
            </p:cNvSpPr>
            <p:nvPr/>
          </p:nvSpPr>
          <p:spPr bwMode="auto">
            <a:xfrm>
              <a:off x="1725986" y="4913501"/>
              <a:ext cx="406400" cy="153988"/>
            </a:xfrm>
            <a:custGeom>
              <a:avLst/>
              <a:gdLst>
                <a:gd name="T0" fmla="*/ 311 w 536"/>
                <a:gd name="T1" fmla="*/ 163 h 202"/>
                <a:gd name="T2" fmla="*/ 73 w 536"/>
                <a:gd name="T3" fmla="*/ 93 h 202"/>
                <a:gd name="T4" fmla="*/ 0 w 536"/>
                <a:gd name="T5" fmla="*/ 115 h 202"/>
                <a:gd name="T6" fmla="*/ 263 w 536"/>
                <a:gd name="T7" fmla="*/ 0 h 202"/>
                <a:gd name="T8" fmla="*/ 536 w 536"/>
                <a:gd name="T9" fmla="*/ 202 h 202"/>
                <a:gd name="T10" fmla="*/ 321 w 536"/>
                <a:gd name="T11" fmla="*/ 202 h 202"/>
                <a:gd name="T12" fmla="*/ 311 w 536"/>
                <a:gd name="T13" fmla="*/ 163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6" h="202">
                  <a:moveTo>
                    <a:pt x="311" y="163"/>
                  </a:moveTo>
                  <a:cubicBezTo>
                    <a:pt x="270" y="91"/>
                    <a:pt x="187" y="75"/>
                    <a:pt x="73" y="93"/>
                  </a:cubicBezTo>
                  <a:cubicBezTo>
                    <a:pt x="48" y="97"/>
                    <a:pt x="23" y="104"/>
                    <a:pt x="0" y="115"/>
                  </a:cubicBezTo>
                  <a:cubicBezTo>
                    <a:pt x="50" y="43"/>
                    <a:pt x="138" y="0"/>
                    <a:pt x="263" y="0"/>
                  </a:cubicBezTo>
                  <a:cubicBezTo>
                    <a:pt x="440" y="0"/>
                    <a:pt x="533" y="66"/>
                    <a:pt x="536" y="202"/>
                  </a:cubicBezTo>
                  <a:lnTo>
                    <a:pt x="321" y="202"/>
                  </a:lnTo>
                  <a:cubicBezTo>
                    <a:pt x="319" y="188"/>
                    <a:pt x="316" y="175"/>
                    <a:pt x="311" y="16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3" name="Freeform 21"/>
            <p:cNvSpPr>
              <a:spLocks/>
            </p:cNvSpPr>
            <p:nvPr/>
          </p:nvSpPr>
          <p:spPr bwMode="auto">
            <a:xfrm>
              <a:off x="1873623" y="5118289"/>
              <a:ext cx="265113" cy="260350"/>
            </a:xfrm>
            <a:custGeom>
              <a:avLst/>
              <a:gdLst>
                <a:gd name="T0" fmla="*/ 0 w 351"/>
                <a:gd name="T1" fmla="*/ 152 h 340"/>
                <a:gd name="T2" fmla="*/ 5 w 351"/>
                <a:gd name="T3" fmla="*/ 161 h 340"/>
                <a:gd name="T4" fmla="*/ 70 w 351"/>
                <a:gd name="T5" fmla="*/ 195 h 340"/>
                <a:gd name="T6" fmla="*/ 131 w 351"/>
                <a:gd name="T7" fmla="*/ 182 h 340"/>
                <a:gd name="T8" fmla="*/ 131 w 351"/>
                <a:gd name="T9" fmla="*/ 113 h 340"/>
                <a:gd name="T10" fmla="*/ 53 w 351"/>
                <a:gd name="T11" fmla="*/ 113 h 340"/>
                <a:gd name="T12" fmla="*/ 53 w 351"/>
                <a:gd name="T13" fmla="*/ 0 h 340"/>
                <a:gd name="T14" fmla="*/ 351 w 351"/>
                <a:gd name="T15" fmla="*/ 0 h 340"/>
                <a:gd name="T16" fmla="*/ 351 w 351"/>
                <a:gd name="T17" fmla="*/ 302 h 340"/>
                <a:gd name="T18" fmla="*/ 110 w 351"/>
                <a:gd name="T19" fmla="*/ 340 h 340"/>
                <a:gd name="T20" fmla="*/ 1 w 351"/>
                <a:gd name="T21" fmla="*/ 158 h 340"/>
                <a:gd name="T22" fmla="*/ 0 w 351"/>
                <a:gd name="T23" fmla="*/ 152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1" h="340">
                  <a:moveTo>
                    <a:pt x="0" y="152"/>
                  </a:moveTo>
                  <a:cubicBezTo>
                    <a:pt x="2" y="156"/>
                    <a:pt x="3" y="159"/>
                    <a:pt x="5" y="161"/>
                  </a:cubicBezTo>
                  <a:cubicBezTo>
                    <a:pt x="18" y="184"/>
                    <a:pt x="44" y="197"/>
                    <a:pt x="70" y="195"/>
                  </a:cubicBezTo>
                  <a:cubicBezTo>
                    <a:pt x="91" y="195"/>
                    <a:pt x="112" y="191"/>
                    <a:pt x="131" y="182"/>
                  </a:cubicBezTo>
                  <a:lnTo>
                    <a:pt x="131" y="113"/>
                  </a:lnTo>
                  <a:lnTo>
                    <a:pt x="53" y="113"/>
                  </a:lnTo>
                  <a:lnTo>
                    <a:pt x="53" y="0"/>
                  </a:lnTo>
                  <a:lnTo>
                    <a:pt x="351" y="0"/>
                  </a:lnTo>
                  <a:lnTo>
                    <a:pt x="351" y="302"/>
                  </a:lnTo>
                  <a:cubicBezTo>
                    <a:pt x="272" y="322"/>
                    <a:pt x="191" y="334"/>
                    <a:pt x="110" y="340"/>
                  </a:cubicBezTo>
                  <a:cubicBezTo>
                    <a:pt x="45" y="296"/>
                    <a:pt x="17" y="238"/>
                    <a:pt x="1" y="158"/>
                  </a:cubicBezTo>
                  <a:cubicBezTo>
                    <a:pt x="1" y="155"/>
                    <a:pt x="0" y="152"/>
                    <a:pt x="0" y="152"/>
                  </a:cubicBezTo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4" name="Freeform 22"/>
            <p:cNvSpPr>
              <a:spLocks noEditPoints="1"/>
            </p:cNvSpPr>
            <p:nvPr/>
          </p:nvSpPr>
          <p:spPr bwMode="auto">
            <a:xfrm>
              <a:off x="1686298" y="4988114"/>
              <a:ext cx="269875" cy="388938"/>
            </a:xfrm>
            <a:custGeom>
              <a:avLst/>
              <a:gdLst>
                <a:gd name="T0" fmla="*/ 161 w 355"/>
                <a:gd name="T1" fmla="*/ 250 h 508"/>
                <a:gd name="T2" fmla="*/ 202 w 355"/>
                <a:gd name="T3" fmla="*/ 496 h 508"/>
                <a:gd name="T4" fmla="*/ 272 w 355"/>
                <a:gd name="T5" fmla="*/ 508 h 508"/>
                <a:gd name="T6" fmla="*/ 272 w 355"/>
                <a:gd name="T7" fmla="*/ 508 h 508"/>
                <a:gd name="T8" fmla="*/ 192 w 355"/>
                <a:gd name="T9" fmla="*/ 270 h 508"/>
                <a:gd name="T10" fmla="*/ 222 w 355"/>
                <a:gd name="T11" fmla="*/ 134 h 508"/>
                <a:gd name="T12" fmla="*/ 258 w 355"/>
                <a:gd name="T13" fmla="*/ 76 h 508"/>
                <a:gd name="T14" fmla="*/ 161 w 355"/>
                <a:gd name="T15" fmla="*/ 250 h 508"/>
                <a:gd name="T16" fmla="*/ 109 w 355"/>
                <a:gd name="T17" fmla="*/ 191 h 508"/>
                <a:gd name="T18" fmla="*/ 66 w 355"/>
                <a:gd name="T19" fmla="*/ 413 h 508"/>
                <a:gd name="T20" fmla="*/ 135 w 355"/>
                <a:gd name="T21" fmla="*/ 469 h 508"/>
                <a:gd name="T22" fmla="*/ 133 w 355"/>
                <a:gd name="T23" fmla="*/ 219 h 508"/>
                <a:gd name="T24" fmla="*/ 276 w 355"/>
                <a:gd name="T25" fmla="*/ 55 h 508"/>
                <a:gd name="T26" fmla="*/ 295 w 355"/>
                <a:gd name="T27" fmla="*/ 51 h 508"/>
                <a:gd name="T28" fmla="*/ 289 w 355"/>
                <a:gd name="T29" fmla="*/ 51 h 508"/>
                <a:gd name="T30" fmla="*/ 109 w 355"/>
                <a:gd name="T31" fmla="*/ 191 h 508"/>
                <a:gd name="T32" fmla="*/ 103 w 355"/>
                <a:gd name="T33" fmla="*/ 105 h 508"/>
                <a:gd name="T34" fmla="*/ 0 w 355"/>
                <a:gd name="T35" fmla="*/ 235 h 508"/>
                <a:gd name="T36" fmla="*/ 17 w 355"/>
                <a:gd name="T37" fmla="*/ 322 h 508"/>
                <a:gd name="T38" fmla="*/ 106 w 355"/>
                <a:gd name="T39" fmla="*/ 139 h 508"/>
                <a:gd name="T40" fmla="*/ 325 w 355"/>
                <a:gd name="T41" fmla="*/ 49 h 508"/>
                <a:gd name="T42" fmla="*/ 334 w 355"/>
                <a:gd name="T43" fmla="*/ 52 h 508"/>
                <a:gd name="T44" fmla="*/ 329 w 355"/>
                <a:gd name="T45" fmla="*/ 49 h 508"/>
                <a:gd name="T46" fmla="*/ 267 w 355"/>
                <a:gd name="T47" fmla="*/ 33 h 508"/>
                <a:gd name="T48" fmla="*/ 103 w 355"/>
                <a:gd name="T49" fmla="*/ 105 h 508"/>
                <a:gd name="T50" fmla="*/ 115 w 355"/>
                <a:gd name="T51" fmla="*/ 33 h 508"/>
                <a:gd name="T52" fmla="*/ 17 w 355"/>
                <a:gd name="T53" fmla="*/ 86 h 508"/>
                <a:gd name="T54" fmla="*/ 3 w 355"/>
                <a:gd name="T55" fmla="*/ 153 h 508"/>
                <a:gd name="T56" fmla="*/ 106 w 355"/>
                <a:gd name="T57" fmla="*/ 69 h 508"/>
                <a:gd name="T58" fmla="*/ 343 w 355"/>
                <a:gd name="T59" fmla="*/ 51 h 508"/>
                <a:gd name="T60" fmla="*/ 355 w 355"/>
                <a:gd name="T61" fmla="*/ 60 h 508"/>
                <a:gd name="T62" fmla="*/ 348 w 355"/>
                <a:gd name="T63" fmla="*/ 53 h 508"/>
                <a:gd name="T64" fmla="*/ 234 w 355"/>
                <a:gd name="T65" fmla="*/ 11 h 508"/>
                <a:gd name="T66" fmla="*/ 115 w 355"/>
                <a:gd name="T67" fmla="*/ 33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5" h="508">
                  <a:moveTo>
                    <a:pt x="161" y="250"/>
                  </a:moveTo>
                  <a:cubicBezTo>
                    <a:pt x="141" y="334"/>
                    <a:pt x="156" y="423"/>
                    <a:pt x="202" y="496"/>
                  </a:cubicBezTo>
                  <a:cubicBezTo>
                    <a:pt x="225" y="502"/>
                    <a:pt x="248" y="506"/>
                    <a:pt x="272" y="508"/>
                  </a:cubicBezTo>
                  <a:lnTo>
                    <a:pt x="272" y="508"/>
                  </a:lnTo>
                  <a:cubicBezTo>
                    <a:pt x="214" y="443"/>
                    <a:pt x="186" y="357"/>
                    <a:pt x="192" y="270"/>
                  </a:cubicBezTo>
                  <a:cubicBezTo>
                    <a:pt x="197" y="215"/>
                    <a:pt x="206" y="169"/>
                    <a:pt x="222" y="134"/>
                  </a:cubicBezTo>
                  <a:cubicBezTo>
                    <a:pt x="240" y="97"/>
                    <a:pt x="236" y="103"/>
                    <a:pt x="258" y="76"/>
                  </a:cubicBezTo>
                  <a:cubicBezTo>
                    <a:pt x="210" y="104"/>
                    <a:pt x="182" y="163"/>
                    <a:pt x="161" y="250"/>
                  </a:cubicBezTo>
                  <a:moveTo>
                    <a:pt x="109" y="191"/>
                  </a:moveTo>
                  <a:cubicBezTo>
                    <a:pt x="69" y="257"/>
                    <a:pt x="53" y="336"/>
                    <a:pt x="66" y="413"/>
                  </a:cubicBezTo>
                  <a:cubicBezTo>
                    <a:pt x="85" y="436"/>
                    <a:pt x="109" y="455"/>
                    <a:pt x="135" y="469"/>
                  </a:cubicBezTo>
                  <a:cubicBezTo>
                    <a:pt x="98" y="390"/>
                    <a:pt x="98" y="299"/>
                    <a:pt x="133" y="219"/>
                  </a:cubicBezTo>
                  <a:cubicBezTo>
                    <a:pt x="170" y="131"/>
                    <a:pt x="217" y="69"/>
                    <a:pt x="276" y="55"/>
                  </a:cubicBezTo>
                  <a:lnTo>
                    <a:pt x="295" y="51"/>
                  </a:lnTo>
                  <a:lnTo>
                    <a:pt x="289" y="51"/>
                  </a:lnTo>
                  <a:cubicBezTo>
                    <a:pt x="221" y="51"/>
                    <a:pt x="164" y="104"/>
                    <a:pt x="109" y="191"/>
                  </a:cubicBezTo>
                  <a:moveTo>
                    <a:pt x="103" y="105"/>
                  </a:moveTo>
                  <a:cubicBezTo>
                    <a:pt x="58" y="138"/>
                    <a:pt x="22" y="183"/>
                    <a:pt x="0" y="235"/>
                  </a:cubicBezTo>
                  <a:cubicBezTo>
                    <a:pt x="2" y="264"/>
                    <a:pt x="7" y="294"/>
                    <a:pt x="17" y="322"/>
                  </a:cubicBezTo>
                  <a:cubicBezTo>
                    <a:pt x="26" y="253"/>
                    <a:pt x="57" y="189"/>
                    <a:pt x="106" y="139"/>
                  </a:cubicBezTo>
                  <a:cubicBezTo>
                    <a:pt x="185" y="60"/>
                    <a:pt x="253" y="21"/>
                    <a:pt x="325" y="49"/>
                  </a:cubicBezTo>
                  <a:cubicBezTo>
                    <a:pt x="328" y="50"/>
                    <a:pt x="331" y="51"/>
                    <a:pt x="334" y="52"/>
                  </a:cubicBezTo>
                  <a:lnTo>
                    <a:pt x="329" y="49"/>
                  </a:lnTo>
                  <a:cubicBezTo>
                    <a:pt x="310" y="38"/>
                    <a:pt x="289" y="33"/>
                    <a:pt x="267" y="33"/>
                  </a:cubicBezTo>
                  <a:cubicBezTo>
                    <a:pt x="219" y="33"/>
                    <a:pt x="166" y="60"/>
                    <a:pt x="103" y="105"/>
                  </a:cubicBezTo>
                  <a:moveTo>
                    <a:pt x="115" y="33"/>
                  </a:moveTo>
                  <a:cubicBezTo>
                    <a:pt x="80" y="45"/>
                    <a:pt x="46" y="63"/>
                    <a:pt x="17" y="86"/>
                  </a:cubicBezTo>
                  <a:cubicBezTo>
                    <a:pt x="10" y="108"/>
                    <a:pt x="5" y="130"/>
                    <a:pt x="3" y="153"/>
                  </a:cubicBezTo>
                  <a:cubicBezTo>
                    <a:pt x="31" y="118"/>
                    <a:pt x="66" y="89"/>
                    <a:pt x="106" y="69"/>
                  </a:cubicBezTo>
                  <a:cubicBezTo>
                    <a:pt x="206" y="18"/>
                    <a:pt x="283" y="0"/>
                    <a:pt x="343" y="51"/>
                  </a:cubicBezTo>
                  <a:lnTo>
                    <a:pt x="355" y="60"/>
                  </a:lnTo>
                  <a:lnTo>
                    <a:pt x="348" y="53"/>
                  </a:lnTo>
                  <a:cubicBezTo>
                    <a:pt x="317" y="24"/>
                    <a:pt x="276" y="9"/>
                    <a:pt x="234" y="11"/>
                  </a:cubicBezTo>
                  <a:cubicBezTo>
                    <a:pt x="193" y="12"/>
                    <a:pt x="153" y="20"/>
                    <a:pt x="115" y="33"/>
                  </a:cubicBezTo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4" name="Rectangle 123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00976" y="3129801"/>
            <a:ext cx="2910261" cy="9571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MISSION</a:t>
            </a:r>
            <a:endParaRPr lang="en-US" sz="1600" b="1" u="sng" dirty="0" smtClean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To </a:t>
            </a:r>
            <a:r>
              <a:rPr lang="en-US" sz="1400" dirty="0">
                <a:solidFill>
                  <a:schemeClr val="accent1"/>
                </a:solidFill>
              </a:rPr>
              <a:t>efficiently and reliably generate and deliver energy to our customers.</a:t>
            </a:r>
          </a:p>
          <a:p>
            <a:pPr algn="ctr">
              <a:lnSpc>
                <a:spcPct val="130000"/>
              </a:lnSpc>
              <a:spcAft>
                <a:spcPts val="1200"/>
              </a:spcAft>
            </a:pP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133" name="Title 1"/>
          <p:cNvSpPr txBox="1">
            <a:spLocks/>
          </p:cNvSpPr>
          <p:nvPr/>
        </p:nvSpPr>
        <p:spPr>
          <a:xfrm>
            <a:off x="228601" y="904499"/>
            <a:ext cx="5241097" cy="6456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chemeClr val="bg1"/>
                </a:solidFill>
              </a:rPr>
              <a:t>Why We Are Here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35" name="Title 1"/>
          <p:cNvSpPr txBox="1">
            <a:spLocks/>
          </p:cNvSpPr>
          <p:nvPr/>
        </p:nvSpPr>
        <p:spPr>
          <a:xfrm>
            <a:off x="5901012" y="1055826"/>
            <a:ext cx="5980535" cy="56694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Growing Region &amp; Customer Base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Ongoing Demand for Increased Power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5 Plus Year Backlog</a:t>
            </a:r>
          </a:p>
          <a:p>
            <a:endParaRPr lang="en-US" sz="2400" b="0" dirty="0" smtClean="0"/>
          </a:p>
          <a:p>
            <a:pPr algn="ctr"/>
            <a:endParaRPr lang="en-US" sz="2400" b="0" dirty="0" smtClean="0"/>
          </a:p>
          <a:p>
            <a:pPr algn="ctr"/>
            <a:r>
              <a:rPr lang="en-US" sz="2400" b="0" i="1" dirty="0" smtClean="0"/>
              <a:t>Traditional Delivery ~ 2 Substations / Year</a:t>
            </a:r>
          </a:p>
          <a:p>
            <a:pPr algn="ctr"/>
            <a:r>
              <a:rPr lang="en-US" sz="2400" b="0" i="1" dirty="0" smtClean="0"/>
              <a:t>Unable to keep pace with demand.</a:t>
            </a:r>
          </a:p>
          <a:p>
            <a:endParaRPr lang="en-US" sz="2400" b="0" i="1" dirty="0" smtClean="0"/>
          </a:p>
          <a:p>
            <a:endParaRPr lang="en-US" sz="2400" b="0" i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D-B-B = 2024 Project Completion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D-B   =   2022 Project Completion</a:t>
            </a:r>
          </a:p>
          <a:p>
            <a:endParaRPr lang="en-US" sz="2400" b="0" dirty="0" smtClean="0"/>
          </a:p>
          <a:p>
            <a:r>
              <a:rPr lang="en-US" sz="2400" b="0" dirty="0" smtClean="0"/>
              <a:t>    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5971431" y="3045350"/>
            <a:ext cx="5910116" cy="698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971431" y="4364838"/>
            <a:ext cx="5910116" cy="698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8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2" y="552314"/>
            <a:ext cx="10515600" cy="77787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Design-Build Experience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22988" y="1542301"/>
            <a:ext cx="7917798" cy="3773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/>
              <a:t>Completed First Progressive Design-Build in 2017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/>
              <a:t>8 Substation Sites </a:t>
            </a:r>
            <a:r>
              <a:rPr lang="en-US" sz="2400" b="0" dirty="0" smtClean="0"/>
              <a:t>Constructed in 18 Mo.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DBIA Merit Award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Featured in T&amp;D World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 smtClean="0"/>
              <a:t>Formal Lessons Learned Process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David Gunderson and Rick </a:t>
            </a:r>
            <a:r>
              <a:rPr lang="en-US" sz="2400" b="0" dirty="0" smtClean="0"/>
              <a:t>Cherf (WSU)</a:t>
            </a:r>
            <a:endParaRPr lang="en-US" sz="2400" b="0" dirty="0" smtClean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34" name="Rectangle 33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6945" y="2722378"/>
            <a:ext cx="4276864" cy="3595709"/>
          </a:xfrm>
          <a:prstGeom prst="rect">
            <a:avLst/>
          </a:prstGeom>
          <a:ln w="12700">
            <a:solidFill>
              <a:srgbClr val="001C47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988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3526077" y="5278574"/>
            <a:ext cx="7753611" cy="11848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293" y="371284"/>
            <a:ext cx="2796697" cy="1356519"/>
          </a:xfrm>
        </p:spPr>
        <p:txBody>
          <a:bodyPr/>
          <a:lstStyle/>
          <a:p>
            <a:r>
              <a:rPr lang="en-US" dirty="0" smtClean="0"/>
              <a:t>Team</a:t>
            </a:r>
            <a:br>
              <a:rPr lang="en-US" dirty="0" smtClean="0"/>
            </a:br>
            <a:r>
              <a:rPr lang="en-US" dirty="0" smtClean="0"/>
              <a:t>Structure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19101" y="275207"/>
            <a:ext cx="1759648" cy="7519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737575" y="347781"/>
            <a:ext cx="1584285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ROBYNNE THAXTON, JD, </a:t>
            </a:r>
            <a:r>
              <a:rPr lang="en-US" sz="1000" b="1" dirty="0" smtClean="0">
                <a:solidFill>
                  <a:schemeClr val="bg1"/>
                </a:solidFill>
              </a:rPr>
              <a:t>FDBIA</a:t>
            </a:r>
          </a:p>
          <a:p>
            <a:pPr algn="ctr"/>
            <a:r>
              <a:rPr lang="en-US" sz="1000" dirty="0" err="1" smtClean="0">
                <a:solidFill>
                  <a:schemeClr val="bg1"/>
                </a:solidFill>
              </a:rPr>
              <a:t>Thaxton</a:t>
            </a:r>
            <a:r>
              <a:rPr lang="en-US" sz="1000" dirty="0" smtClean="0">
                <a:solidFill>
                  <a:schemeClr val="bg1"/>
                </a:solidFill>
              </a:rPr>
              <a:t> Parkinson, PLLC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D-B Legal Counsel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67134" y="275207"/>
            <a:ext cx="1759648" cy="7519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44574" y="337044"/>
            <a:ext cx="1619578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SCOTT TOMLINSON, CCM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VANIR Construction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Management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3526077" y="5378740"/>
            <a:ext cx="77536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STANLEY CONSULTANTS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01700" y="5720283"/>
            <a:ext cx="1759648" cy="61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3701701" y="5872891"/>
            <a:ext cx="1759646" cy="315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accent2"/>
                </a:solidFill>
              </a:rPr>
              <a:t>MIKE MUHLENHAUPT, PE</a:t>
            </a:r>
            <a:endParaRPr lang="en-US" sz="1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1000" dirty="0" smtClean="0">
                <a:solidFill>
                  <a:schemeClr val="accent2"/>
                </a:solidFill>
              </a:rPr>
              <a:t>Engineering Project Manager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378274" y="5720283"/>
            <a:ext cx="1759648" cy="61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9378273" y="5872891"/>
            <a:ext cx="1759649" cy="315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accent2"/>
                </a:solidFill>
              </a:rPr>
              <a:t>MATT GRYLICKI, PE</a:t>
            </a:r>
            <a:endParaRPr lang="en-US" sz="1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1000" dirty="0" smtClean="0">
                <a:solidFill>
                  <a:schemeClr val="accent2"/>
                </a:solidFill>
              </a:rPr>
              <a:t>Sr. Transmission Engineer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593891" y="5720283"/>
            <a:ext cx="1759648" cy="61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5681572" y="5872891"/>
            <a:ext cx="1584285" cy="315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accent2"/>
                </a:solidFill>
              </a:rPr>
              <a:t>CHRIS STOOPS, PMP</a:t>
            </a:r>
            <a:endParaRPr lang="en-US" sz="1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1000" dirty="0" smtClean="0">
                <a:solidFill>
                  <a:schemeClr val="accent2"/>
                </a:solidFill>
              </a:rPr>
              <a:t>Project Controls Specialist</a:t>
            </a:r>
            <a:endParaRPr lang="en-US" sz="1000" dirty="0">
              <a:solidFill>
                <a:schemeClr val="accent2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7486082" y="5720283"/>
            <a:ext cx="1759648" cy="61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7573763" y="5872891"/>
            <a:ext cx="1584285" cy="315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accent2"/>
                </a:solidFill>
              </a:rPr>
              <a:t>JEFF ROBERTUS, PE</a:t>
            </a:r>
            <a:endParaRPr lang="en-US" sz="1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1000" dirty="0" smtClean="0">
                <a:solidFill>
                  <a:schemeClr val="accent2"/>
                </a:solidFill>
              </a:rPr>
              <a:t>Sr. Substation Engineer</a:t>
            </a:r>
            <a:endParaRPr lang="en-US" sz="1000" dirty="0">
              <a:solidFill>
                <a:schemeClr val="accent2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3526077" y="1197547"/>
            <a:ext cx="7753611" cy="3924703"/>
            <a:chOff x="3526077" y="967986"/>
            <a:chExt cx="7753611" cy="3924703"/>
          </a:xfrm>
        </p:grpSpPr>
        <p:sp>
          <p:nvSpPr>
            <p:cNvPr id="9" name="Rectangle 8"/>
            <p:cNvSpPr/>
            <p:nvPr/>
          </p:nvSpPr>
          <p:spPr>
            <a:xfrm>
              <a:off x="3526077" y="967986"/>
              <a:ext cx="7753611" cy="392470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7429203" y="2189757"/>
              <a:ext cx="3" cy="174967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612838" y="1624157"/>
              <a:ext cx="1759648" cy="611739"/>
              <a:chOff x="3733015" y="1624157"/>
              <a:chExt cx="1759648" cy="611739"/>
            </a:xfrm>
            <a:solidFill>
              <a:schemeClr val="bg1"/>
            </a:solidFill>
          </p:grpSpPr>
          <p:sp>
            <p:nvSpPr>
              <p:cNvPr id="13" name="Rectangle 12"/>
              <p:cNvSpPr/>
              <p:nvPr/>
            </p:nvSpPr>
            <p:spPr>
              <a:xfrm>
                <a:off x="3733015" y="1624157"/>
                <a:ext cx="1759648" cy="6117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20696" y="1772290"/>
                <a:ext cx="1584285" cy="315471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MITCH DELEBARRE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Legal Counsel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8467134" y="1614033"/>
              <a:ext cx="1759648" cy="611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54815" y="1762166"/>
              <a:ext cx="1584285" cy="3154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chemeClr val="accent1"/>
                  </a:solidFill>
                </a:rPr>
                <a:t>POWER DELIVERY</a:t>
              </a:r>
              <a:endParaRPr lang="en-US" sz="10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en-US" sz="1000" dirty="0" smtClean="0">
                  <a:solidFill>
                    <a:schemeClr val="accent1"/>
                  </a:solidFill>
                </a:rPr>
                <a:t>On Call</a:t>
              </a:r>
              <a:endParaRPr lang="en-US" sz="1000" dirty="0">
                <a:solidFill>
                  <a:schemeClr val="accent1"/>
                </a:solidFill>
              </a:endParaRP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6539987" y="1624157"/>
              <a:ext cx="1759648" cy="611739"/>
              <a:chOff x="6579359" y="1624157"/>
              <a:chExt cx="1759648" cy="611739"/>
            </a:xfrm>
            <a:solidFill>
              <a:schemeClr val="bg1"/>
            </a:solidFill>
          </p:grpSpPr>
          <p:sp>
            <p:nvSpPr>
              <p:cNvPr id="17" name="Rectangle 16"/>
              <p:cNvSpPr/>
              <p:nvPr/>
            </p:nvSpPr>
            <p:spPr>
              <a:xfrm>
                <a:off x="6579359" y="1624157"/>
                <a:ext cx="1759648" cy="6117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67040" y="1695346"/>
                <a:ext cx="1584285" cy="469359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JEFF GRIZZEL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Managing Director</a:t>
                </a: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Project Sponsor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6539987" y="3166693"/>
              <a:ext cx="1759648" cy="611739"/>
              <a:chOff x="6579359" y="3356814"/>
              <a:chExt cx="1759648" cy="611739"/>
            </a:xfrm>
            <a:solidFill>
              <a:schemeClr val="bg1"/>
            </a:solidFill>
          </p:grpSpPr>
          <p:sp>
            <p:nvSpPr>
              <p:cNvPr id="25" name="Rectangle 24"/>
              <p:cNvSpPr/>
              <p:nvPr/>
            </p:nvSpPr>
            <p:spPr>
              <a:xfrm>
                <a:off x="6579359" y="3356814"/>
                <a:ext cx="1759648" cy="6117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667040" y="3509422"/>
                <a:ext cx="1584285" cy="315471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DAVID KLINKENBERG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Project Manager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701700" y="4109015"/>
              <a:ext cx="1759648" cy="611739"/>
              <a:chOff x="3701700" y="4433917"/>
              <a:chExt cx="1759648" cy="611739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3701700" y="4433917"/>
                <a:ext cx="1759648" cy="611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789381" y="4586525"/>
                <a:ext cx="1584285" cy="315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CHRIS JOHNSON, PE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Substation Engineer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378274" y="4109015"/>
              <a:ext cx="1759648" cy="611739"/>
              <a:chOff x="9378274" y="4433917"/>
              <a:chExt cx="1759648" cy="611739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9378274" y="4433917"/>
                <a:ext cx="1759648" cy="611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465955" y="4586525"/>
                <a:ext cx="1584285" cy="315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GREG CARDWELL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Construction Manager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5593891" y="4109015"/>
              <a:ext cx="1759648" cy="611739"/>
              <a:chOff x="5624201" y="4433917"/>
              <a:chExt cx="1759648" cy="61173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5624201" y="4433917"/>
                <a:ext cx="1759648" cy="611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5711882" y="4586525"/>
                <a:ext cx="1584285" cy="31547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RANDY KONO, PE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Transmission Engineer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86082" y="4109015"/>
              <a:ext cx="1759648" cy="611739"/>
              <a:chOff x="7546138" y="4433917"/>
              <a:chExt cx="1759648" cy="611739"/>
            </a:xfrm>
            <a:solidFill>
              <a:schemeClr val="bg1"/>
            </a:solidFill>
          </p:grpSpPr>
          <p:sp>
            <p:nvSpPr>
              <p:cNvPr id="33" name="Rectangle 32"/>
              <p:cNvSpPr/>
              <p:nvPr/>
            </p:nvSpPr>
            <p:spPr>
              <a:xfrm>
                <a:off x="7546138" y="4433917"/>
                <a:ext cx="1759648" cy="61173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7633819" y="4586525"/>
                <a:ext cx="1584285" cy="315471"/>
              </a:xfrm>
              <a:prstGeom prst="rect">
                <a:avLst/>
              </a:prstGeom>
              <a:grp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SHEILA WALD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Project Coordinator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54" name="Straight Connector 53"/>
            <p:cNvCxnSpPr/>
            <p:nvPr/>
          </p:nvCxnSpPr>
          <p:spPr>
            <a:xfrm>
              <a:off x="6334908" y="1930027"/>
              <a:ext cx="198816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8272788" y="1930025"/>
              <a:ext cx="1118011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grpSp>
          <p:nvGrpSpPr>
            <p:cNvPr id="62" name="Group 61"/>
            <p:cNvGrpSpPr/>
            <p:nvPr/>
          </p:nvGrpSpPr>
          <p:grpSpPr>
            <a:xfrm>
              <a:off x="6539987" y="2395425"/>
              <a:ext cx="1759648" cy="611739"/>
              <a:chOff x="6579359" y="2512895"/>
              <a:chExt cx="1759648" cy="611739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6579359" y="2512895"/>
                <a:ext cx="1759648" cy="6117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6667040" y="2565295"/>
                <a:ext cx="1584285" cy="4693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b="1" dirty="0" smtClean="0">
                    <a:solidFill>
                      <a:schemeClr val="accent1"/>
                    </a:solidFill>
                  </a:rPr>
                  <a:t>RUSS SEILER, PE, PMP</a:t>
                </a:r>
                <a:endParaRPr lang="en-US" sz="1000" b="1" dirty="0" smtClean="0">
                  <a:solidFill>
                    <a:schemeClr val="accent1"/>
                  </a:solidFill>
                </a:endParaRP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Manager of Power</a:t>
                </a:r>
              </a:p>
              <a:p>
                <a:pPr algn="ctr"/>
                <a:r>
                  <a:rPr lang="en-US" sz="1000" dirty="0" smtClean="0">
                    <a:solidFill>
                      <a:schemeClr val="accent1"/>
                    </a:solidFill>
                  </a:rPr>
                  <a:t>Delivery Projects</a:t>
                </a:r>
                <a:endParaRPr lang="en-US" sz="1000" dirty="0">
                  <a:solidFill>
                    <a:schemeClr val="accent1"/>
                  </a:solidFill>
                </a:endParaRP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4600311" y="3945699"/>
              <a:ext cx="565778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4600311" y="3939362"/>
              <a:ext cx="4" cy="17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6485599" y="3939362"/>
              <a:ext cx="4" cy="17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8370887" y="3939362"/>
              <a:ext cx="4" cy="17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256176" y="3939362"/>
              <a:ext cx="4" cy="175364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9447" y="1046221"/>
              <a:ext cx="929353" cy="464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344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750" y="450850"/>
            <a:ext cx="6282690" cy="1356519"/>
          </a:xfrm>
        </p:spPr>
        <p:txBody>
          <a:bodyPr/>
          <a:lstStyle/>
          <a:p>
            <a:r>
              <a:rPr lang="en-US" dirty="0" smtClean="0"/>
              <a:t>Team Experience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528671" y="710755"/>
            <a:ext cx="1619578" cy="6309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50" b="1" dirty="0" smtClean="0">
                <a:solidFill>
                  <a:schemeClr val="bg1"/>
                </a:solidFill>
              </a:rPr>
              <a:t>SCOTT TOMLINSON, CCM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VANIR Construction</a:t>
            </a:r>
          </a:p>
          <a:p>
            <a:pPr algn="ctr"/>
            <a:r>
              <a:rPr lang="en-US" sz="1000" dirty="0" smtClean="0">
                <a:solidFill>
                  <a:schemeClr val="bg1"/>
                </a:solidFill>
              </a:rPr>
              <a:t>Management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985555" y="1542301"/>
            <a:ext cx="7244045" cy="3773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 smtClean="0"/>
              <a:t>Robynne Thaxton, 18 DB Projects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/>
              <a:t>Scott Tomlinson, 3 DB Projects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/>
              <a:t>Russ Seiler, 1 DB Project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/>
              <a:t>Chris Johnson, 1 DB Project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 smtClean="0"/>
              <a:t>Mike Muhlenhaupt, 7 DB Projects</a:t>
            </a:r>
            <a:endParaRPr lang="en-US" sz="1600" b="0" dirty="0" smtClean="0"/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 smtClean="0"/>
              <a:t>Chris </a:t>
            </a:r>
            <a:r>
              <a:rPr lang="en-US" sz="2400" b="0" dirty="0"/>
              <a:t>Stoops, 4 DB Projects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 smtClean="0"/>
              <a:t>Jeff Robertus, 5 DB Projects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en-US" sz="2400" b="0" dirty="0"/>
              <a:t>Matt Grylicki, 6 DB Projects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endParaRPr lang="en-US" sz="2400" b="0" dirty="0" smtClean="0"/>
          </a:p>
        </p:txBody>
      </p:sp>
      <p:sp>
        <p:nvSpPr>
          <p:cNvPr id="58" name="Rectangle 57"/>
          <p:cNvSpPr/>
          <p:nvPr/>
        </p:nvSpPr>
        <p:spPr>
          <a:xfrm>
            <a:off x="767841" y="1248250"/>
            <a:ext cx="4918856" cy="128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8117399" y="721881"/>
            <a:ext cx="2388261" cy="238826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reeform 124"/>
          <p:cNvSpPr>
            <a:spLocks noEditPoints="1"/>
          </p:cNvSpPr>
          <p:nvPr/>
        </p:nvSpPr>
        <p:spPr bwMode="auto">
          <a:xfrm>
            <a:off x="8318110" y="1418021"/>
            <a:ext cx="1915971" cy="1084766"/>
          </a:xfrm>
          <a:custGeom>
            <a:avLst/>
            <a:gdLst>
              <a:gd name="T0" fmla="*/ 449 w 689"/>
              <a:gd name="T1" fmla="*/ 129 h 421"/>
              <a:gd name="T2" fmla="*/ 314 w 689"/>
              <a:gd name="T3" fmla="*/ 83 h 421"/>
              <a:gd name="T4" fmla="*/ 104 w 689"/>
              <a:gd name="T5" fmla="*/ 294 h 421"/>
              <a:gd name="T6" fmla="*/ 85 w 689"/>
              <a:gd name="T7" fmla="*/ 56 h 421"/>
              <a:gd name="T8" fmla="*/ 258 w 689"/>
              <a:gd name="T9" fmla="*/ 43 h 421"/>
              <a:gd name="T10" fmla="*/ 471 w 689"/>
              <a:gd name="T11" fmla="*/ 107 h 421"/>
              <a:gd name="T12" fmla="*/ 563 w 689"/>
              <a:gd name="T13" fmla="*/ 24 h 421"/>
              <a:gd name="T14" fmla="*/ 432 w 689"/>
              <a:gd name="T15" fmla="*/ 32 h 421"/>
              <a:gd name="T16" fmla="*/ 489 w 689"/>
              <a:gd name="T17" fmla="*/ 107 h 421"/>
              <a:gd name="T18" fmla="*/ 374 w 689"/>
              <a:gd name="T19" fmla="*/ 113 h 421"/>
              <a:gd name="T20" fmla="*/ 333 w 689"/>
              <a:gd name="T21" fmla="*/ 89 h 421"/>
              <a:gd name="T22" fmla="*/ 121 w 689"/>
              <a:gd name="T23" fmla="*/ 288 h 421"/>
              <a:gd name="T24" fmla="*/ 318 w 689"/>
              <a:gd name="T25" fmla="*/ 201 h 421"/>
              <a:gd name="T26" fmla="*/ 224 w 689"/>
              <a:gd name="T27" fmla="*/ 349 h 421"/>
              <a:gd name="T28" fmla="*/ 257 w 689"/>
              <a:gd name="T29" fmla="*/ 366 h 421"/>
              <a:gd name="T30" fmla="*/ 409 w 689"/>
              <a:gd name="T31" fmla="*/ 287 h 421"/>
              <a:gd name="T32" fmla="*/ 352 w 689"/>
              <a:gd name="T33" fmla="*/ 408 h 421"/>
              <a:gd name="T34" fmla="*/ 384 w 689"/>
              <a:gd name="T35" fmla="*/ 391 h 421"/>
              <a:gd name="T36" fmla="*/ 422 w 689"/>
              <a:gd name="T37" fmla="*/ 327 h 421"/>
              <a:gd name="T38" fmla="*/ 468 w 689"/>
              <a:gd name="T39" fmla="*/ 276 h 421"/>
              <a:gd name="T40" fmla="*/ 526 w 689"/>
              <a:gd name="T41" fmla="*/ 232 h 421"/>
              <a:gd name="T42" fmla="*/ 689 w 689"/>
              <a:gd name="T43" fmla="*/ 201 h 421"/>
              <a:gd name="T44" fmla="*/ 568 w 689"/>
              <a:gd name="T45" fmla="*/ 265 h 421"/>
              <a:gd name="T46" fmla="*/ 603 w 689"/>
              <a:gd name="T47" fmla="*/ 251 h 421"/>
              <a:gd name="T48" fmla="*/ 568 w 689"/>
              <a:gd name="T49" fmla="*/ 265 h 421"/>
              <a:gd name="T50" fmla="*/ 497 w 689"/>
              <a:gd name="T51" fmla="*/ 280 h 421"/>
              <a:gd name="T52" fmla="*/ 569 w 689"/>
              <a:gd name="T53" fmla="*/ 310 h 421"/>
              <a:gd name="T54" fmla="*/ 441 w 689"/>
              <a:gd name="T55" fmla="*/ 326 h 421"/>
              <a:gd name="T56" fmla="*/ 517 w 689"/>
              <a:gd name="T57" fmla="*/ 347 h 421"/>
              <a:gd name="T58" fmla="*/ 441 w 689"/>
              <a:gd name="T59" fmla="*/ 326 h 421"/>
              <a:gd name="T60" fmla="*/ 431 w 689"/>
              <a:gd name="T61" fmla="*/ 421 h 421"/>
              <a:gd name="T62" fmla="*/ 427 w 689"/>
              <a:gd name="T63" fmla="*/ 363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89" h="421">
                <a:moveTo>
                  <a:pt x="471" y="107"/>
                </a:moveTo>
                <a:cubicBezTo>
                  <a:pt x="471" y="119"/>
                  <a:pt x="461" y="129"/>
                  <a:pt x="449" y="129"/>
                </a:cubicBezTo>
                <a:cubicBezTo>
                  <a:pt x="427" y="129"/>
                  <a:pt x="350" y="71"/>
                  <a:pt x="334" y="71"/>
                </a:cubicBezTo>
                <a:cubicBezTo>
                  <a:pt x="326" y="74"/>
                  <a:pt x="319" y="78"/>
                  <a:pt x="314" y="83"/>
                </a:cubicBezTo>
                <a:cubicBezTo>
                  <a:pt x="282" y="105"/>
                  <a:pt x="242" y="145"/>
                  <a:pt x="203" y="177"/>
                </a:cubicBezTo>
                <a:cubicBezTo>
                  <a:pt x="127" y="238"/>
                  <a:pt x="104" y="271"/>
                  <a:pt x="104" y="294"/>
                </a:cubicBezTo>
                <a:cubicBezTo>
                  <a:pt x="69" y="289"/>
                  <a:pt x="34" y="282"/>
                  <a:pt x="0" y="273"/>
                </a:cubicBezTo>
                <a:lnTo>
                  <a:pt x="85" y="56"/>
                </a:lnTo>
                <a:cubicBezTo>
                  <a:pt x="85" y="56"/>
                  <a:pt x="144" y="93"/>
                  <a:pt x="177" y="93"/>
                </a:cubicBezTo>
                <a:cubicBezTo>
                  <a:pt x="210" y="93"/>
                  <a:pt x="233" y="67"/>
                  <a:pt x="258" y="43"/>
                </a:cubicBezTo>
                <a:cubicBezTo>
                  <a:pt x="283" y="19"/>
                  <a:pt x="320" y="0"/>
                  <a:pt x="340" y="0"/>
                </a:cubicBezTo>
                <a:cubicBezTo>
                  <a:pt x="378" y="0"/>
                  <a:pt x="471" y="88"/>
                  <a:pt x="471" y="107"/>
                </a:cubicBezTo>
                <a:close/>
                <a:moveTo>
                  <a:pt x="637" y="6"/>
                </a:moveTo>
                <a:cubicBezTo>
                  <a:pt x="614" y="18"/>
                  <a:pt x="589" y="24"/>
                  <a:pt x="563" y="24"/>
                </a:cubicBezTo>
                <a:cubicBezTo>
                  <a:pt x="505" y="24"/>
                  <a:pt x="476" y="15"/>
                  <a:pt x="411" y="15"/>
                </a:cubicBezTo>
                <a:cubicBezTo>
                  <a:pt x="419" y="21"/>
                  <a:pt x="426" y="28"/>
                  <a:pt x="432" y="32"/>
                </a:cubicBezTo>
                <a:cubicBezTo>
                  <a:pt x="445" y="44"/>
                  <a:pt x="458" y="56"/>
                  <a:pt x="469" y="70"/>
                </a:cubicBezTo>
                <a:cubicBezTo>
                  <a:pt x="488" y="90"/>
                  <a:pt x="489" y="100"/>
                  <a:pt x="489" y="107"/>
                </a:cubicBezTo>
                <a:cubicBezTo>
                  <a:pt x="490" y="130"/>
                  <a:pt x="471" y="148"/>
                  <a:pt x="449" y="147"/>
                </a:cubicBezTo>
                <a:cubicBezTo>
                  <a:pt x="433" y="147"/>
                  <a:pt x="410" y="135"/>
                  <a:pt x="374" y="113"/>
                </a:cubicBezTo>
                <a:cubicBezTo>
                  <a:pt x="362" y="105"/>
                  <a:pt x="343" y="94"/>
                  <a:pt x="335" y="91"/>
                </a:cubicBezTo>
                <a:lnTo>
                  <a:pt x="333" y="89"/>
                </a:lnTo>
                <a:lnTo>
                  <a:pt x="329" y="93"/>
                </a:lnTo>
                <a:cubicBezTo>
                  <a:pt x="275" y="157"/>
                  <a:pt x="121" y="275"/>
                  <a:pt x="121" y="288"/>
                </a:cubicBezTo>
                <a:cubicBezTo>
                  <a:pt x="121" y="308"/>
                  <a:pt x="144" y="315"/>
                  <a:pt x="152" y="315"/>
                </a:cubicBezTo>
                <a:cubicBezTo>
                  <a:pt x="177" y="315"/>
                  <a:pt x="247" y="268"/>
                  <a:pt x="318" y="201"/>
                </a:cubicBezTo>
                <a:cubicBezTo>
                  <a:pt x="268" y="288"/>
                  <a:pt x="197" y="310"/>
                  <a:pt x="197" y="322"/>
                </a:cubicBezTo>
                <a:cubicBezTo>
                  <a:pt x="197" y="350"/>
                  <a:pt x="216" y="349"/>
                  <a:pt x="224" y="349"/>
                </a:cubicBezTo>
                <a:cubicBezTo>
                  <a:pt x="266" y="349"/>
                  <a:pt x="349" y="274"/>
                  <a:pt x="373" y="248"/>
                </a:cubicBezTo>
                <a:cubicBezTo>
                  <a:pt x="333" y="326"/>
                  <a:pt x="257" y="357"/>
                  <a:pt x="257" y="366"/>
                </a:cubicBezTo>
                <a:cubicBezTo>
                  <a:pt x="257" y="381"/>
                  <a:pt x="272" y="385"/>
                  <a:pt x="282" y="385"/>
                </a:cubicBezTo>
                <a:cubicBezTo>
                  <a:pt x="332" y="385"/>
                  <a:pt x="389" y="305"/>
                  <a:pt x="409" y="287"/>
                </a:cubicBezTo>
                <a:cubicBezTo>
                  <a:pt x="384" y="356"/>
                  <a:pt x="329" y="371"/>
                  <a:pt x="329" y="383"/>
                </a:cubicBezTo>
                <a:cubicBezTo>
                  <a:pt x="330" y="396"/>
                  <a:pt x="339" y="407"/>
                  <a:pt x="352" y="408"/>
                </a:cubicBezTo>
                <a:cubicBezTo>
                  <a:pt x="363" y="409"/>
                  <a:pt x="375" y="408"/>
                  <a:pt x="386" y="406"/>
                </a:cubicBezTo>
                <a:cubicBezTo>
                  <a:pt x="385" y="401"/>
                  <a:pt x="384" y="396"/>
                  <a:pt x="384" y="391"/>
                </a:cubicBezTo>
                <a:cubicBezTo>
                  <a:pt x="384" y="373"/>
                  <a:pt x="395" y="345"/>
                  <a:pt x="424" y="344"/>
                </a:cubicBezTo>
                <a:cubicBezTo>
                  <a:pt x="423" y="338"/>
                  <a:pt x="422" y="333"/>
                  <a:pt x="422" y="327"/>
                </a:cubicBezTo>
                <a:cubicBezTo>
                  <a:pt x="421" y="316"/>
                  <a:pt x="424" y="305"/>
                  <a:pt x="429" y="296"/>
                </a:cubicBezTo>
                <a:cubicBezTo>
                  <a:pt x="437" y="282"/>
                  <a:pt x="452" y="275"/>
                  <a:pt x="468" y="276"/>
                </a:cubicBezTo>
                <a:cubicBezTo>
                  <a:pt x="471" y="276"/>
                  <a:pt x="475" y="277"/>
                  <a:pt x="478" y="277"/>
                </a:cubicBezTo>
                <a:cubicBezTo>
                  <a:pt x="480" y="252"/>
                  <a:pt x="501" y="232"/>
                  <a:pt x="526" y="232"/>
                </a:cubicBezTo>
                <a:cubicBezTo>
                  <a:pt x="536" y="233"/>
                  <a:pt x="546" y="237"/>
                  <a:pt x="553" y="245"/>
                </a:cubicBezTo>
                <a:cubicBezTo>
                  <a:pt x="582" y="196"/>
                  <a:pt x="638" y="201"/>
                  <a:pt x="689" y="201"/>
                </a:cubicBezTo>
                <a:lnTo>
                  <a:pt x="637" y="6"/>
                </a:lnTo>
                <a:close/>
                <a:moveTo>
                  <a:pt x="568" y="265"/>
                </a:moveTo>
                <a:cubicBezTo>
                  <a:pt x="568" y="272"/>
                  <a:pt x="573" y="284"/>
                  <a:pt x="578" y="284"/>
                </a:cubicBezTo>
                <a:cubicBezTo>
                  <a:pt x="592" y="279"/>
                  <a:pt x="602" y="266"/>
                  <a:pt x="603" y="251"/>
                </a:cubicBezTo>
                <a:cubicBezTo>
                  <a:pt x="603" y="246"/>
                  <a:pt x="601" y="237"/>
                  <a:pt x="592" y="237"/>
                </a:cubicBezTo>
                <a:cubicBezTo>
                  <a:pt x="582" y="237"/>
                  <a:pt x="568" y="255"/>
                  <a:pt x="568" y="265"/>
                </a:cubicBezTo>
                <a:moveTo>
                  <a:pt x="540" y="336"/>
                </a:moveTo>
                <a:cubicBezTo>
                  <a:pt x="524" y="336"/>
                  <a:pt x="497" y="316"/>
                  <a:pt x="497" y="280"/>
                </a:cubicBezTo>
                <a:cubicBezTo>
                  <a:pt x="497" y="264"/>
                  <a:pt x="510" y="251"/>
                  <a:pt x="526" y="250"/>
                </a:cubicBezTo>
                <a:cubicBezTo>
                  <a:pt x="540" y="250"/>
                  <a:pt x="569" y="293"/>
                  <a:pt x="569" y="310"/>
                </a:cubicBezTo>
                <a:cubicBezTo>
                  <a:pt x="569" y="325"/>
                  <a:pt x="555" y="337"/>
                  <a:pt x="540" y="335"/>
                </a:cubicBezTo>
                <a:moveTo>
                  <a:pt x="441" y="326"/>
                </a:moveTo>
                <a:cubicBezTo>
                  <a:pt x="441" y="358"/>
                  <a:pt x="476" y="376"/>
                  <a:pt x="486" y="376"/>
                </a:cubicBezTo>
                <a:cubicBezTo>
                  <a:pt x="503" y="378"/>
                  <a:pt x="517" y="364"/>
                  <a:pt x="517" y="347"/>
                </a:cubicBezTo>
                <a:cubicBezTo>
                  <a:pt x="517" y="334"/>
                  <a:pt x="494" y="294"/>
                  <a:pt x="468" y="294"/>
                </a:cubicBezTo>
                <a:cubicBezTo>
                  <a:pt x="443" y="294"/>
                  <a:pt x="441" y="311"/>
                  <a:pt x="441" y="326"/>
                </a:cubicBezTo>
                <a:moveTo>
                  <a:pt x="403" y="391"/>
                </a:moveTo>
                <a:cubicBezTo>
                  <a:pt x="401" y="407"/>
                  <a:pt x="414" y="421"/>
                  <a:pt x="431" y="421"/>
                </a:cubicBezTo>
                <a:cubicBezTo>
                  <a:pt x="456" y="421"/>
                  <a:pt x="467" y="405"/>
                  <a:pt x="467" y="397"/>
                </a:cubicBezTo>
                <a:cubicBezTo>
                  <a:pt x="462" y="378"/>
                  <a:pt x="446" y="365"/>
                  <a:pt x="427" y="363"/>
                </a:cubicBezTo>
                <a:cubicBezTo>
                  <a:pt x="407" y="363"/>
                  <a:pt x="403" y="384"/>
                  <a:pt x="403" y="391"/>
                </a:cubicBezTo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93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8579" y="0"/>
            <a:ext cx="6288015" cy="6858000"/>
            <a:chOff x="870742" y="1304354"/>
            <a:chExt cx="4748761" cy="5179218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l="2869"/>
            <a:stretch/>
          </p:blipFill>
          <p:spPr>
            <a:xfrm>
              <a:off x="870742" y="1304354"/>
              <a:ext cx="4748761" cy="5179218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</p:pic>
        <p:sp>
          <p:nvSpPr>
            <p:cNvPr id="33" name="Isosceles Triangle 32"/>
            <p:cNvSpPr/>
            <p:nvPr/>
          </p:nvSpPr>
          <p:spPr>
            <a:xfrm>
              <a:off x="1985059" y="2558865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Isosceles Triangle 33"/>
            <p:cNvSpPr/>
            <p:nvPr/>
          </p:nvSpPr>
          <p:spPr>
            <a:xfrm>
              <a:off x="4128153" y="1787885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3906956" y="5979781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2088881" y="3571591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>
              <a:off x="4090565" y="5251636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>
              <a:off x="3735459" y="1640269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/>
            <p:cNvSpPr/>
            <p:nvPr/>
          </p:nvSpPr>
          <p:spPr>
            <a:xfrm>
              <a:off x="2552380" y="2558865"/>
              <a:ext cx="357817" cy="292381"/>
            </a:xfrm>
            <a:prstGeom prst="triangle">
              <a:avLst/>
            </a:prstGeom>
            <a:solidFill>
              <a:schemeClr val="accent2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0105" y="297857"/>
            <a:ext cx="3355181" cy="738761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The Project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>
                <a:solidFill>
                  <a:schemeClr val="accent2"/>
                </a:solidFill>
              </a:rPr>
              <a:t/>
            </a:r>
            <a:br>
              <a:rPr lang="en-US" dirty="0">
                <a:solidFill>
                  <a:schemeClr val="accent2"/>
                </a:solidFill>
              </a:rPr>
            </a:br>
            <a:endParaRPr lang="en-US" sz="2800" dirty="0">
              <a:solidFill>
                <a:schemeClr val="accent2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8750525" y="6035906"/>
            <a:ext cx="329205" cy="10225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itle 1"/>
          <p:cNvSpPr txBox="1">
            <a:spLocks/>
          </p:cNvSpPr>
          <p:nvPr/>
        </p:nvSpPr>
        <p:spPr>
          <a:xfrm>
            <a:off x="7064138" y="1228725"/>
            <a:ext cx="5234829" cy="3773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smtClean="0"/>
              <a:t>Base Scope</a:t>
            </a:r>
          </a:p>
          <a:p>
            <a:pPr>
              <a:lnSpc>
                <a:spcPct val="100000"/>
              </a:lnSpc>
            </a:pPr>
            <a:endParaRPr lang="en-US" sz="2400" dirty="0" smtClean="0"/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Red Rock Substation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Red Rock Transmission Line </a:t>
            </a:r>
            <a:r>
              <a:rPr lang="en-US" sz="1200" b="0" dirty="0" smtClean="0"/>
              <a:t>(Not Mapped)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Burke Substation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230kV Capacitor Bank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South Ephrata Substation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South Ephrata Ring Bus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Royal City Substation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Quincy Plains Substation</a:t>
            </a:r>
          </a:p>
        </p:txBody>
      </p:sp>
      <p:sp>
        <p:nvSpPr>
          <p:cNvPr id="52" name="Isosceles Triangle 51"/>
          <p:cNvSpPr/>
          <p:nvPr/>
        </p:nvSpPr>
        <p:spPr>
          <a:xfrm>
            <a:off x="9019483" y="1371600"/>
            <a:ext cx="243194" cy="198720"/>
          </a:xfrm>
          <a:prstGeom prst="triangle">
            <a:avLst/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>
            <a:off x="7064138" y="4385463"/>
            <a:ext cx="5087851" cy="377339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 smtClean="0"/>
              <a:t>Alternate Scope</a:t>
            </a:r>
          </a:p>
          <a:p>
            <a:pPr>
              <a:lnSpc>
                <a:spcPct val="100000"/>
              </a:lnSpc>
            </a:pPr>
            <a:endParaRPr lang="en-US" sz="2400" dirty="0" smtClean="0"/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Cyprus Substation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Monument Hill Switchyard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Monument Hill Transmission Line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Quincy Substation</a:t>
            </a:r>
          </a:p>
          <a:p>
            <a:pPr marL="571500" indent="-571500">
              <a:lnSpc>
                <a:spcPct val="100000"/>
              </a:lnSpc>
              <a:buFont typeface="+mj-lt"/>
              <a:buAutoNum type="arabicPeriod"/>
            </a:pPr>
            <a:r>
              <a:rPr lang="en-US" sz="1800" b="0" dirty="0" smtClean="0"/>
              <a:t>South County Substation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6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ontent Placeholder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04592" y="1028700"/>
            <a:ext cx="3831664" cy="4667186"/>
          </a:xfrm>
          <a:prstGeom prst="rect">
            <a:avLst/>
          </a:prstGeom>
          <a:ln w="28575">
            <a:noFill/>
          </a:ln>
        </p:spPr>
      </p:pic>
      <p:pic>
        <p:nvPicPr>
          <p:cNvPr id="34" name="Picture 33"/>
          <p:cNvPicPr/>
          <p:nvPr/>
        </p:nvPicPr>
        <p:blipFill>
          <a:blip r:embed="rId3"/>
          <a:stretch>
            <a:fillRect/>
          </a:stretch>
        </p:blipFill>
        <p:spPr>
          <a:xfrm rot="16200000">
            <a:off x="3560060" y="1367493"/>
            <a:ext cx="5339008" cy="3629453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8358180" y="3278159"/>
            <a:ext cx="3846414" cy="3184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/>
              <a:t>Scope: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New Substation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Enable Load Growth </a:t>
            </a:r>
          </a:p>
          <a:p>
            <a:pPr>
              <a:lnSpc>
                <a:spcPct val="150000"/>
              </a:lnSpc>
            </a:pPr>
            <a:r>
              <a:rPr lang="en-US" sz="2400" b="0" dirty="0" smtClean="0"/>
              <a:t>    in Port of Royal City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358180" y="1028700"/>
            <a:ext cx="3483769" cy="1649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accent2"/>
                </a:solidFill>
              </a:rPr>
              <a:t>THE PROJECT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dirty="0" smtClean="0"/>
              <a:t>Red Rock Substation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8484419" y="2876550"/>
            <a:ext cx="871537" cy="128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7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1273" y="852487"/>
            <a:ext cx="3483769" cy="1649413"/>
          </a:xfrm>
        </p:spPr>
        <p:txBody>
          <a:bodyPr/>
          <a:lstStyle/>
          <a:p>
            <a:r>
              <a:rPr lang="en-US" sz="2000" dirty="0" smtClean="0">
                <a:solidFill>
                  <a:schemeClr val="accent2"/>
                </a:solidFill>
              </a:rPr>
              <a:t>THE PROJECT </a:t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dirty="0" smtClean="0"/>
              <a:t>Burke Substation</a:t>
            </a:r>
            <a:endParaRPr lang="en-US" dirty="0"/>
          </a:p>
        </p:txBody>
      </p:sp>
      <p:pic>
        <p:nvPicPr>
          <p:cNvPr id="33" name="Content Placeholder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91" y="859631"/>
            <a:ext cx="3689600" cy="4925484"/>
          </a:xfrm>
          <a:prstGeom prst="rect">
            <a:avLst/>
          </a:prstGeom>
          <a:ln w="28575">
            <a:noFill/>
          </a:ln>
        </p:spPr>
      </p:pic>
      <p:pic>
        <p:nvPicPr>
          <p:cNvPr id="35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122" y="677086"/>
            <a:ext cx="2869197" cy="5340296"/>
          </a:xfrm>
          <a:prstGeom prst="rect">
            <a:avLst/>
          </a:prstGeom>
          <a:effectLst/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8181279" y="2980531"/>
            <a:ext cx="3846414" cy="3184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 smtClean="0"/>
              <a:t>Scope: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Rebuild / Expand </a:t>
            </a:r>
          </a:p>
          <a:p>
            <a:pPr>
              <a:lnSpc>
                <a:spcPct val="150000"/>
              </a:lnSpc>
            </a:pPr>
            <a:r>
              <a:rPr lang="en-US" sz="2400" b="0" dirty="0"/>
              <a:t> </a:t>
            </a:r>
            <a:r>
              <a:rPr lang="en-US" sz="2400" b="0" dirty="0" smtClean="0"/>
              <a:t>   1950’s Substation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Serve More Customers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dirty="0" smtClean="0"/>
              <a:t>Increase reliability</a:t>
            </a:r>
            <a:endParaRPr lang="en-US" sz="2400" b="0" dirty="0"/>
          </a:p>
        </p:txBody>
      </p:sp>
      <p:sp>
        <p:nvSpPr>
          <p:cNvPr id="32" name="Rectangle 31"/>
          <p:cNvSpPr/>
          <p:nvPr/>
        </p:nvSpPr>
        <p:spPr>
          <a:xfrm>
            <a:off x="-9153" y="0"/>
            <a:ext cx="237753" cy="6858000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257512" y="2700337"/>
            <a:ext cx="871537" cy="1285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26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nt County PUD">
      <a:dk1>
        <a:srgbClr val="1A1A1A"/>
      </a:dk1>
      <a:lt1>
        <a:sysClr val="window" lastClr="FFFFFF"/>
      </a:lt1>
      <a:dk2>
        <a:srgbClr val="333333"/>
      </a:dk2>
      <a:lt2>
        <a:srgbClr val="D7D7D7"/>
      </a:lt2>
      <a:accent1>
        <a:srgbClr val="002D72"/>
      </a:accent1>
      <a:accent2>
        <a:srgbClr val="E57200"/>
      </a:accent2>
      <a:accent3>
        <a:srgbClr val="A8CF39"/>
      </a:accent3>
      <a:accent4>
        <a:srgbClr val="008DF2"/>
      </a:accent4>
      <a:accent5>
        <a:srgbClr val="658D1B"/>
      </a:accent5>
      <a:accent6>
        <a:srgbClr val="FFC72C"/>
      </a:accent6>
      <a:hlink>
        <a:srgbClr val="008DF2"/>
      </a:hlink>
      <a:folHlink>
        <a:srgbClr val="008DF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lnSpc>
            <a:spcPct val="130000"/>
          </a:lnSpc>
          <a:spcAft>
            <a:spcPts val="1200"/>
          </a:spcAft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6DC72719E27240B1385201A8CA6809" ma:contentTypeVersion="2" ma:contentTypeDescription="Create a new document." ma:contentTypeScope="" ma:versionID="ba1b77db2cf09a1411128178957bef2b">
  <xsd:schema xmlns:xsd="http://www.w3.org/2001/XMLSchema" xmlns:xs="http://www.w3.org/2001/XMLSchema" xmlns:p="http://schemas.microsoft.com/office/2006/metadata/properties" xmlns:ns2="5d95fb86-a5c3-444e-ba05-2c19c03ab7a7" xmlns:ns3="ccdb1ed1-053b-454f-8d0a-55f64d761b59" targetNamespace="http://schemas.microsoft.com/office/2006/metadata/properties" ma:root="true" ma:fieldsID="9ac9866b049943893465b3ce6e09bd2f" ns2:_="" ns3:_="">
    <xsd:import namespace="5d95fb86-a5c3-444e-ba05-2c19c03ab7a7"/>
    <xsd:import namespace="ccdb1ed1-053b-454f-8d0a-55f64d761b5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ategory" minOccurs="0"/>
                <xsd:element ref="ns3:Notes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95fb86-a5c3-444e-ba05-2c19c03ab7a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db1ed1-053b-454f-8d0a-55f64d761b59" elementFormDefault="qualified">
    <xsd:import namespace="http://schemas.microsoft.com/office/2006/documentManagement/types"/>
    <xsd:import namespace="http://schemas.microsoft.com/office/infopath/2007/PartnerControls"/>
    <xsd:element name="Category" ma:index="11" nillable="true" ma:displayName="Category" ma:format="Dropdown" ma:internalName="Category">
      <xsd:simpleType>
        <xsd:restriction base="dms:Choice">
          <xsd:enumeration value="PRC"/>
          <xsd:enumeration value="RFQ"/>
          <xsd:enumeration value="RFP"/>
          <xsd:enumeration value="Contract"/>
        </xsd:restriction>
      </xsd:simpleType>
    </xsd:element>
    <xsd:element name="Notes0" ma:index="12" nillable="true" ma:displayName="Notes" ma:internalName="Notes0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d95fb86-a5c3-444e-ba05-2c19c03ab7a7">7QW2Z7K4AZ6R-2524-74</_dlc_DocId>
    <_dlc_DocIdUrl xmlns="5d95fb86-a5c3-444e-ba05-2c19c03ab7a7">
      <Url>https://partner.gcpud.org/projectpoint/DesignBuild2/_layouts/15/DocIdRedir.aspx?ID=7QW2Z7K4AZ6R-2524-74</Url>
      <Description>7QW2Z7K4AZ6R-2524-74</Description>
    </_dlc_DocIdUrl>
    <Category xmlns="ccdb1ed1-053b-454f-8d0a-55f64d761b59">PRC</Category>
    <Notes0 xmlns="ccdb1ed1-053b-454f-8d0a-55f64d761b59">Draft Slides DB2</Notes0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73F86E9-BE02-4471-BFED-9BE300981B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4EFD435-B1B6-47C9-A7BE-00986C4790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95fb86-a5c3-444e-ba05-2c19c03ab7a7"/>
    <ds:schemaRef ds:uri="ccdb1ed1-053b-454f-8d0a-55f64d761b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5C5E6A-DF6C-4578-AB78-7A641ADA806B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ccdb1ed1-053b-454f-8d0a-55f64d761b59"/>
    <ds:schemaRef ds:uri="5d95fb86-a5c3-444e-ba05-2c19c03ab7a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886944A-316F-420F-9DA6-F3C70EF6F34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3009</TotalTime>
  <Words>459</Words>
  <Application>Microsoft Office PowerPoint</Application>
  <PresentationFormat>Widescreen</PresentationFormat>
  <Paragraphs>132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Source Sans Pro Regular</vt:lpstr>
      <vt:lpstr>Wingdings</vt:lpstr>
      <vt:lpstr>Office Theme</vt:lpstr>
      <vt:lpstr>GRANT PUD Load Growth Project</vt:lpstr>
      <vt:lpstr>PowerPoint Presentation</vt:lpstr>
      <vt:lpstr>PowerPoint Presentation</vt:lpstr>
      <vt:lpstr>Design-Build Experience</vt:lpstr>
      <vt:lpstr>Team Structure</vt:lpstr>
      <vt:lpstr>Team Experience</vt:lpstr>
      <vt:lpstr>The Project  </vt:lpstr>
      <vt:lpstr>PowerPoint Presentation</vt:lpstr>
      <vt:lpstr>THE PROJECT  Burke Substation</vt:lpstr>
      <vt:lpstr>Why Design-Build?  </vt:lpstr>
      <vt:lpstr>Lessons Learned From DB1 </vt:lpstr>
      <vt:lpstr>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 Resource</dc:creator>
  <cp:lastModifiedBy>Russ Seiler</cp:lastModifiedBy>
  <cp:revision>174</cp:revision>
  <dcterms:created xsi:type="dcterms:W3CDTF">2017-05-15T18:37:25Z</dcterms:created>
  <dcterms:modified xsi:type="dcterms:W3CDTF">2019-06-27T17:40:01Z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0x010100C16DC72719E27240B1385201A8CA6809</vt:lpwstr>
  </property>
  <property fmtid="{D5CDD505-2E9C-101B-9397-08002B2CF9AE}" pid="3" name="_dlc_DocIdItemGuid">
    <vt:lpwstr>3c248f6f-d55a-4a76-be0d-4952bf116038</vt:lpwstr>
  </property>
</Properties>
</file>