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92" r:id="rId1"/>
  </p:sldMasterIdLst>
  <p:notesMasterIdLst>
    <p:notesMasterId r:id="rId24"/>
  </p:notesMasterIdLst>
  <p:handoutMasterIdLst>
    <p:handoutMasterId r:id="rId25"/>
  </p:handoutMasterIdLst>
  <p:sldIdLst>
    <p:sldId id="256" r:id="rId2"/>
    <p:sldId id="257" r:id="rId3"/>
    <p:sldId id="270" r:id="rId4"/>
    <p:sldId id="260" r:id="rId5"/>
    <p:sldId id="291" r:id="rId6"/>
    <p:sldId id="274" r:id="rId7"/>
    <p:sldId id="258" r:id="rId8"/>
    <p:sldId id="300" r:id="rId9"/>
    <p:sldId id="299" r:id="rId10"/>
    <p:sldId id="278" r:id="rId11"/>
    <p:sldId id="265" r:id="rId12"/>
    <p:sldId id="280" r:id="rId13"/>
    <p:sldId id="281" r:id="rId14"/>
    <p:sldId id="267" r:id="rId15"/>
    <p:sldId id="282" r:id="rId16"/>
    <p:sldId id="279" r:id="rId17"/>
    <p:sldId id="287" r:id="rId18"/>
    <p:sldId id="298" r:id="rId19"/>
    <p:sldId id="295" r:id="rId20"/>
    <p:sldId id="297" r:id="rId21"/>
    <p:sldId id="293" r:id="rId22"/>
    <p:sldId id="284" r:id="rId23"/>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528">
          <p15:clr>
            <a:srgbClr val="A4A3A4"/>
          </p15:clr>
        </p15:guide>
        <p15:guide id="2" orient="horz" pos="2208">
          <p15:clr>
            <a:srgbClr val="A4A3A4"/>
          </p15:clr>
        </p15:guide>
        <p15:guide id="3" orient="horz" pos="4224">
          <p15:clr>
            <a:srgbClr val="A4A3A4"/>
          </p15:clr>
        </p15:guide>
        <p15:guide id="4" pos="288">
          <p15:clr>
            <a:srgbClr val="A4A3A4"/>
          </p15:clr>
        </p15:guide>
        <p15:guide id="5" pos="5472">
          <p15:clr>
            <a:srgbClr val="A4A3A4"/>
          </p15:clr>
        </p15:guide>
        <p15:guide id="6" pos="480">
          <p15:clr>
            <a:srgbClr val="A4A3A4"/>
          </p15:clr>
        </p15:guide>
        <p15:guide id="7"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87" autoAdjust="0"/>
    <p:restoredTop sz="94661" autoAdjust="0"/>
  </p:normalViewPr>
  <p:slideViewPr>
    <p:cSldViewPr>
      <p:cViewPr varScale="1">
        <p:scale>
          <a:sx n="108" d="100"/>
          <a:sy n="108" d="100"/>
        </p:scale>
        <p:origin x="1350" y="102"/>
      </p:cViewPr>
      <p:guideLst>
        <p:guide orient="horz" pos="528"/>
        <p:guide orient="horz" pos="2208"/>
        <p:guide orient="horz" pos="4224"/>
        <p:guide pos="288"/>
        <p:guide pos="5472"/>
        <p:guide pos="480"/>
        <p:guide pos="2880"/>
      </p:guideLst>
    </p:cSldViewPr>
  </p:slideViewPr>
  <p:outlineViewPr>
    <p:cViewPr>
      <p:scale>
        <a:sx n="33" d="100"/>
        <a:sy n="33" d="100"/>
      </p:scale>
      <p:origin x="0" y="-21048"/>
    </p:cViewPr>
  </p:outlineViewPr>
  <p:notesTextViewPr>
    <p:cViewPr>
      <p:scale>
        <a:sx n="100" d="100"/>
        <a:sy n="100" d="100"/>
      </p:scale>
      <p:origin x="0" y="0"/>
    </p:cViewPr>
  </p:notesTextViewPr>
  <p:notesViewPr>
    <p:cSldViewPr>
      <p:cViewPr varScale="1">
        <p:scale>
          <a:sx n="57" d="100"/>
          <a:sy n="57" d="100"/>
        </p:scale>
        <p:origin x="2960" y="1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than Bernau" userId="a1a86670-02cb-4433-b2ab-14189dda5cdb" providerId="ADAL" clId="{02563714-6902-44E6-84E0-4064A90A1171}"/>
    <pc:docChg chg="modSld">
      <pc:chgData name="Ethan Bernau" userId="a1a86670-02cb-4433-b2ab-14189dda5cdb" providerId="ADAL" clId="{02563714-6902-44E6-84E0-4064A90A1171}" dt="2017-11-30T16:35:52.590" v="1" actId="20577"/>
      <pc:docMkLst>
        <pc:docMk/>
      </pc:docMkLst>
      <pc:sldChg chg="modSp">
        <pc:chgData name="Ethan Bernau" userId="a1a86670-02cb-4433-b2ab-14189dda5cdb" providerId="ADAL" clId="{02563714-6902-44E6-84E0-4064A90A1171}" dt="2017-11-30T16:35:52.590" v="1" actId="20577"/>
        <pc:sldMkLst>
          <pc:docMk/>
          <pc:sldMk cId="0" sldId="287"/>
        </pc:sldMkLst>
        <pc:spChg chg="mod">
          <ac:chgData name="Ethan Bernau" userId="a1a86670-02cb-4433-b2ab-14189dda5cdb" providerId="ADAL" clId="{02563714-6902-44E6-84E0-4064A90A1171}" dt="2017-11-30T16:35:52.590" v="1" actId="20577"/>
          <ac:spMkLst>
            <pc:docMk/>
            <pc:sldMk cId="0" sldId="287"/>
            <ac:spMk id="14" creationId="{AE4C7057-A73A-44EF-89E2-0698B504974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666C98-896A-4225-B4B1-C6F6C34CF30C}"/>
              </a:ext>
            </a:extLst>
          </p:cNvPr>
          <p:cNvSpPr>
            <a:spLocks noGrp="1"/>
          </p:cNvSpPr>
          <p:nvPr>
            <p:ph type="hdr" sz="quarter"/>
          </p:nvPr>
        </p:nvSpPr>
        <p:spPr>
          <a:xfrm>
            <a:off x="0" y="0"/>
            <a:ext cx="3038475" cy="466725"/>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mn-ea"/>
              </a:defRPr>
            </a:lvl1pPr>
          </a:lstStyle>
          <a:p>
            <a:pPr>
              <a:defRPr/>
            </a:pPr>
            <a:endParaRPr lang="en-US"/>
          </a:p>
        </p:txBody>
      </p:sp>
      <p:sp>
        <p:nvSpPr>
          <p:cNvPr id="3" name="Date Placeholder 2">
            <a:extLst>
              <a:ext uri="{FF2B5EF4-FFF2-40B4-BE49-F238E27FC236}">
                <a16:creationId xmlns:a16="http://schemas.microsoft.com/office/drawing/2014/main" id="{2AB076AE-99BC-4094-B8C5-765B81C1FD9B}"/>
              </a:ext>
            </a:extLst>
          </p:cNvPr>
          <p:cNvSpPr>
            <a:spLocks noGrp="1"/>
          </p:cNvSpPr>
          <p:nvPr>
            <p:ph type="dt" sz="quarter" idx="1"/>
          </p:nvPr>
        </p:nvSpPr>
        <p:spPr>
          <a:xfrm>
            <a:off x="3970338" y="0"/>
            <a:ext cx="3038475" cy="466725"/>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ea typeface="ＭＳ Ｐゴシック" panose="020B0600070205080204" pitchFamily="34" charset="-128"/>
              </a:defRPr>
            </a:lvl1pPr>
          </a:lstStyle>
          <a:p>
            <a:pPr>
              <a:defRPr/>
            </a:pPr>
            <a:fld id="{7B53B2DB-57D6-406E-9760-7007D8E6CD55}" type="datetime1">
              <a:rPr lang="en-US" altLang="en-US"/>
              <a:pPr>
                <a:defRPr/>
              </a:pPr>
              <a:t>11/30/2017</a:t>
            </a:fld>
            <a:endParaRPr lang="en-US" altLang="en-US"/>
          </a:p>
        </p:txBody>
      </p:sp>
      <p:sp>
        <p:nvSpPr>
          <p:cNvPr id="4" name="Footer Placeholder 3">
            <a:extLst>
              <a:ext uri="{FF2B5EF4-FFF2-40B4-BE49-F238E27FC236}">
                <a16:creationId xmlns:a16="http://schemas.microsoft.com/office/drawing/2014/main" id="{F9528EB4-5CD6-4CBF-AB61-EEDEF7FBBD66}"/>
              </a:ext>
            </a:extLst>
          </p:cNvPr>
          <p:cNvSpPr>
            <a:spLocks noGrp="1"/>
          </p:cNvSpPr>
          <p:nvPr>
            <p:ph type="ftr" sz="quarter" idx="2"/>
          </p:nvPr>
        </p:nvSpPr>
        <p:spPr>
          <a:xfrm>
            <a:off x="0" y="8829675"/>
            <a:ext cx="3038475" cy="466725"/>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mn-ea"/>
              </a:defRPr>
            </a:lvl1pPr>
          </a:lstStyle>
          <a:p>
            <a:pPr>
              <a:defRPr/>
            </a:pPr>
            <a:endParaRPr lang="en-US"/>
          </a:p>
        </p:txBody>
      </p:sp>
      <p:sp>
        <p:nvSpPr>
          <p:cNvPr id="5" name="Slide Number Placeholder 4">
            <a:extLst>
              <a:ext uri="{FF2B5EF4-FFF2-40B4-BE49-F238E27FC236}">
                <a16:creationId xmlns:a16="http://schemas.microsoft.com/office/drawing/2014/main" id="{C70117F9-BD61-4A09-B9EE-A9662A98C26E}"/>
              </a:ext>
            </a:extLst>
          </p:cNvPr>
          <p:cNvSpPr>
            <a:spLocks noGrp="1"/>
          </p:cNvSpPr>
          <p:nvPr>
            <p:ph type="sldNum" sz="quarter" idx="3"/>
          </p:nvPr>
        </p:nvSpPr>
        <p:spPr>
          <a:xfrm>
            <a:off x="3970338" y="8829675"/>
            <a:ext cx="3038475" cy="466725"/>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ea typeface="ＭＳ Ｐゴシック" panose="020B0600070205080204" pitchFamily="34" charset="-128"/>
              </a:defRPr>
            </a:lvl1pPr>
          </a:lstStyle>
          <a:p>
            <a:pPr>
              <a:defRPr/>
            </a:pPr>
            <a:fld id="{A132174D-F117-413D-B3F3-B5A98F23245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0882E2-F215-49DA-A2C4-838C8241F798}"/>
              </a:ext>
            </a:extLst>
          </p:cNvPr>
          <p:cNvSpPr>
            <a:spLocks noGrp="1"/>
          </p:cNvSpPr>
          <p:nvPr>
            <p:ph type="hdr" sz="quarter"/>
          </p:nvPr>
        </p:nvSpPr>
        <p:spPr>
          <a:xfrm>
            <a:off x="0" y="0"/>
            <a:ext cx="3038475" cy="466725"/>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mn-ea"/>
              </a:defRPr>
            </a:lvl1pPr>
          </a:lstStyle>
          <a:p>
            <a:pPr>
              <a:defRPr/>
            </a:pPr>
            <a:endParaRPr lang="en-US"/>
          </a:p>
        </p:txBody>
      </p:sp>
      <p:sp>
        <p:nvSpPr>
          <p:cNvPr id="3" name="Date Placeholder 2">
            <a:extLst>
              <a:ext uri="{FF2B5EF4-FFF2-40B4-BE49-F238E27FC236}">
                <a16:creationId xmlns:a16="http://schemas.microsoft.com/office/drawing/2014/main" id="{906B2273-FFD0-43E4-A17F-DD04A96A63B0}"/>
              </a:ext>
            </a:extLst>
          </p:cNvPr>
          <p:cNvSpPr>
            <a:spLocks noGrp="1"/>
          </p:cNvSpPr>
          <p:nvPr>
            <p:ph type="dt" idx="1"/>
          </p:nvPr>
        </p:nvSpPr>
        <p:spPr>
          <a:xfrm>
            <a:off x="3970338" y="0"/>
            <a:ext cx="3038475" cy="466725"/>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ea typeface="ＭＳ Ｐゴシック" panose="020B0600070205080204" pitchFamily="34" charset="-128"/>
              </a:defRPr>
            </a:lvl1pPr>
          </a:lstStyle>
          <a:p>
            <a:pPr>
              <a:defRPr/>
            </a:pPr>
            <a:fld id="{9964B405-F016-404E-A0C8-DF2F78C2B447}" type="datetime1">
              <a:rPr lang="en-US" altLang="en-US"/>
              <a:pPr>
                <a:defRPr/>
              </a:pPr>
              <a:t>11/30/2017</a:t>
            </a:fld>
            <a:endParaRPr lang="en-US" altLang="en-US"/>
          </a:p>
        </p:txBody>
      </p:sp>
      <p:sp>
        <p:nvSpPr>
          <p:cNvPr id="4" name="Slide Image Placeholder 3">
            <a:extLst>
              <a:ext uri="{FF2B5EF4-FFF2-40B4-BE49-F238E27FC236}">
                <a16:creationId xmlns:a16="http://schemas.microsoft.com/office/drawing/2014/main" id="{35CE05A0-ADA6-49E0-9072-C78CA9F469DE}"/>
              </a:ext>
            </a:extLst>
          </p:cNvPr>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B0E65AD-D83B-4C23-960D-9204913C32E5}"/>
              </a:ext>
            </a:extLst>
          </p:cNvPr>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7618095-33F3-4DDD-A61D-AC30379A43B5}"/>
              </a:ext>
            </a:extLst>
          </p:cNvPr>
          <p:cNvSpPr>
            <a:spLocks noGrp="1"/>
          </p:cNvSpPr>
          <p:nvPr>
            <p:ph type="ftr" sz="quarter" idx="4"/>
          </p:nvPr>
        </p:nvSpPr>
        <p:spPr>
          <a:xfrm>
            <a:off x="0" y="8829675"/>
            <a:ext cx="3038475" cy="466725"/>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5531DBB7-F9E6-41D1-997D-FA662145C6EF}"/>
              </a:ext>
            </a:extLst>
          </p:cNvPr>
          <p:cNvSpPr>
            <a:spLocks noGrp="1"/>
          </p:cNvSpPr>
          <p:nvPr>
            <p:ph type="sldNum" sz="quarter" idx="5"/>
          </p:nvPr>
        </p:nvSpPr>
        <p:spPr>
          <a:xfrm>
            <a:off x="3970338" y="8829675"/>
            <a:ext cx="3038475" cy="466725"/>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ea typeface="ＭＳ Ｐゴシック" panose="020B0600070205080204" pitchFamily="34" charset="-128"/>
              </a:defRPr>
            </a:lvl1pPr>
          </a:lstStyle>
          <a:p>
            <a:pPr>
              <a:defRPr/>
            </a:pPr>
            <a:fld id="{CBE98F06-7F5F-464D-8199-32731553795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42EBF329-0ECD-4B11-9990-9C5F25AE9D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DAFC61C9-87D7-4A91-8EA9-56603BE9C8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3" name="Slide Number Placeholder 3">
            <a:extLst>
              <a:ext uri="{FF2B5EF4-FFF2-40B4-BE49-F238E27FC236}">
                <a16:creationId xmlns:a16="http://schemas.microsoft.com/office/drawing/2014/main" id="{07961E1F-77BB-4481-A7B9-7EE31370D5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4C32A63-3AD0-40B2-926E-9844CF5C58C8}" type="slidenum">
              <a:rPr lang="en-US" altLang="en-US" smtClean="0"/>
              <a:pPr/>
              <a:t>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E98F06-7F5F-464D-8199-32731553795C}" type="slidenum">
              <a:rPr lang="en-US" altLang="en-US" smtClean="0"/>
              <a:pPr>
                <a:defRPr/>
              </a:pPr>
              <a:t>11</a:t>
            </a:fld>
            <a:endParaRPr lang="en-US" altLang="en-US"/>
          </a:p>
        </p:txBody>
      </p:sp>
    </p:spTree>
    <p:extLst>
      <p:ext uri="{BB962C8B-B14F-4D97-AF65-F5344CB8AC3E}">
        <p14:creationId xmlns:p14="http://schemas.microsoft.com/office/powerpoint/2010/main" val="513266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6095473-F09E-4397-BBE7-DA5344AEFC49}"/>
              </a:ext>
            </a:extLst>
          </p:cNvPr>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mn-ea"/>
              </a:defRPr>
            </a:lvl1pPr>
          </a:lstStyle>
          <a:p>
            <a:pPr>
              <a:defRPr/>
            </a:pPr>
            <a:endParaRPr lang="en-US"/>
          </a:p>
        </p:txBody>
      </p:sp>
      <p:sp>
        <p:nvSpPr>
          <p:cNvPr id="5" name="Footer Placeholder 4">
            <a:extLst>
              <a:ext uri="{FF2B5EF4-FFF2-40B4-BE49-F238E27FC236}">
                <a16:creationId xmlns:a16="http://schemas.microsoft.com/office/drawing/2014/main" id="{0DCBE3C5-C747-43DC-B560-08084A644717}"/>
              </a:ext>
            </a:extLst>
          </p:cNvPr>
          <p:cNvSpPr>
            <a:spLocks noGrp="1"/>
          </p:cNvSpPr>
          <p:nvPr>
            <p:ph type="ftr" sz="quarter" idx="11"/>
          </p:nvPr>
        </p:nvSpPr>
        <p:spPr>
          <a:xfrm>
            <a:off x="3028950" y="6356350"/>
            <a:ext cx="30861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EF09322A-5BB1-482D-BC93-1EB9083B3A01}"/>
              </a:ext>
            </a:extLst>
          </p:cNvPr>
          <p:cNvSpPr>
            <a:spLocks noGrp="1"/>
          </p:cNvSpPr>
          <p:nvPr>
            <p:ph type="sldNum" sz="quarter" idx="12"/>
          </p:nvPr>
        </p:nvSpPr>
        <p:spPr/>
        <p:txBody>
          <a:bodyPr/>
          <a:lstStyle>
            <a:lvl1pPr>
              <a:defRPr/>
            </a:lvl1pPr>
          </a:lstStyle>
          <a:p>
            <a:pPr>
              <a:defRPr/>
            </a:pPr>
            <a:fld id="{5839E4A9-AFBE-417E-B459-2E8D5EBC7167}" type="slidenum">
              <a:rPr lang="en-US" altLang="en-US"/>
              <a:pPr>
                <a:defRPr/>
              </a:pPr>
              <a:t>‹#›</a:t>
            </a:fld>
            <a:endParaRPr lang="en-US" altLang="en-US"/>
          </a:p>
        </p:txBody>
      </p:sp>
    </p:spTree>
    <p:extLst>
      <p:ext uri="{BB962C8B-B14F-4D97-AF65-F5344CB8AC3E}">
        <p14:creationId xmlns:p14="http://schemas.microsoft.com/office/powerpoint/2010/main" val="180128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990600"/>
            <a:ext cx="7886700" cy="4351338"/>
          </a:xfrm>
        </p:spPr>
        <p:txBody>
          <a:bodyPr/>
          <a:lstStyle>
            <a:lvl1pPr marL="0" indent="0">
              <a:buFontTx/>
              <a:buNone/>
              <a:defRPr sz="1400" b="0" i="0" baseline="0">
                <a:latin typeface="Myriad Pro" charset="0"/>
                <a:ea typeface="Myriad Pro" charset="0"/>
                <a:cs typeface="Myriad Pro" charset="0"/>
              </a:defRPr>
            </a:lvl1pPr>
            <a:lvl2pPr marL="342900" indent="0">
              <a:buFontTx/>
              <a:buNone/>
              <a:defRPr sz="1400" baseline="0">
                <a:latin typeface="Myriad Pro" charset="0"/>
                <a:ea typeface="Myriad Pro" charset="0"/>
                <a:cs typeface="Myriad Pro" charset="0"/>
              </a:defRPr>
            </a:lvl2pPr>
            <a:lvl3pPr marL="685800" indent="0">
              <a:buFontTx/>
              <a:buNone/>
              <a:defRPr/>
            </a:lvl3pPr>
            <a:lvl4pPr marL="1028700" indent="0">
              <a:buFontTx/>
              <a:buNone/>
              <a:defRPr/>
            </a:lvl4pPr>
            <a:lvl5pPr marL="1371600" indent="0">
              <a:buFontTx/>
              <a:buNone/>
              <a:defRPr/>
            </a:lvl5pPr>
          </a:lstStyle>
          <a:p>
            <a:pPr lvl="0"/>
            <a:r>
              <a:rPr lang="en-US" dirty="0"/>
              <a:t>Click to edit Master text styles</a:t>
            </a:r>
          </a:p>
          <a:p>
            <a:pPr lvl="1"/>
            <a:r>
              <a:rPr lang="en-US" dirty="0"/>
              <a:t>Second level</a:t>
            </a:r>
          </a:p>
        </p:txBody>
      </p:sp>
      <p:sp>
        <p:nvSpPr>
          <p:cNvPr id="4" name="Slide Number Placeholder 6">
            <a:extLst>
              <a:ext uri="{FF2B5EF4-FFF2-40B4-BE49-F238E27FC236}">
                <a16:creationId xmlns:a16="http://schemas.microsoft.com/office/drawing/2014/main" id="{30C99050-A268-4C67-A458-3B1F305332DE}"/>
              </a:ext>
            </a:extLst>
          </p:cNvPr>
          <p:cNvSpPr>
            <a:spLocks noGrp="1"/>
          </p:cNvSpPr>
          <p:nvPr>
            <p:ph type="sldNum" sz="quarter" idx="10"/>
          </p:nvPr>
        </p:nvSpPr>
        <p:spPr>
          <a:xfrm>
            <a:off x="6629400" y="6340475"/>
            <a:ext cx="2057400" cy="365125"/>
          </a:xfrm>
        </p:spPr>
        <p:txBody>
          <a:bodyPr/>
          <a:lstStyle>
            <a:lvl1pPr>
              <a:defRPr sz="1000">
                <a:solidFill>
                  <a:schemeClr val="tx1"/>
                </a:solidFill>
                <a:latin typeface="Myriad Pro Semibold" charset="0"/>
              </a:defRPr>
            </a:lvl1pPr>
          </a:lstStyle>
          <a:p>
            <a:pPr>
              <a:defRPr/>
            </a:pPr>
            <a:fld id="{79FBE96A-867A-47E0-8831-926BC989EEFF}" type="slidenum">
              <a:rPr lang="en-US" altLang="en-US"/>
              <a:pPr>
                <a:defRPr/>
              </a:pPr>
              <a:t>‹#›</a:t>
            </a:fld>
            <a:endParaRPr lang="en-US" altLang="en-US"/>
          </a:p>
        </p:txBody>
      </p:sp>
    </p:spTree>
    <p:extLst>
      <p:ext uri="{BB962C8B-B14F-4D97-AF65-F5344CB8AC3E}">
        <p14:creationId xmlns:p14="http://schemas.microsoft.com/office/powerpoint/2010/main" val="2404353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CA79BA-A3FA-4987-BF27-47D7F9326598}"/>
              </a:ext>
            </a:extLst>
          </p:cNvPr>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mn-ea"/>
              </a:defRPr>
            </a:lvl1pPr>
          </a:lstStyle>
          <a:p>
            <a:pPr>
              <a:defRPr/>
            </a:pPr>
            <a:endParaRPr lang="en-US"/>
          </a:p>
        </p:txBody>
      </p:sp>
      <p:sp>
        <p:nvSpPr>
          <p:cNvPr id="5" name="Footer Placeholder 4">
            <a:extLst>
              <a:ext uri="{FF2B5EF4-FFF2-40B4-BE49-F238E27FC236}">
                <a16:creationId xmlns:a16="http://schemas.microsoft.com/office/drawing/2014/main" id="{6708A83C-E870-407A-8C49-AE126BE0BE73}"/>
              </a:ext>
            </a:extLst>
          </p:cNvPr>
          <p:cNvSpPr>
            <a:spLocks noGrp="1"/>
          </p:cNvSpPr>
          <p:nvPr>
            <p:ph type="ftr" sz="quarter" idx="11"/>
          </p:nvPr>
        </p:nvSpPr>
        <p:spPr>
          <a:xfrm>
            <a:off x="3028950" y="6356350"/>
            <a:ext cx="30861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65363327-7647-4DE7-8AD1-B16B686906B7}"/>
              </a:ext>
            </a:extLst>
          </p:cNvPr>
          <p:cNvSpPr>
            <a:spLocks noGrp="1"/>
          </p:cNvSpPr>
          <p:nvPr>
            <p:ph type="sldNum" sz="quarter" idx="12"/>
          </p:nvPr>
        </p:nvSpPr>
        <p:spPr/>
        <p:txBody>
          <a:bodyPr/>
          <a:lstStyle>
            <a:lvl1pPr>
              <a:defRPr/>
            </a:lvl1pPr>
          </a:lstStyle>
          <a:p>
            <a:pPr>
              <a:defRPr/>
            </a:pPr>
            <a:fld id="{894C6A55-A2B2-4146-AB91-E2ADDCD58AAD}" type="slidenum">
              <a:rPr lang="en-US" altLang="en-US"/>
              <a:pPr>
                <a:defRPr/>
              </a:pPr>
              <a:t>‹#›</a:t>
            </a:fld>
            <a:endParaRPr lang="en-US" altLang="en-US"/>
          </a:p>
        </p:txBody>
      </p:sp>
    </p:spTree>
    <p:extLst>
      <p:ext uri="{BB962C8B-B14F-4D97-AF65-F5344CB8AC3E}">
        <p14:creationId xmlns:p14="http://schemas.microsoft.com/office/powerpoint/2010/main" val="3329669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E0F474-B42B-4C33-A1E4-4B3342AA8074}"/>
              </a:ext>
            </a:extLst>
          </p:cNvPr>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mn-ea"/>
              </a:defRPr>
            </a:lvl1pPr>
          </a:lstStyle>
          <a:p>
            <a:pPr>
              <a:defRPr/>
            </a:pPr>
            <a:endParaRPr lang="en-US"/>
          </a:p>
        </p:txBody>
      </p:sp>
      <p:sp>
        <p:nvSpPr>
          <p:cNvPr id="6" name="Footer Placeholder 5">
            <a:extLst>
              <a:ext uri="{FF2B5EF4-FFF2-40B4-BE49-F238E27FC236}">
                <a16:creationId xmlns:a16="http://schemas.microsoft.com/office/drawing/2014/main" id="{EF81F355-905F-4A09-B8F9-C13F6B06C9FD}"/>
              </a:ext>
            </a:extLst>
          </p:cNvPr>
          <p:cNvSpPr>
            <a:spLocks noGrp="1"/>
          </p:cNvSpPr>
          <p:nvPr>
            <p:ph type="ftr" sz="quarter" idx="11"/>
          </p:nvPr>
        </p:nvSpPr>
        <p:spPr>
          <a:xfrm>
            <a:off x="3028950" y="6356350"/>
            <a:ext cx="30861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E9CCAB09-BD0A-483D-9032-1B29DAA69A28}"/>
              </a:ext>
            </a:extLst>
          </p:cNvPr>
          <p:cNvSpPr>
            <a:spLocks noGrp="1"/>
          </p:cNvSpPr>
          <p:nvPr>
            <p:ph type="sldNum" sz="quarter" idx="12"/>
          </p:nvPr>
        </p:nvSpPr>
        <p:spPr/>
        <p:txBody>
          <a:bodyPr/>
          <a:lstStyle>
            <a:lvl1pPr>
              <a:defRPr/>
            </a:lvl1pPr>
          </a:lstStyle>
          <a:p>
            <a:pPr>
              <a:defRPr/>
            </a:pPr>
            <a:fld id="{3A1A45E6-E208-4272-9722-F8F2F7C2E738}" type="slidenum">
              <a:rPr lang="en-US" altLang="en-US"/>
              <a:pPr>
                <a:defRPr/>
              </a:pPr>
              <a:t>‹#›</a:t>
            </a:fld>
            <a:endParaRPr lang="en-US" altLang="en-US"/>
          </a:p>
        </p:txBody>
      </p:sp>
    </p:spTree>
    <p:extLst>
      <p:ext uri="{BB962C8B-B14F-4D97-AF65-F5344CB8AC3E}">
        <p14:creationId xmlns:p14="http://schemas.microsoft.com/office/powerpoint/2010/main" val="1039388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218174-65B7-4C90-A27A-1068FA602EE8}"/>
              </a:ext>
            </a:extLst>
          </p:cNvPr>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mn-ea"/>
              </a:defRPr>
            </a:lvl1pPr>
          </a:lstStyle>
          <a:p>
            <a:pPr>
              <a:defRPr/>
            </a:pPr>
            <a:endParaRPr lang="en-US"/>
          </a:p>
        </p:txBody>
      </p:sp>
      <p:sp>
        <p:nvSpPr>
          <p:cNvPr id="8" name="Footer Placeholder 7">
            <a:extLst>
              <a:ext uri="{FF2B5EF4-FFF2-40B4-BE49-F238E27FC236}">
                <a16:creationId xmlns:a16="http://schemas.microsoft.com/office/drawing/2014/main" id="{C0AF3897-8894-4F4F-AFC3-13F18503C526}"/>
              </a:ext>
            </a:extLst>
          </p:cNvPr>
          <p:cNvSpPr>
            <a:spLocks noGrp="1"/>
          </p:cNvSpPr>
          <p:nvPr>
            <p:ph type="ftr" sz="quarter" idx="11"/>
          </p:nvPr>
        </p:nvSpPr>
        <p:spPr>
          <a:xfrm>
            <a:off x="3028950" y="6356350"/>
            <a:ext cx="30861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mn-ea"/>
              </a:defRPr>
            </a:lvl1pPr>
          </a:lstStyle>
          <a:p>
            <a:pPr>
              <a:defRPr/>
            </a:pPr>
            <a:endParaRPr lang="en-US"/>
          </a:p>
        </p:txBody>
      </p:sp>
      <p:sp>
        <p:nvSpPr>
          <p:cNvPr id="9" name="Slide Number Placeholder 8">
            <a:extLst>
              <a:ext uri="{FF2B5EF4-FFF2-40B4-BE49-F238E27FC236}">
                <a16:creationId xmlns:a16="http://schemas.microsoft.com/office/drawing/2014/main" id="{E9AD8DB6-E404-46D2-8F45-CE19A38D5A8D}"/>
              </a:ext>
            </a:extLst>
          </p:cNvPr>
          <p:cNvSpPr>
            <a:spLocks noGrp="1"/>
          </p:cNvSpPr>
          <p:nvPr>
            <p:ph type="sldNum" sz="quarter" idx="12"/>
          </p:nvPr>
        </p:nvSpPr>
        <p:spPr/>
        <p:txBody>
          <a:bodyPr/>
          <a:lstStyle>
            <a:lvl1pPr>
              <a:defRPr/>
            </a:lvl1pPr>
          </a:lstStyle>
          <a:p>
            <a:pPr>
              <a:defRPr/>
            </a:pPr>
            <a:fld id="{3B1BC89D-7956-4372-936D-EE03F2202576}" type="slidenum">
              <a:rPr lang="en-US" altLang="en-US"/>
              <a:pPr>
                <a:defRPr/>
              </a:pPr>
              <a:t>‹#›</a:t>
            </a:fld>
            <a:endParaRPr lang="en-US" altLang="en-US"/>
          </a:p>
        </p:txBody>
      </p:sp>
    </p:spTree>
    <p:extLst>
      <p:ext uri="{BB962C8B-B14F-4D97-AF65-F5344CB8AC3E}">
        <p14:creationId xmlns:p14="http://schemas.microsoft.com/office/powerpoint/2010/main" val="117935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1D353-679C-4DD6-9AA5-1514AA53EEC1}"/>
              </a:ext>
            </a:extLst>
          </p:cNvPr>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mn-ea"/>
              </a:defRPr>
            </a:lvl1pPr>
          </a:lstStyle>
          <a:p>
            <a:pPr>
              <a:defRPr/>
            </a:pPr>
            <a:endParaRPr lang="en-US"/>
          </a:p>
        </p:txBody>
      </p:sp>
      <p:sp>
        <p:nvSpPr>
          <p:cNvPr id="4" name="Footer Placeholder 3">
            <a:extLst>
              <a:ext uri="{FF2B5EF4-FFF2-40B4-BE49-F238E27FC236}">
                <a16:creationId xmlns:a16="http://schemas.microsoft.com/office/drawing/2014/main" id="{EA84A481-579A-4F0E-89F7-F70E6BE4095F}"/>
              </a:ext>
            </a:extLst>
          </p:cNvPr>
          <p:cNvSpPr>
            <a:spLocks noGrp="1"/>
          </p:cNvSpPr>
          <p:nvPr>
            <p:ph type="ftr" sz="quarter" idx="11"/>
          </p:nvPr>
        </p:nvSpPr>
        <p:spPr>
          <a:xfrm>
            <a:off x="3028950" y="6356350"/>
            <a:ext cx="30861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mn-ea"/>
              </a:defRPr>
            </a:lvl1pPr>
          </a:lstStyle>
          <a:p>
            <a:pPr>
              <a:defRPr/>
            </a:pPr>
            <a:endParaRPr lang="en-US"/>
          </a:p>
        </p:txBody>
      </p:sp>
      <p:sp>
        <p:nvSpPr>
          <p:cNvPr id="5" name="Slide Number Placeholder 4">
            <a:extLst>
              <a:ext uri="{FF2B5EF4-FFF2-40B4-BE49-F238E27FC236}">
                <a16:creationId xmlns:a16="http://schemas.microsoft.com/office/drawing/2014/main" id="{180CFB91-E72C-4B83-AC4F-A3282AD33097}"/>
              </a:ext>
            </a:extLst>
          </p:cNvPr>
          <p:cNvSpPr>
            <a:spLocks noGrp="1"/>
          </p:cNvSpPr>
          <p:nvPr>
            <p:ph type="sldNum" sz="quarter" idx="12"/>
          </p:nvPr>
        </p:nvSpPr>
        <p:spPr/>
        <p:txBody>
          <a:bodyPr/>
          <a:lstStyle>
            <a:lvl1pPr>
              <a:defRPr/>
            </a:lvl1pPr>
          </a:lstStyle>
          <a:p>
            <a:pPr>
              <a:defRPr/>
            </a:pPr>
            <a:fld id="{03B8DD52-7BCE-4F08-9FB3-9223562E9C4E}" type="slidenum">
              <a:rPr lang="en-US" altLang="en-US"/>
              <a:pPr>
                <a:defRPr/>
              </a:pPr>
              <a:t>‹#›</a:t>
            </a:fld>
            <a:endParaRPr lang="en-US" altLang="en-US"/>
          </a:p>
        </p:txBody>
      </p:sp>
    </p:spTree>
    <p:extLst>
      <p:ext uri="{BB962C8B-B14F-4D97-AF65-F5344CB8AC3E}">
        <p14:creationId xmlns:p14="http://schemas.microsoft.com/office/powerpoint/2010/main" val="4026317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C8F5008E-ABEE-48D7-AEB4-D337DC1DAF29}"/>
              </a:ext>
            </a:extLst>
          </p:cNvPr>
          <p:cNvSpPr>
            <a:spLocks noGrp="1"/>
          </p:cNvSpPr>
          <p:nvPr>
            <p:ph type="sldNum" sz="quarter" idx="10"/>
          </p:nvPr>
        </p:nvSpPr>
        <p:spPr/>
        <p:txBody>
          <a:bodyPr/>
          <a:lstStyle>
            <a:lvl1pPr>
              <a:defRPr sz="800">
                <a:solidFill>
                  <a:schemeClr val="tx1"/>
                </a:solidFill>
              </a:defRPr>
            </a:lvl1pPr>
          </a:lstStyle>
          <a:p>
            <a:pPr>
              <a:defRPr/>
            </a:pPr>
            <a:fld id="{BACD2315-9757-49B8-92B9-E087C797DA0B}" type="slidenum">
              <a:rPr lang="en-US" altLang="en-US"/>
              <a:pPr>
                <a:defRPr/>
              </a:pPr>
              <a:t>‹#›</a:t>
            </a:fld>
            <a:endParaRPr lang="en-US" altLang="en-US"/>
          </a:p>
        </p:txBody>
      </p:sp>
    </p:spTree>
    <p:extLst>
      <p:ext uri="{BB962C8B-B14F-4D97-AF65-F5344CB8AC3E}">
        <p14:creationId xmlns:p14="http://schemas.microsoft.com/office/powerpoint/2010/main" val="648873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708CF86-A2E1-4FB0-B2CA-F1FDB59F0EF3}"/>
              </a:ext>
            </a:extLst>
          </p:cNvPr>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mn-ea"/>
              </a:defRPr>
            </a:lvl1pPr>
          </a:lstStyle>
          <a:p>
            <a:pPr>
              <a:defRPr/>
            </a:pPr>
            <a:endParaRPr lang="en-US"/>
          </a:p>
        </p:txBody>
      </p:sp>
      <p:sp>
        <p:nvSpPr>
          <p:cNvPr id="6" name="Footer Placeholder 5">
            <a:extLst>
              <a:ext uri="{FF2B5EF4-FFF2-40B4-BE49-F238E27FC236}">
                <a16:creationId xmlns:a16="http://schemas.microsoft.com/office/drawing/2014/main" id="{5DC0EA24-7B8D-48DD-AF71-DC0171A3A7BC}"/>
              </a:ext>
            </a:extLst>
          </p:cNvPr>
          <p:cNvSpPr>
            <a:spLocks noGrp="1"/>
          </p:cNvSpPr>
          <p:nvPr>
            <p:ph type="ftr" sz="quarter" idx="11"/>
          </p:nvPr>
        </p:nvSpPr>
        <p:spPr>
          <a:xfrm>
            <a:off x="3028950" y="6356350"/>
            <a:ext cx="30861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429A5CA1-B604-4C2B-BDE0-E7CFE6723708}"/>
              </a:ext>
            </a:extLst>
          </p:cNvPr>
          <p:cNvSpPr>
            <a:spLocks noGrp="1"/>
          </p:cNvSpPr>
          <p:nvPr>
            <p:ph type="sldNum" sz="quarter" idx="12"/>
          </p:nvPr>
        </p:nvSpPr>
        <p:spPr/>
        <p:txBody>
          <a:bodyPr/>
          <a:lstStyle>
            <a:lvl1pPr>
              <a:defRPr/>
            </a:lvl1pPr>
          </a:lstStyle>
          <a:p>
            <a:pPr>
              <a:defRPr/>
            </a:pPr>
            <a:fld id="{C55A200A-3A6A-4D39-A174-4C96C81CABAE}" type="slidenum">
              <a:rPr lang="en-US" altLang="en-US"/>
              <a:pPr>
                <a:defRPr/>
              </a:pPr>
              <a:t>‹#›</a:t>
            </a:fld>
            <a:endParaRPr lang="en-US" altLang="en-US"/>
          </a:p>
        </p:txBody>
      </p:sp>
    </p:spTree>
    <p:extLst>
      <p:ext uri="{BB962C8B-B14F-4D97-AF65-F5344CB8AC3E}">
        <p14:creationId xmlns:p14="http://schemas.microsoft.com/office/powerpoint/2010/main" val="1318490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9D15ACA-CC5F-435D-BD29-9CBFEF8364CF}"/>
              </a:ext>
            </a:extLst>
          </p:cNvPr>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mn-ea"/>
              </a:defRPr>
            </a:lvl1pPr>
          </a:lstStyle>
          <a:p>
            <a:pPr>
              <a:defRPr/>
            </a:pPr>
            <a:endParaRPr lang="en-US"/>
          </a:p>
        </p:txBody>
      </p:sp>
      <p:sp>
        <p:nvSpPr>
          <p:cNvPr id="6" name="Footer Placeholder 5">
            <a:extLst>
              <a:ext uri="{FF2B5EF4-FFF2-40B4-BE49-F238E27FC236}">
                <a16:creationId xmlns:a16="http://schemas.microsoft.com/office/drawing/2014/main" id="{8D422B6A-ED96-4954-B3B7-92D7B847D04A}"/>
              </a:ext>
            </a:extLst>
          </p:cNvPr>
          <p:cNvSpPr>
            <a:spLocks noGrp="1"/>
          </p:cNvSpPr>
          <p:nvPr>
            <p:ph type="ftr" sz="quarter" idx="11"/>
          </p:nvPr>
        </p:nvSpPr>
        <p:spPr>
          <a:xfrm>
            <a:off x="3028950" y="6356350"/>
            <a:ext cx="30861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99D95F6B-17A6-4BE7-A659-422FC09225C1}"/>
              </a:ext>
            </a:extLst>
          </p:cNvPr>
          <p:cNvSpPr>
            <a:spLocks noGrp="1"/>
          </p:cNvSpPr>
          <p:nvPr>
            <p:ph type="sldNum" sz="quarter" idx="12"/>
          </p:nvPr>
        </p:nvSpPr>
        <p:spPr/>
        <p:txBody>
          <a:bodyPr/>
          <a:lstStyle>
            <a:lvl1pPr>
              <a:defRPr/>
            </a:lvl1pPr>
          </a:lstStyle>
          <a:p>
            <a:pPr>
              <a:defRPr/>
            </a:pPr>
            <a:fld id="{990606ED-B961-4A82-B485-6ECF8A7F8DD5}" type="slidenum">
              <a:rPr lang="en-US" altLang="en-US"/>
              <a:pPr>
                <a:defRPr/>
              </a:pPr>
              <a:t>‹#›</a:t>
            </a:fld>
            <a:endParaRPr lang="en-US" altLang="en-US"/>
          </a:p>
        </p:txBody>
      </p:sp>
    </p:spTree>
    <p:extLst>
      <p:ext uri="{BB962C8B-B14F-4D97-AF65-F5344CB8AC3E}">
        <p14:creationId xmlns:p14="http://schemas.microsoft.com/office/powerpoint/2010/main" val="728356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9F9A5C-156B-420D-BDDA-F2B367251B52}"/>
              </a:ext>
            </a:extLst>
          </p:cNvPr>
          <p:cNvSpPr/>
          <p:nvPr userDrawn="1"/>
        </p:nvSpPr>
        <p:spPr>
          <a:xfrm>
            <a:off x="0" y="6176963"/>
            <a:ext cx="9144000" cy="68103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srgbClr val="FFFFFF"/>
              </a:solidFill>
            </a:endParaRPr>
          </a:p>
        </p:txBody>
      </p:sp>
      <p:sp>
        <p:nvSpPr>
          <p:cNvPr id="1027" name="Title Placeholder 1">
            <a:extLst>
              <a:ext uri="{FF2B5EF4-FFF2-40B4-BE49-F238E27FC236}">
                <a16:creationId xmlns:a16="http://schemas.microsoft.com/office/drawing/2014/main" id="{3EB15E2B-5382-40AC-AF20-52423D4EE1E7}"/>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8EC585C4-6314-4107-94E3-72A58BE05A5B}"/>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2723F434-F5B3-4374-952D-00A15864DC7F}"/>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000000"/>
                </a:solidFill>
                <a:latin typeface="Arial" panose="020B0604020202020204" pitchFamily="34" charset="0"/>
                <a:ea typeface="ＭＳ Ｐゴシック" panose="020B0600070205080204" pitchFamily="34" charset="-128"/>
              </a:defRPr>
            </a:lvl1pPr>
          </a:lstStyle>
          <a:p>
            <a:pPr>
              <a:defRPr/>
            </a:pPr>
            <a:fld id="{AC41AD08-3F3D-4DA6-8F1E-34E66B23A81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ＭＳ Ｐゴシック" panose="020B0600070205080204" pitchFamily="34" charset="-128"/>
          <a:cs typeface="+mj-cs"/>
        </a:defRPr>
      </a:lvl1pPr>
      <a:lvl2pPr algn="l" defTabSz="685800" rtl="0" eaLnBrk="0" fontAlgn="base" hangingPunct="0">
        <a:lnSpc>
          <a:spcPct val="90000"/>
        </a:lnSpc>
        <a:spcBef>
          <a:spcPct val="0"/>
        </a:spcBef>
        <a:spcAft>
          <a:spcPct val="0"/>
        </a:spcAft>
        <a:defRPr sz="3300">
          <a:solidFill>
            <a:schemeClr val="tx1"/>
          </a:solidFill>
          <a:latin typeface="Arial" charset="0"/>
          <a:ea typeface="ＭＳ Ｐゴシック" panose="020B0600070205080204" pitchFamily="34" charset="-128"/>
        </a:defRPr>
      </a:lvl2pPr>
      <a:lvl3pPr algn="l" defTabSz="685800" rtl="0" eaLnBrk="0" fontAlgn="base" hangingPunct="0">
        <a:lnSpc>
          <a:spcPct val="90000"/>
        </a:lnSpc>
        <a:spcBef>
          <a:spcPct val="0"/>
        </a:spcBef>
        <a:spcAft>
          <a:spcPct val="0"/>
        </a:spcAft>
        <a:defRPr sz="3300">
          <a:solidFill>
            <a:schemeClr val="tx1"/>
          </a:solidFill>
          <a:latin typeface="Arial" charset="0"/>
          <a:ea typeface="ＭＳ Ｐゴシック" panose="020B0600070205080204" pitchFamily="34" charset="-128"/>
        </a:defRPr>
      </a:lvl3pPr>
      <a:lvl4pPr algn="l" defTabSz="685800" rtl="0" eaLnBrk="0" fontAlgn="base" hangingPunct="0">
        <a:lnSpc>
          <a:spcPct val="90000"/>
        </a:lnSpc>
        <a:spcBef>
          <a:spcPct val="0"/>
        </a:spcBef>
        <a:spcAft>
          <a:spcPct val="0"/>
        </a:spcAft>
        <a:defRPr sz="3300">
          <a:solidFill>
            <a:schemeClr val="tx1"/>
          </a:solidFill>
          <a:latin typeface="Arial" charset="0"/>
          <a:ea typeface="ＭＳ Ｐゴシック" panose="020B0600070205080204" pitchFamily="34" charset="-128"/>
        </a:defRPr>
      </a:lvl4pPr>
      <a:lvl5pPr algn="l" defTabSz="685800" rtl="0" eaLnBrk="0" fontAlgn="base" hangingPunct="0">
        <a:lnSpc>
          <a:spcPct val="90000"/>
        </a:lnSpc>
        <a:spcBef>
          <a:spcPct val="0"/>
        </a:spcBef>
        <a:spcAft>
          <a:spcPct val="0"/>
        </a:spcAft>
        <a:defRPr sz="3300">
          <a:solidFill>
            <a:schemeClr val="tx1"/>
          </a:solidFill>
          <a:latin typeface="Arial" charset="0"/>
          <a:ea typeface="ＭＳ Ｐゴシック" panose="020B0600070205080204" pitchFamily="34" charset="-128"/>
        </a:defRPr>
      </a:lvl5pPr>
      <a:lvl6pPr marL="457200" algn="l" defTabSz="685800" rtl="0" fontAlgn="base">
        <a:lnSpc>
          <a:spcPct val="90000"/>
        </a:lnSpc>
        <a:spcBef>
          <a:spcPct val="0"/>
        </a:spcBef>
        <a:spcAft>
          <a:spcPct val="0"/>
        </a:spcAft>
        <a:defRPr sz="3300">
          <a:solidFill>
            <a:schemeClr val="tx1"/>
          </a:solidFill>
          <a:latin typeface="Calibri Light" charset="0"/>
        </a:defRPr>
      </a:lvl6pPr>
      <a:lvl7pPr marL="914400" algn="l" defTabSz="685800" rtl="0" fontAlgn="base">
        <a:lnSpc>
          <a:spcPct val="90000"/>
        </a:lnSpc>
        <a:spcBef>
          <a:spcPct val="0"/>
        </a:spcBef>
        <a:spcAft>
          <a:spcPct val="0"/>
        </a:spcAft>
        <a:defRPr sz="3300">
          <a:solidFill>
            <a:schemeClr val="tx1"/>
          </a:solidFill>
          <a:latin typeface="Calibri Light" charset="0"/>
        </a:defRPr>
      </a:lvl7pPr>
      <a:lvl8pPr marL="1371600" algn="l" defTabSz="685800" rtl="0" fontAlgn="base">
        <a:lnSpc>
          <a:spcPct val="90000"/>
        </a:lnSpc>
        <a:spcBef>
          <a:spcPct val="0"/>
        </a:spcBef>
        <a:spcAft>
          <a:spcPct val="0"/>
        </a:spcAft>
        <a:defRPr sz="3300">
          <a:solidFill>
            <a:schemeClr val="tx1"/>
          </a:solidFill>
          <a:latin typeface="Calibri Light" charset="0"/>
        </a:defRPr>
      </a:lvl8pPr>
      <a:lvl9pPr marL="1828800" algn="l" defTabSz="685800" rtl="0" fontAlgn="base">
        <a:lnSpc>
          <a:spcPct val="90000"/>
        </a:lnSpc>
        <a:spcBef>
          <a:spcPct val="0"/>
        </a:spcBef>
        <a:spcAft>
          <a:spcPct val="0"/>
        </a:spcAft>
        <a:defRPr sz="3300">
          <a:solidFill>
            <a:schemeClr val="tx1"/>
          </a:solidFill>
          <a:latin typeface="Calibri Light"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ＭＳ Ｐゴシック" panose="020B0600070205080204" pitchFamily="34" charset="-128"/>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ＭＳ Ｐゴシック" charset="-128"/>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ＭＳ Ｐゴシック" charset="-128"/>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ＭＳ Ｐゴシック" charset="-128"/>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227953E-BF0C-42E8-A26D-DA72E4C6FAFA}"/>
              </a:ext>
            </a:extLst>
          </p:cNvPr>
          <p:cNvSpPr>
            <a:spLocks noGrp="1" noChangeArrowheads="1"/>
          </p:cNvSpPr>
          <p:nvPr>
            <p:ph type="ctrTitle"/>
          </p:nvPr>
        </p:nvSpPr>
        <p:spPr/>
        <p:txBody>
          <a:bodyPr>
            <a:normAutofit fontScale="90000"/>
          </a:bodyPr>
          <a:lstStyle/>
          <a:p>
            <a:pPr eaLnBrk="1" hangingPunct="1">
              <a:defRPr/>
            </a:pPr>
            <a:r>
              <a:rPr lang="en-US" altLang="en-US" sz="2600" dirty="0"/>
              <a:t>     </a:t>
            </a:r>
            <a:br>
              <a:rPr lang="en-US" altLang="en-US" sz="2600" dirty="0"/>
            </a:br>
            <a:br>
              <a:rPr lang="en-US" altLang="en-US" sz="2600" dirty="0"/>
            </a:br>
            <a:br>
              <a:rPr lang="en-US" altLang="en-US" sz="2600" dirty="0"/>
            </a:br>
            <a:br>
              <a:rPr lang="en-US" altLang="en-US" sz="2600" dirty="0"/>
            </a:br>
            <a:br>
              <a:rPr lang="en-US" altLang="en-US" sz="2600" dirty="0"/>
            </a:br>
            <a:r>
              <a:rPr lang="en-US" altLang="en-US" sz="2600" dirty="0"/>
              <a:t>	</a:t>
            </a:r>
            <a:r>
              <a:rPr lang="en-US" altLang="en-US" sz="3200" dirty="0"/>
              <a:t>					      	</a:t>
            </a:r>
            <a:br>
              <a:rPr lang="en-US" altLang="en-US" sz="2300" dirty="0"/>
            </a:br>
            <a:r>
              <a:rPr lang="en-US" altLang="en-US" sz="2300" dirty="0"/>
              <a:t>						      	</a:t>
            </a:r>
            <a:br>
              <a:rPr lang="en-US" altLang="en-US" sz="2300" dirty="0"/>
            </a:br>
            <a:endParaRPr lang="en-US" altLang="en-US" sz="2300" dirty="0"/>
          </a:p>
        </p:txBody>
      </p:sp>
      <p:sp>
        <p:nvSpPr>
          <p:cNvPr id="13315" name="Rectangle 3">
            <a:extLst>
              <a:ext uri="{FF2B5EF4-FFF2-40B4-BE49-F238E27FC236}">
                <a16:creationId xmlns:a16="http://schemas.microsoft.com/office/drawing/2014/main" id="{2F510A1F-27B1-45E6-AFF8-AA54A3D3A9C5}"/>
              </a:ext>
            </a:extLst>
          </p:cNvPr>
          <p:cNvSpPr>
            <a:spLocks noGrp="1"/>
          </p:cNvSpPr>
          <p:nvPr>
            <p:ph type="subTitle" idx="1"/>
          </p:nvPr>
        </p:nvSpPr>
        <p:spPr>
          <a:xfrm>
            <a:off x="914400" y="914400"/>
            <a:ext cx="8229600" cy="1655763"/>
          </a:xfrm>
        </p:spPr>
        <p:txBody>
          <a:bodyPr/>
          <a:lstStyle/>
          <a:p>
            <a:pPr algn="l" eaLnBrk="1" hangingPunct="1">
              <a:lnSpc>
                <a:spcPct val="100000"/>
              </a:lnSpc>
              <a:spcBef>
                <a:spcPts val="0"/>
              </a:spcBef>
            </a:pPr>
            <a:r>
              <a:rPr lang="en-US" altLang="en-US" sz="3600" b="1" dirty="0">
                <a:latin typeface="Myriad Pro" panose="020B0503030403020204" pitchFamily="34" charset="0"/>
              </a:rPr>
              <a:t>GC/CM Delivery Approval Request</a:t>
            </a:r>
          </a:p>
          <a:p>
            <a:pPr algn="l" eaLnBrk="1" hangingPunct="1">
              <a:lnSpc>
                <a:spcPct val="100000"/>
              </a:lnSpc>
              <a:spcBef>
                <a:spcPts val="0"/>
              </a:spcBef>
            </a:pPr>
            <a:r>
              <a:rPr lang="en-US" altLang="en-US" sz="3600" b="1" dirty="0">
                <a:latin typeface="Myriad Pro" panose="020B0503030403020204" pitchFamily="34" charset="0"/>
              </a:rPr>
              <a:t>Tukwila Justice Center Project</a:t>
            </a:r>
          </a:p>
          <a:p>
            <a:pPr algn="l" eaLnBrk="1" hangingPunct="1">
              <a:lnSpc>
                <a:spcPct val="100000"/>
              </a:lnSpc>
              <a:spcBef>
                <a:spcPts val="0"/>
              </a:spcBef>
            </a:pPr>
            <a:r>
              <a:rPr lang="en-US" altLang="en-US" sz="2400" dirty="0">
                <a:latin typeface="Myriad Pro" panose="020B0503030403020204" pitchFamily="34" charset="0"/>
              </a:rPr>
              <a:t>November 30, 2017</a:t>
            </a:r>
          </a:p>
        </p:txBody>
      </p:sp>
      <p:sp>
        <p:nvSpPr>
          <p:cNvPr id="13316" name="AutoShape 5" descr="data:image/jpeg;base64,/9j/4AAQSkZJRgABAQAAAQABAAD/2wCEAAkGBwgHBgkIBwgKCgkLDRYPDQwMDRsUFRAWIB0iIiAdHx8kKDQsJCYxJx8fLT0tMTU3Ojo6Iys/RD84QzQ5OjcBCgoKDQwNGg8PGjclHyU3Nzc3Nzc3Nzc3Nzc3Nzc3Nzc3Nzc3Nzc3Nzc3Nzc3Nzc3Nzc3Nzc3Nzc3Nzc3Nzc3N//AABEIAKAAWgMBEQACEQEDEQH/xAAcAAACAgMBAQAAAAAAAAAAAAAABgQFAgMHAQj/xABBEAABAwMCAwUFBgMECwAAAAABAgMEAAURBhIhMUETIlFhgQcUcZGxFSMyUqHBM0LRFiRy8BcnNDdTYmV1o7Kz/8QAGgEAAgMBAQAAAAAAAAAAAAAAAAMBAgQFBv/EADgRAAIBAgQDBQcEAQMFAAAAAAABAgMRBBIhMRNBUSJhcbHRBRQygZGhwSNCUvDxM6LhNENEYnL/2gAMAwEAAhEDEQA/AO40AFABQAUAFABQAUAFAFVc7t9mPth9kqYcHBaDxB68Kw4nF+7zSlHss1UMNx4vK9UVjt+Q9eIwbc2xEHvFXDcSOvwrFL2hGeIhlfYXoa44FxoSbXaZbovUFx5LLLpccVyCEKP7cq6EcdQlLJF3fcmYnhasY5pKy77E/d5VrM5lQAUAFABQAUAFABQBplLdbaJYa7VfRO4J/WqVJSS7Kuy0FFvtOyFC/OXVxCTPaS0zu7qU4Iz8a89jpYqS/WVl8jt4OOHi/wBJ3ZS1zjeMmlZ8FkFhaUtPrP8AEJyF+Az0+Fdj2ZiKEew1Zvn1/vQ5XtChWl21qunQaq7pyD2gAoAKACgAoAKACgDFRA51FwFrUKVzZobyUx4wG9Y6rVySB1PL51xsepVqmX9sd/F8l37HUwTVKF+cvJc/AgXG0qtrkJ0Z2rKQvjnarPL4f0rLiMG6DhLk7X8TTQxXGU4vv+g2vQIb4+9isrPiUDNd6eGo1Pjin8jjRrVIfDJmaY6UpCUlwADAHaK/rV1BJWXmyHNvX8I3VcoFABQAUAFABQBg64hpCluLCEpGSpRwAKrKSim5OyJScnZbkNClzu+QURem7gXPPHRP1+HNCbra7R8/Refhu1pUtN5eX/PkaIZ+0pZkgf3VlRDPgtfIr/YUqi/eKnE/bHbvfN/hDai4MMn7nv3Lp6lhLjolMKacGUn9CORrVUpxqRyyM8JuEsyN1MKBQB4TjnQB7QAq6z1tD0qplp1hyTKeBUlpshO1PLJJ861YbCyr3adkhNWtGnuWGlNRxNTWwToYWjCyhxpzG5tQ6HHkQQfOl16EqM8si1OoqkbouqSMIdxuDFvZ7R9ePypHNR8qRiMRToRzTY2jRnWlliQ4bEi4LTLuSdrYOWY3RPgpXifpWalTqYhqrW25R/L7x9ScKKdOlvzfoa9RSlfdW6KcPyTtJH8qf8/vVcfWelCHxS8i2DpLWtPaJbRWERmG2WhhCEhIFb6dNU4KEdkY5zc5OT3Zuq5UKACgCj1pKl2/T8i4wAC/CIkbVclISe+D5bd31p+HjGdRQls9ClRtRuiNp7W9jvrSeymNx5B/FGkKCFg+AzwV6VarhatJ6q66lIV4T2ZzT2ysup1U1IUMsvRUhtY5HaVZHpkfOun7OadJrncx4tdu4w+w5l1MC6PqBDLjyEJJ6qAOcfMVm9ptZormOwaeVs6Fdbg3boqnnOJ5IT+Y1xMTiI0KeZnSoUXWnlRR2SI7dJZuVw76Uqw2COB+A8B9a5eCoyxM/eK2vT+9EdDF1I0IcGl8xoxgYruHJFS0rM3U8iQviG9+zyAO0fpXCwrdbHSm+V/RHXxK4WDjFc7eo2V3TkBQAUAFAGt9luQytl5IW24kpWk8lA8CKE2ndAfO+sdJTNMz1tutrdgLUfd5OMhSegV4KH69K9Hh8TGvG636HJrUXTfcUGTgDJIHLjyrQJOo+yzWqW1R9PXFDSEnuxHkJCeP5FAdT0PU865WOwm9WPzN2Gr/ALJDjq1Dj82E0jk4NqR03Egf0rxvtWMp1YQXP1PSezpRhCcnyGSKwiNHbZaGEIGBXZpU1TgoLkcuc3OTk+ZktwIcQg815xVyoo2ZwQNQPMvnbv3IyeWc5Hz/AHrz2DlwMXKM9L3X5X1O1iVxsKpR8fUca9CcUKACgAoAKAOMe17Ui5lz+w4rhEaIQp/B/G7zAPknh6nyrs+z6GWPEe78jn4qrd5Ec6rpGMmMwJxt67pGbX7vHeCFvIPFpXAgnwHgfEVRzjmyPdllGVsyPoSxPt6isdpujmA6UpdO3kFgYUPhuz8q8ti8LHi2f7XoduhXag2v3IvBUkFXPfAvdrig95YedI/5UpA+qxTIrsSfh/fsVe6RIlWyJLfbffaCnEEYPj5HxrHVwtKrJTktUaKeIqU4uMXoyZWgSFABQAUAR58luHCflPHDbDanFfBIyfpUxTlJJcyG0ldnA7fozU2okO3RMQJEland76w32pUSSUg8cceZrvzxVCj2L7dDlxoVJ9qwuy4z8OS7FltKZfaUUuNr5pNaoyUkmthLTi7M6f7E20yId7jvtpcYWWwpChkKBCsg+lcr2npKDW5twe0husRg6Ysd0ih5SolpfdUeqkIUA6E+ZAXjzrHVz16kZW1lb0/Bpjlpxa5I0aH1yzqt6UwYZhvMgLSgu7wtGcZzgYPLI8+dWxWEdBJ3uitGuqt0j20TPtjXt0fb70e1x0w0K5guKVucx8NoHpRUjw8PFPeWvoTGWao7chvrIOCgAoAKACgDVJYalMLYfbS404kpWhQyFA8wfKpTad0Q1c2YHhUEnE/bRFbZ1Sw+gYVIipK/MpURn5Y+Vdv2bJuk10ZzsYrTTGb2JxFNWCbLUMdvKwk+ISkfuTWX2lJOol0Q7Bq0LlDqK7Ih6z1RaJzpZhXRpDanSCQy52SdiyB06Hy+FPo0s1CnOK1j6i6k7VZRezKWy3BOjWZ77EuNKuslrsI6YrnaoZTnitShwJ5YSOPjin1Ye8NJpqK1d9PkLhJUU9btnWPZ3YnLFpppuUCJslRkSd3Ehauh8wMA+ea5OLrKrVbWy0RtowyQ13Gesw4KACgAoAKACgAoA4n7Y3VS9XxYjCS463GQgITzUpSjgfHiPnXb9nLLRcn1Odi9aiSOnWSLE0lpWMxMfbZaiM5fdUcJ3nio+qia5VWUq9VtLc2wSpwSZxTX18g6h1Cudb2XG2+zS2VucC7jPex04YHp05V3MJRnRp5ZM51epGpO8Rp9lGjm5xa1BcChxltZEZjnlaTjcr4HkPWsuPxTj+lH5jsNRT7bOwVxzeFABQAUAFABQAUAeHyoAR7VpKSrU87VF4aS5KW6fc4qVA9mkd1KlHlu2gcuXHmeW2piVwlRhtzZnjRfEdSRtumi5WpJSX9SXRz3dBy1Ahd1tv4qVxUfPA8sVFPFKirUo69WTOjxPjZt/wBGulfdy0LcrcRjtPeHNwPj+LGfSo9+r3vcPdqVti40nZk2DT8O2BQWplH3ix/MskqUfmTSa9V1ajmMpwUIqJb0ouFABQAUAFABQBWTb/aoLjjcucy0pvHabjwb/wAR5J9aZGlOWyKuUVuz2VfrREkKjyrlFZfSMltx0JUB44PSiNGpJXUXYHOKdmyVCmxp8dMmE+2+wrIS42rck4ODg/EGqyi4u0lZkppq6MkSWVuvNodQpbJAcSDxQSMjPoQaiz3C6KxGrNPLbS4m9QNqvwnt08f1pvu9X+LK8SHUyGprGUurTdoSktJCnCHgdgJABPhxIFRwKv8AFhnj1PP7U2DIBvMDJGQO3Tn61Pu9X+L+gcSHUz/tJZPdjK+1Yfu4X2Zd7UbQrgdueWeI4VHAqXy5XcOJC17lj27fY9tuHZ43bvKl2d7FrlYnU9hWUhF4hKK1BCcPpOVE4A+OaY6FVbxZXiQfMt6UXCgBDt05FjuUzTuomMRrjKeciS1D7uQHVEltZ6K72Pl5Z3ThxYqrT3SV10tzEKWSWWXMk3GWIXtGacUzIezZyNrDRWr+L4DpVIRzYb5/glu1T5DHAlRlW4y2kKjsZcWsOI2FOFHcSOnHJrNKLzZdxiatcR9OzUs6jiy330uN6nYWt1orBLTgJU2kgHh90oI+Ka31oXpOKXwP/P3EQdpp/wAi818hKLbaUoSAkXaIAAMADfSML8Un3MvW0ivFDI5DjvOpddZQtafwlQzjiD9QD6VmUmlZMa0hduI/1jWcf9Pk/wDsitMf+ml4oXL/AFF4Gn2ksNNaWfU2gJLkyMpZA/Ee0QM/ID5VODb4q8H5EVkso34GayDhB0XcY7FiXEkw5bqFXJ5AWmOVN5L5Ce9y5kfCt2Jg3UunyXPuEU2krW5j+OVYR4UAJeoC/qXTT1pdtEpFxeQEfeskNsuf8QL5EDnwJJHDFa6VqNVTUtPPusJl245WjOSZcTXKJ5t86REbtvuyn22t2XN+7lnJ4dRQssqGW6TvcnVVL25G2/yZd1syoTVrmNomPpZdy0QURyoBxRA5EjcABx4g1WiownmclovvyCbbVrGesrCJFiW7aIjSLlEcRJi9k2AStBzt6c+I9aMPWy1LTej0YVIXj2dyNqlyZdrRaVsWyYH0z2H3mC33m0oOVZ6H059KtQUYTknJWs0RUvKKsuY3tr7RsLAUARnCgQflWTYcLFybk/29tktEOQuKzEdZceSglKVLKSPjy6Vpg17vKN9boU086Z77Ro8uZp0xrfEelPqfaWENjolYUck8ByqcJKMat5OyswrJuOiLNu8uPSGm0WyehJClOrdZ2hAAPDzJOBgUp00l8SL5u4XNKyp1nsT0WTZLgqUZL7raA0ClW5ZUnvZwOY58q0V4xqVFJSVrLyFwbUdUPA5ViHHtACWy+qVcrlCYt09bsAo7XF6eSFbhuGzveHjitjWWMZNrX/1QlO7as9O8iS75amdNv3xli7ONRXexlR13R9DrK9wTtI3kZyR1q8aM3VVN2120XoVc4qObX6sZ2bMwtlC3VT0OEZKBdJCgD8d9ZXVd+X0XoNyL+tlZakNXCVco/u89pcF3sVE3iQQtZSFDHe5YUOP6U2byKL017l4FUr39WVjd1jqts65Lt1190gPuMyC3eHlLSUHClBO8ZSOfPPlTHTeZQurvuXP5Fcys3rp3lhfnYNqsBvTKbjLiBCXDsushJKFYwRlfHn5VSkpVKnDdk/BEzyxjm/LLWJaGHozbjxntLUnJQLpIVj13ikuo09LfRehdRT/yypWphOqEWL3e4lao5kh/7Xf29mFbeW7Oc9P1puvC4mm9tkU0z5fyzfOTBYnJt0VN0lzijtFNN3N8BpGcBS1FzCQTnHMnBwOFRFycczsl4L7aEtJOyv8AVkS4JmWyK5MlWia6w0ncv3W/PuLSBzO1RTn0NWhlm1FSWvWK/wCSHeKvb7jkOQrIOPaAE2zrfRrDVfurKHXN8bgtzYB9144P0rXUy8Gnfv8AMTG+eRWa4sxtXs4voUsOyZcgSpC0jCStTqCQB4AAD0p2Fq58TDotF9ClWGWkzoTZHZJI4jaK573NIu6W43nVB6G5JH/gap9f4Kfh+WUhuxbs8C63Gw6li296L2T11loWy42oKcBX3khwK7uRwztOK01Z04VKcpfxXkJgpNSS6m/UN1jXj2TzpUWOqMhLQZVHVzaUlaUlPpiq0abp4xJu4TkpUW0Psb/Zmv8AAPpWF7mhbCq7/vVY/wCyK/8AtWr/AMN//X4E/wDe+X5MNFvZ1Hq1Egj3sT0kjr2WwBv0wKMSv0qdtrffmTT+KXUb3EpWgoWkKSoYKSMgisg4zHKgAoATLVvt+obrcnVy3W7gpG5pNqkDs9idowrBzmtc+3TjBW070JimpN9e4tbpOt10t0iDMiXJbD6Chafs98cD4dznS4QnCSlFq6716l5NNWZUwJl2gQkQUSnpLbSdjUiRZ5PaBI5bgBhRx1yKbONOcs1rfNWKJyStf7Mn2iRDtUJbLTd0eeccU68+7bn9zriuJUcI/QcgAKXUjKpK7t9V6lo2iiosaZ9nbmtsynFplynJJUuySsoUs5IHHiKdVyVLNrZW+JFIJxvr9jG4WyK7pBzT8BdxaDytz0l61vrUtRXvUrASBkn0HSiFSSrcWVvC6CUU4ZV5E5mfdQmM09Kc7JtSO0U1ZZSVrSkjIySQM4weHWqOENWl/uRZOWl39ma3d6tXIvqFywhEQxQwbTIyUlW7O7HP0qV/o8LTe+6It2834C8Rosq5ou9rcutvuiEbC8m2PLQ8n8riNveHqD8hRByjHJOzj4r7ahJJvMtH4Hkm4XuXGVFefDKHBtceYs0vftPPaDwScdeNChSTul/uQXm9Pwx0T+EY8Kxjj2gBN0+tu7ypSJM+a1eIM5ReY95WkBAWdg7MHaUFGBnHXPPjWusnTSaSytdO7zuJg8103qiTYgrU8VV1lSJKYrrqxEYjyFshLaVFIUooIKirG7jwGQAOGarVtReSK15kx7faZC1Xb5Fl05fJUK43BKAwlxgLmuLU04Cc7VEk4II4Emr0JqpVgpRW/REVFli2mWk6+WT7FfabvcXeGFbVInjfkDh3t2c586XCjVzp5X9CznG25T6amyrtFs9rVLkjFqZmz3+1V2rqnBhKQvOU5IUTgg8ABim1oRpynOy3aXTQrFuVl3EzU7UjTkBV7tcmWpMQpVJivyFvIeazhWN5O1Q5gjHLjmqUGqsuHNb7Poyal4rMiQzJVqG8zYyH3mrdADaFBlwtqfcWkL4qGCEpBHAEZJOeFVceFBPm/IlPNJrkjRelSNMzIM+NJkuW9+SiPLjPvKdCd5wlxBUSUkHGRnBzyq1NKsnFrVK6e23UiV4NNbG/RqnFy9QB5+Q8GLmtloPPKXsQEIIAyT1UajEJWhZcvyyad7vxISlpueorxaLjOmRJo2qt4ZkuNDsdie8kJICyFhec58OVWs4U4zgrrn4/4sRvJxb1HMcqyDQoARZsi3Xy42S5WVwC8tSGw+hv+I2wf4qHh0AGcbuvLnW2MZ0oThU+HW3jyt/dhDcZNOO5s07Nb0gy7Y73mLEYdWqFNWD2LjSlFQSV8kqGcYOPLNFaLxD4lPVvdc7kwfDWWQaxvMS8aQvbVsdEpCWEpS6z3kuLUfwJI/EQBxx41GHpSp1oOemoVJKUHYY7g5HVYZLyS2psxlYUOR7tZ4Xzpd4x2yiVpou2Vux3hTTrkJ60sQp2xBUqK42MpUpI4gcSD4da21rVXOHO7a7xKumpci81DOjaltDtpsUlqYubhpx1hW9DCCRuUpQ4A4zgcycUilCVGanUVrFpSU45YmpkjSuo57ktKkWi4htxEnGUx3EJCSlZ/lBABCjw6VL/AF6UVH4ly6ruD4JO+zN96dY1QYMC1upkxRKbkSpTR3NJQ2d20KHAqKgBgcuOaimnRvKejtZLxJk1OyiQ9OXmBbpOo1TH+yDl0cda3JP3qNiBlP5uKTyq1anKcYZen5ZEZJOXia9WSLbe4DjTB2aihuEwmUn+8Nug90gc9h4En8OPhU4eM6Urv4Hv0t6kVHGXiPKc7RuxnHHFYh57QB//2Q==">
            <a:extLst>
              <a:ext uri="{FF2B5EF4-FFF2-40B4-BE49-F238E27FC236}">
                <a16:creationId xmlns:a16="http://schemas.microsoft.com/office/drawing/2014/main" id="{4F6577E2-8C6B-4FDA-B35C-D48823AEC473}"/>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pic>
        <p:nvPicPr>
          <p:cNvPr id="9" name="Picture 5" descr="http://files.constantcontact.com/5dde3afb201/ae7abef0-74fb-4d10-bda1-f8af466126ac.png?a=1128721311805">
            <a:extLst>
              <a:ext uri="{FF2B5EF4-FFF2-40B4-BE49-F238E27FC236}">
                <a16:creationId xmlns:a16="http://schemas.microsoft.com/office/drawing/2014/main" id="{4C8849E8-06AA-4BC5-A73C-DE96F645F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075" y="5486400"/>
            <a:ext cx="2371725" cy="614227"/>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1">
            <a:extLst>
              <a:ext uri="{FF2B5EF4-FFF2-40B4-BE49-F238E27FC236}">
                <a16:creationId xmlns:a16="http://schemas.microsoft.com/office/drawing/2014/main" id="{87674B00-346F-425F-90D2-3798DB856F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86212" y="3214495"/>
            <a:ext cx="638175" cy="13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
            <a:extLst>
              <a:ext uri="{FF2B5EF4-FFF2-40B4-BE49-F238E27FC236}">
                <a16:creationId xmlns:a16="http://schemas.microsoft.com/office/drawing/2014/main" id="{0DDD4846-6F1C-421C-A032-E241083FE8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530" y="3048000"/>
            <a:ext cx="1727200" cy="172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B40BD72-32F5-4447-BFDF-D322DBEC77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6870" y="3639993"/>
            <a:ext cx="2260600" cy="54124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a:extLst>
              <a:ext uri="{FF2B5EF4-FFF2-40B4-BE49-F238E27FC236}">
                <a16:creationId xmlns:a16="http://schemas.microsoft.com/office/drawing/2014/main" id="{CED5EA68-8273-4838-841D-1731F118769B}"/>
              </a:ext>
            </a:extLst>
          </p:cNvPr>
          <p:cNvSpPr>
            <a:spLocks noGrp="1"/>
          </p:cNvSpPr>
          <p:nvPr>
            <p:ph idx="1"/>
          </p:nvPr>
        </p:nvSpPr>
        <p:spPr>
          <a:xfrm>
            <a:off x="685800" y="914400"/>
            <a:ext cx="7886700" cy="4572000"/>
          </a:xfrm>
          <a:extLst>
            <a:ext uri="{FAA26D3D-D897-4be2-8F04-BA451C77F1D7}">
              <ma14:placeholderFlag xmlns="" xmlns:ma14="http://schemas.microsoft.com/office/mac/drawingml/2011/main" val="1"/>
            </a:ext>
          </a:extLst>
        </p:spPr>
        <p:txBody>
          <a:bodyPr/>
          <a:lstStyle/>
          <a:p>
            <a:pPr eaLnBrk="1" hangingPunct="1">
              <a:lnSpc>
                <a:spcPct val="100000"/>
              </a:lnSpc>
              <a:defRPr/>
            </a:pPr>
            <a:r>
              <a:rPr lang="en-US" altLang="en-US" sz="1600" b="1" dirty="0">
                <a:ea typeface="ＭＳ Ｐゴシック" panose="020B0600070205080204" pitchFamily="34" charset="-128"/>
              </a:rPr>
              <a:t>Public Benefit</a:t>
            </a:r>
          </a:p>
          <a:p>
            <a:pPr marL="285750" indent="-285750" eaLnBrk="1" hangingPunct="1">
              <a:lnSpc>
                <a:spcPct val="100000"/>
              </a:lnSpc>
              <a:buFont typeface="Arial" panose="020B0604020202020204" pitchFamily="34" charset="0"/>
              <a:buChar char="•"/>
              <a:defRPr/>
            </a:pPr>
            <a:r>
              <a:rPr lang="en-US" altLang="en-US" sz="1600" dirty="0">
                <a:ea typeface="ＭＳ Ｐゴシック" panose="020B0600070205080204" pitchFamily="34" charset="-128"/>
              </a:rPr>
              <a:t>Through pre-construction process and partnership with design team, GC/CM will understand the work before subcontractor buyout, avoiding confusion over design details and systems during construction.</a:t>
            </a:r>
          </a:p>
          <a:p>
            <a:pPr marL="285750" indent="-285750" eaLnBrk="1" hangingPunct="1">
              <a:lnSpc>
                <a:spcPct val="100000"/>
              </a:lnSpc>
              <a:buFont typeface="Arial" panose="020B0604020202020204" pitchFamily="34" charset="0"/>
              <a:buChar char="•"/>
              <a:defRPr/>
            </a:pPr>
            <a:r>
              <a:rPr lang="en-US" altLang="en-US" sz="1600" dirty="0">
                <a:ea typeface="ＭＳ Ｐゴシック" panose="020B0600070205080204" pitchFamily="34" charset="-128"/>
              </a:rPr>
              <a:t>This will help reduce surprises, change orders and claim risk.  The public will receive the highest quality building possible for the taxpayer dollar.</a:t>
            </a:r>
          </a:p>
          <a:p>
            <a:pPr marL="285750" indent="-285750" eaLnBrk="1" hangingPunct="1">
              <a:lnSpc>
                <a:spcPct val="100000"/>
              </a:lnSpc>
              <a:buFont typeface="Arial" panose="020B0604020202020204" pitchFamily="34" charset="0"/>
              <a:buChar char="•"/>
              <a:defRPr/>
            </a:pPr>
            <a:r>
              <a:rPr lang="en-US" altLang="en-US" sz="1600" dirty="0">
                <a:ea typeface="ＭＳ Ｐゴシック" panose="020B0600070205080204" pitchFamily="34" charset="-128"/>
              </a:rPr>
              <a:t>GC/CM will bring the benefits of:</a:t>
            </a:r>
          </a:p>
          <a:p>
            <a:pPr marL="628650" lvl="1" indent="-285750" eaLnBrk="1" hangingPunct="1">
              <a:lnSpc>
                <a:spcPct val="100000"/>
              </a:lnSpc>
              <a:buFont typeface="Arial" panose="020B0604020202020204" pitchFamily="34" charset="0"/>
              <a:buChar char="•"/>
              <a:defRPr/>
            </a:pPr>
            <a:r>
              <a:rPr lang="en-US" altLang="en-US" sz="1600" dirty="0">
                <a:ea typeface="ＭＳ Ｐゴシック" panose="020B0600070205080204" pitchFamily="34" charset="-128"/>
              </a:rPr>
              <a:t>Real-time, subcontractor-verified cost estimates</a:t>
            </a:r>
          </a:p>
          <a:p>
            <a:pPr marL="628650" lvl="1" indent="-285750" eaLnBrk="1" hangingPunct="1">
              <a:lnSpc>
                <a:spcPct val="100000"/>
              </a:lnSpc>
              <a:buFont typeface="Arial" panose="020B0604020202020204" pitchFamily="34" charset="0"/>
              <a:buChar char="•"/>
              <a:defRPr/>
            </a:pPr>
            <a:r>
              <a:rPr lang="en-US" altLang="en-US" sz="1600" dirty="0">
                <a:ea typeface="ＭＳ Ｐゴシック" panose="020B0600070205080204" pitchFamily="34" charset="-128"/>
              </a:rPr>
              <a:t>Constructability reviews, value analysis and design coordination</a:t>
            </a:r>
          </a:p>
          <a:p>
            <a:pPr marL="628650" lvl="1" indent="-285750" eaLnBrk="1" hangingPunct="1">
              <a:lnSpc>
                <a:spcPct val="100000"/>
              </a:lnSpc>
              <a:buFont typeface="Arial" panose="020B0604020202020204" pitchFamily="34" charset="0"/>
              <a:buChar char="•"/>
              <a:defRPr/>
            </a:pPr>
            <a:r>
              <a:rPr lang="en-US" altLang="en-US" sz="1600" dirty="0">
                <a:ea typeface="ＭＳ Ｐゴシック" panose="020B0600070205080204" pitchFamily="34" charset="-128"/>
              </a:rPr>
              <a:t>Tailored bid packages to attract responsible bidders and responsive bids</a:t>
            </a:r>
          </a:p>
          <a:p>
            <a:pPr marL="628650" lvl="1" indent="-285750" eaLnBrk="1" hangingPunct="1">
              <a:lnSpc>
                <a:spcPct val="100000"/>
              </a:lnSpc>
              <a:buFont typeface="Arial" panose="020B0604020202020204" pitchFamily="34" charset="0"/>
              <a:buChar char="•"/>
              <a:defRPr/>
            </a:pPr>
            <a:r>
              <a:rPr lang="en-US" altLang="en-US" sz="1600" dirty="0">
                <a:ea typeface="ＭＳ Ｐゴシック" panose="020B0600070205080204" pitchFamily="34" charset="-128"/>
              </a:rPr>
              <a:t>Safe and feasible site construction planning</a:t>
            </a:r>
          </a:p>
          <a:p>
            <a:pPr marL="628650" lvl="1" indent="-285750" eaLnBrk="1" hangingPunct="1">
              <a:lnSpc>
                <a:spcPct val="100000"/>
              </a:lnSpc>
              <a:buFont typeface="Arial" panose="020B0604020202020204" pitchFamily="34" charset="0"/>
              <a:buChar char="•"/>
              <a:defRPr/>
            </a:pPr>
            <a:r>
              <a:rPr lang="en-US" altLang="en-US" sz="1600" dirty="0">
                <a:ea typeface="ＭＳ Ｐゴシック" panose="020B0600070205080204" pitchFamily="34" charset="-128"/>
              </a:rPr>
              <a:t>Detailed, realistic critical path schedule</a:t>
            </a:r>
          </a:p>
          <a:p>
            <a:pPr marL="285750" indent="-285750" eaLnBrk="1" hangingPunct="1">
              <a:lnSpc>
                <a:spcPct val="100000"/>
              </a:lnSpc>
              <a:buFont typeface="Arial" panose="020B0604020202020204" pitchFamily="34" charset="0"/>
              <a:buChar char="•"/>
              <a:defRPr/>
            </a:pPr>
            <a:endParaRPr lang="en-US" altLang="en-US" sz="1600" dirty="0">
              <a:ea typeface="ＭＳ Ｐゴシック" panose="020B0600070205080204" pitchFamily="34" charset="-128"/>
            </a:endParaRPr>
          </a:p>
          <a:p>
            <a:pPr marL="285750" indent="-285750" eaLnBrk="1" hangingPunct="1">
              <a:lnSpc>
                <a:spcPct val="100000"/>
              </a:lnSpc>
              <a:buFont typeface="Arial" panose="020B0604020202020204" pitchFamily="34" charset="0"/>
              <a:buChar char="•"/>
              <a:defRPr/>
            </a:pPr>
            <a:r>
              <a:rPr lang="en-US" altLang="en-US" sz="1600" dirty="0">
                <a:ea typeface="ＭＳ Ｐゴシック" panose="020B0600070205080204" pitchFamily="34" charset="-128"/>
              </a:rPr>
              <a:t>GC/CM will help City meet its goals for engaging disadvantaged businesses and </a:t>
            </a:r>
            <a:r>
              <a:rPr lang="en-US" altLang="en-US" sz="1600">
                <a:ea typeface="ＭＳ Ｐゴシック" panose="020B0600070205080204" pitchFamily="34" charset="-128"/>
              </a:rPr>
              <a:t>utilizing apprenticeship</a:t>
            </a:r>
            <a:endParaRPr lang="en-US" altLang="en-US" sz="1600" dirty="0">
              <a:ea typeface="ＭＳ Ｐゴシック" panose="020B0600070205080204" pitchFamily="34" charset="-128"/>
            </a:endParaRPr>
          </a:p>
        </p:txBody>
      </p:sp>
      <p:sp>
        <p:nvSpPr>
          <p:cNvPr id="22530" name="Slide Number Placeholder 1">
            <a:extLst>
              <a:ext uri="{FF2B5EF4-FFF2-40B4-BE49-F238E27FC236}">
                <a16:creationId xmlns:a16="http://schemas.microsoft.com/office/drawing/2014/main" id="{B02A6E0E-64F8-48D1-80BD-2DA91B6A3E8E}"/>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365445F-DA08-4F3F-8564-6E911DC53888}" type="slidenum">
              <a:rPr lang="en-US" altLang="en-US" b="1" smtClean="0">
                <a:latin typeface="Myriad Pro Semibold" charset="0"/>
              </a:rPr>
              <a:pPr/>
              <a:t>10</a:t>
            </a:fld>
            <a:endParaRPr lang="en-US" altLang="en-US" b="1">
              <a:latin typeface="Myriad Pro Semibold" charset="0"/>
            </a:endParaRPr>
          </a:p>
        </p:txBody>
      </p:sp>
      <p:sp>
        <p:nvSpPr>
          <p:cNvPr id="2" name="Rectangle 1">
            <a:extLst>
              <a:ext uri="{FF2B5EF4-FFF2-40B4-BE49-F238E27FC236}">
                <a16:creationId xmlns:a16="http://schemas.microsoft.com/office/drawing/2014/main" id="{CEC5F195-5BBA-4114-8662-83BF3288AFB1}"/>
              </a:ext>
            </a:extLst>
          </p:cNvPr>
          <p:cNvSpPr/>
          <p:nvPr/>
        </p:nvSpPr>
        <p:spPr>
          <a:xfrm>
            <a:off x="0" y="0"/>
            <a:ext cx="2139950" cy="369887"/>
          </a:xfrm>
          <a:prstGeom prst="rect">
            <a:avLst/>
          </a:prstGeom>
        </p:spPr>
        <p:txBody>
          <a:bodyPr wrap="none">
            <a:spAutoFit/>
          </a:bodyPr>
          <a:lstStyle/>
          <a:p>
            <a:pPr>
              <a:defRPr/>
            </a:pPr>
            <a:r>
              <a:rPr lang="en-US" b="1" dirty="0">
                <a:solidFill>
                  <a:schemeClr val="accent3"/>
                </a:solidFill>
                <a:latin typeface="Myriad Pro Semibold" charset="0"/>
                <a:ea typeface="Myriad Pro Semibold" charset="0"/>
                <a:cs typeface="Myriad Pro Semibold" charset="0"/>
              </a:rPr>
              <a:t> </a:t>
            </a:r>
            <a:r>
              <a:rPr lang="en-US" b="1" dirty="0">
                <a:solidFill>
                  <a:schemeClr val="accent2"/>
                </a:solidFill>
                <a:latin typeface="Myriad Pro Semibold" charset="0"/>
                <a:ea typeface="Myriad Pro Semibold" charset="0"/>
                <a:cs typeface="Myriad Pro Semibold" charset="0"/>
              </a:rPr>
              <a:t>GC/CM DELIVERY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a:extLst>
              <a:ext uri="{FF2B5EF4-FFF2-40B4-BE49-F238E27FC236}">
                <a16:creationId xmlns:a16="http://schemas.microsoft.com/office/drawing/2014/main" id="{D000C7F2-6812-4425-AC48-8D79C7A5D015}"/>
              </a:ext>
            </a:extLst>
          </p:cNvPr>
          <p:cNvSpPr>
            <a:spLocks noGrp="1"/>
          </p:cNvSpPr>
          <p:nvPr>
            <p:ph idx="1"/>
          </p:nvPr>
        </p:nvSpPr>
        <p:spPr>
          <a:xfrm>
            <a:off x="685800" y="914400"/>
            <a:ext cx="7010400" cy="4038600"/>
          </a:xfrm>
        </p:spPr>
        <p:txBody>
          <a:bodyPr/>
          <a:lstStyle/>
          <a:p>
            <a:pPr eaLnBrk="1" hangingPunct="1">
              <a:defRPr/>
            </a:pPr>
            <a:r>
              <a:rPr lang="en-US" altLang="en-US" sz="1600" b="1" dirty="0">
                <a:ea typeface="ＭＳ Ｐゴシック" panose="020B0600070205080204" pitchFamily="34" charset="-128"/>
              </a:rPr>
              <a:t>City of Tukwila</a:t>
            </a:r>
          </a:p>
          <a:p>
            <a:pPr marL="285750" indent="-285750" eaLnBrk="1" hangingPunct="1">
              <a:buFont typeface="Arial" panose="020B0604020202020204" pitchFamily="34" charset="0"/>
              <a:buChar char="•"/>
              <a:defRPr/>
            </a:pPr>
            <a:r>
              <a:rPr lang="en-US" altLang="en-US" sz="1600" dirty="0">
                <a:ea typeface="ＭＳ Ｐゴシック" panose="020B0600070205080204" pitchFamily="34" charset="-128"/>
              </a:rPr>
              <a:t>Executed over 25 major capital projects since 1990</a:t>
            </a:r>
          </a:p>
          <a:p>
            <a:pPr marL="285750" indent="-285750" eaLnBrk="1" hangingPunct="1">
              <a:buFont typeface="Arial" panose="020B0604020202020204" pitchFamily="34" charset="0"/>
              <a:buChar char="•"/>
              <a:defRPr/>
            </a:pPr>
            <a:r>
              <a:rPr lang="en-US" altLang="en-US" sz="1600" dirty="0">
                <a:ea typeface="ＭＳ Ｐゴシック" panose="020B0600070205080204" pitchFamily="34" charset="-128"/>
              </a:rPr>
              <a:t>Completed over $250 million in capital projects since 1990</a:t>
            </a:r>
          </a:p>
          <a:p>
            <a:pPr marL="285750" indent="-285750" eaLnBrk="1" hangingPunct="1">
              <a:buFont typeface="Arial" panose="020B0604020202020204" pitchFamily="34" charset="0"/>
              <a:buChar char="•"/>
              <a:defRPr/>
            </a:pPr>
            <a:r>
              <a:rPr lang="en-US" altLang="en-US" sz="1600" dirty="0">
                <a:ea typeface="ＭＳ Ｐゴシック" panose="020B0600070205080204" pitchFamily="34" charset="-128"/>
              </a:rPr>
              <a:t>GC/CM delivery of three fire station replacement projects is underway</a:t>
            </a:r>
          </a:p>
          <a:p>
            <a:pPr eaLnBrk="1" hangingPunct="1">
              <a:defRPr/>
            </a:pPr>
            <a:endParaRPr lang="en-US" altLang="en-US" sz="1600" dirty="0">
              <a:ea typeface="ＭＳ Ｐゴシック" panose="020B0600070205080204" pitchFamily="34" charset="-128"/>
            </a:endParaRPr>
          </a:p>
          <a:p>
            <a:pPr eaLnBrk="1" hangingPunct="1">
              <a:buFont typeface="Arial" panose="020B0604020202020204" pitchFamily="34" charset="0"/>
              <a:buNone/>
              <a:defRPr/>
            </a:pPr>
            <a:r>
              <a:rPr lang="en-US" altLang="en-US" sz="1600" b="1" dirty="0">
                <a:ea typeface="ＭＳ Ｐゴシック" panose="020B0600070205080204" pitchFamily="34" charset="-128"/>
              </a:rPr>
              <a:t>SOJ and DLR Group Team</a:t>
            </a:r>
          </a:p>
          <a:p>
            <a:pPr marL="285750" indent="-285750" eaLnBrk="1" hangingPunct="1">
              <a:buFont typeface="Arial" panose="020B0604020202020204" pitchFamily="34" charset="0"/>
              <a:buChar char="•"/>
              <a:defRPr/>
            </a:pPr>
            <a:r>
              <a:rPr lang="en-US" altLang="en-US" sz="1600" dirty="0">
                <a:ea typeface="ＭＳ Ｐゴシック" panose="020B0600070205080204" pitchFamily="34" charset="-128"/>
              </a:rPr>
              <a:t>SOJ has completed 19 GC/CM projects in WA and OR with a total value over $2.1 billion</a:t>
            </a:r>
          </a:p>
          <a:p>
            <a:pPr marL="285750" indent="-285750" eaLnBrk="1" hangingPunct="1">
              <a:buFont typeface="Arial" panose="020B0604020202020204" pitchFamily="34" charset="0"/>
              <a:buChar char="•"/>
              <a:defRPr/>
            </a:pPr>
            <a:r>
              <a:rPr lang="en-US" altLang="en-US" sz="1600" dirty="0">
                <a:ea typeface="ＭＳ Ｐゴシック" panose="020B0600070205080204" pitchFamily="34" charset="-128"/>
              </a:rPr>
              <a:t>DLR Group has completed over 40 GC/CM (or equivalent delivery method) projects</a:t>
            </a:r>
          </a:p>
          <a:p>
            <a:pPr marL="285750" indent="-285750" eaLnBrk="1" hangingPunct="1">
              <a:buFont typeface="Arial" panose="020B0604020202020204" pitchFamily="34" charset="0"/>
              <a:buChar char="•"/>
              <a:defRPr/>
            </a:pPr>
            <a:r>
              <a:rPr lang="en-US" altLang="en-US" sz="1600" dirty="0">
                <a:ea typeface="ＭＳ Ｐゴシック" panose="020B0600070205080204" pitchFamily="34" charset="-128"/>
              </a:rPr>
              <a:t>Completed SCORE Correctional Facility together in 2011</a:t>
            </a:r>
          </a:p>
          <a:p>
            <a:pPr marL="285750" indent="-285750" eaLnBrk="1" hangingPunct="1">
              <a:buFont typeface="Arial" panose="020B0604020202020204" pitchFamily="34" charset="0"/>
              <a:buChar char="•"/>
              <a:defRPr/>
            </a:pPr>
            <a:r>
              <a:rPr lang="en-US" altLang="en-US" sz="1600" dirty="0">
                <a:ea typeface="ＭＳ Ｐゴシック" panose="020B0600070205080204" pitchFamily="34" charset="-128"/>
              </a:rPr>
              <a:t>Developed GC/CM RFP, selection process, contract negotiation, and construction administration on many past projects</a:t>
            </a:r>
          </a:p>
        </p:txBody>
      </p:sp>
      <p:sp>
        <p:nvSpPr>
          <p:cNvPr id="2" name="Slide Number Placeholder 1">
            <a:extLst>
              <a:ext uri="{FF2B5EF4-FFF2-40B4-BE49-F238E27FC236}">
                <a16:creationId xmlns:a16="http://schemas.microsoft.com/office/drawing/2014/main" id="{171197C4-0A8D-43D0-9205-46AD201645A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1CDAE51-EECB-47C7-9B01-E0DEE09DE1CA}" type="slidenum">
              <a:rPr lang="en-US" altLang="en-US" b="1" smtClean="0">
                <a:latin typeface="Myriad Pro Semibold" charset="0"/>
              </a:rPr>
              <a:pPr/>
              <a:t>11</a:t>
            </a:fld>
            <a:endParaRPr lang="en-US" altLang="en-US" b="1">
              <a:latin typeface="Myriad Pro Semibold" charset="0"/>
            </a:endParaRPr>
          </a:p>
        </p:txBody>
      </p:sp>
      <p:sp>
        <p:nvSpPr>
          <p:cNvPr id="23555" name="Rectangle 1">
            <a:extLst>
              <a:ext uri="{FF2B5EF4-FFF2-40B4-BE49-F238E27FC236}">
                <a16:creationId xmlns:a16="http://schemas.microsoft.com/office/drawing/2014/main" id="{6D1CC1CE-6ABD-4C7D-AEC0-112BABEE0C72}"/>
              </a:ext>
            </a:extLst>
          </p:cNvPr>
          <p:cNvSpPr>
            <a:spLocks noChangeArrowheads="1"/>
          </p:cNvSpPr>
          <p:nvPr/>
        </p:nvSpPr>
        <p:spPr bwMode="auto">
          <a:xfrm>
            <a:off x="0" y="0"/>
            <a:ext cx="2516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chemeClr val="accent2"/>
                </a:solidFill>
                <a:latin typeface="Myriad Pro Semibold" charset="0"/>
              </a:rPr>
              <a:t>OWNER EXPERIENCE</a:t>
            </a:r>
          </a:p>
        </p:txBody>
      </p:sp>
      <p:pic>
        <p:nvPicPr>
          <p:cNvPr id="5" name="Picture 1">
            <a:extLst>
              <a:ext uri="{FF2B5EF4-FFF2-40B4-BE49-F238E27FC236}">
                <a16:creationId xmlns:a16="http://schemas.microsoft.com/office/drawing/2014/main" id="{579C7B4D-0FD1-40D8-B8CF-5F1CAD2066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8057" y="5029200"/>
            <a:ext cx="41914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id="{90142C60-9313-4D1F-A295-EF274D37EA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0645" y="369887"/>
            <a:ext cx="732355"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CE2D665-7858-4E06-B5C0-047C879AE4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160" y="5349240"/>
            <a:ext cx="1463040" cy="35029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DD13097E-290B-4863-8366-786398A926D7}"/>
              </a:ext>
            </a:extLst>
          </p:cNvPr>
          <p:cNvSpPr>
            <a:spLocks noGrp="1"/>
          </p:cNvSpPr>
          <p:nvPr>
            <p:ph idx="1"/>
          </p:nvPr>
        </p:nvSpPr>
        <p:spPr>
          <a:xfrm>
            <a:off x="459418" y="838200"/>
            <a:ext cx="3921339" cy="3886200"/>
          </a:xfrm>
        </p:spPr>
        <p:txBody>
          <a:bodyPr/>
          <a:lstStyle/>
          <a:p>
            <a:pPr eaLnBrk="1" hangingPunct="1">
              <a:lnSpc>
                <a:spcPct val="100000"/>
              </a:lnSpc>
              <a:spcBef>
                <a:spcPts val="0"/>
              </a:spcBef>
              <a:defRPr/>
            </a:pPr>
            <a:r>
              <a:rPr lang="en-US" altLang="en-US" sz="2000" b="1" dirty="0">
                <a:latin typeface="Myriad Pro" panose="020B0503030403020204" pitchFamily="34" charset="0"/>
                <a:ea typeface="ＭＳ Ｐゴシック" panose="020B0600070205080204" pitchFamily="34" charset="-128"/>
              </a:rPr>
              <a:t>Tukwila City Staff</a:t>
            </a:r>
          </a:p>
          <a:p>
            <a:pPr eaLnBrk="1" hangingPunct="1">
              <a:lnSpc>
                <a:spcPct val="100000"/>
              </a:lnSpc>
              <a:spcBef>
                <a:spcPts val="0"/>
              </a:spcBef>
              <a:defRPr/>
            </a:pPr>
            <a:r>
              <a:rPr lang="en-US" altLang="en-US" sz="2000" b="1" dirty="0">
                <a:latin typeface="Myriad Pro Semibold" charset="0"/>
                <a:ea typeface="ＭＳ Ｐゴシック" panose="020B0600070205080204" pitchFamily="34" charset="-128"/>
              </a:rPr>
              <a:t>David Cline, </a:t>
            </a:r>
            <a:r>
              <a:rPr lang="en-US" altLang="en-US" sz="2000" dirty="0">
                <a:latin typeface="Myriad Pro" panose="020B0503030403020204" pitchFamily="34" charset="0"/>
                <a:ea typeface="ＭＳ Ｐゴシック" panose="020B0600070205080204" pitchFamily="34" charset="-128"/>
              </a:rPr>
              <a:t>City Administrator</a:t>
            </a:r>
          </a:p>
          <a:p>
            <a:pPr marL="171450" indent="-171450" eaLnBrk="1" hangingPunct="1">
              <a:lnSpc>
                <a:spcPct val="100000"/>
              </a:lnSpc>
              <a:spcBef>
                <a:spcPts val="1200"/>
              </a:spcBef>
              <a:buFont typeface="Arial" panose="020B0604020202020204" pitchFamily="34" charset="0"/>
              <a:buChar char="•"/>
              <a:defRPr/>
            </a:pPr>
            <a:r>
              <a:rPr lang="en-US" altLang="en-US" sz="1600" dirty="0">
                <a:latin typeface="Myriad Pro" panose="020B0503030403020204" pitchFamily="34" charset="0"/>
                <a:ea typeface="ＭＳ Ｐゴシック" panose="020B0600070205080204" pitchFamily="34" charset="-128"/>
              </a:rPr>
              <a:t>25 years local government experience. </a:t>
            </a:r>
          </a:p>
          <a:p>
            <a:pPr marL="171450" indent="-171450" eaLnBrk="1" hangingPunct="1">
              <a:lnSpc>
                <a:spcPct val="100000"/>
              </a:lnSpc>
              <a:spcBef>
                <a:spcPts val="1200"/>
              </a:spcBef>
              <a:buFont typeface="Arial" panose="020B0604020202020204" pitchFamily="34" charset="0"/>
              <a:buChar char="•"/>
              <a:defRPr/>
            </a:pPr>
            <a:r>
              <a:rPr lang="en-US" altLang="en-US" sz="1600" dirty="0">
                <a:latin typeface="Myriad Pro" panose="020B0503030403020204" pitchFamily="34" charset="0"/>
                <a:ea typeface="ＭＳ Ｐゴシック" panose="020B0600070205080204" pitchFamily="34" charset="-128"/>
              </a:rPr>
              <a:t>6 years, City of Tukwila, City Administrator.</a:t>
            </a:r>
          </a:p>
          <a:p>
            <a:pPr marL="171450" indent="-171450" eaLnBrk="1" hangingPunct="1">
              <a:lnSpc>
                <a:spcPct val="100000"/>
              </a:lnSpc>
              <a:spcBef>
                <a:spcPts val="1200"/>
              </a:spcBef>
              <a:buFont typeface="Arial" panose="020B0604020202020204" pitchFamily="34" charset="0"/>
              <a:buChar char="•"/>
              <a:defRPr/>
            </a:pPr>
            <a:r>
              <a:rPr lang="en-US" altLang="en-US" sz="1600" dirty="0">
                <a:latin typeface="Myriad Pro" panose="020B0503030403020204" pitchFamily="34" charset="0"/>
                <a:ea typeface="ＭＳ Ｐゴシック" panose="020B0600070205080204" pitchFamily="34" charset="-128"/>
              </a:rPr>
              <a:t>5 years, City Manager/Assistant City Manager, City of Burien.</a:t>
            </a:r>
          </a:p>
          <a:p>
            <a:pPr marL="171450" indent="-171450" eaLnBrk="1" hangingPunct="1">
              <a:lnSpc>
                <a:spcPct val="100000"/>
              </a:lnSpc>
              <a:spcBef>
                <a:spcPts val="1200"/>
              </a:spcBef>
              <a:buFont typeface="Arial" panose="020B0604020202020204" pitchFamily="34" charset="0"/>
              <a:buChar char="•"/>
              <a:defRPr/>
            </a:pPr>
            <a:r>
              <a:rPr lang="en-US" altLang="en-US" sz="1600" dirty="0">
                <a:latin typeface="Myriad Pro" panose="020B0503030403020204" pitchFamily="34" charset="0"/>
                <a:ea typeface="ＭＳ Ｐゴシック" panose="020B0600070205080204" pitchFamily="34" charset="-128"/>
              </a:rPr>
              <a:t>Member International City Management Association.</a:t>
            </a:r>
          </a:p>
          <a:p>
            <a:pPr marL="171450" indent="-171450" eaLnBrk="1" hangingPunct="1">
              <a:lnSpc>
                <a:spcPct val="100000"/>
              </a:lnSpc>
              <a:spcBef>
                <a:spcPts val="1200"/>
              </a:spcBef>
              <a:buFont typeface="Arial" panose="020B0604020202020204" pitchFamily="34" charset="0"/>
              <a:buChar char="•"/>
              <a:defRPr/>
            </a:pPr>
            <a:r>
              <a:rPr lang="en-US" altLang="en-US" sz="1600" dirty="0">
                <a:latin typeface="Myriad Pro" panose="020B0503030403020204" pitchFamily="34" charset="0"/>
                <a:ea typeface="ＭＳ Ｐゴシック" panose="020B0600070205080204" pitchFamily="34" charset="-128"/>
              </a:rPr>
              <a:t>Past President, Washington City Management Association.</a:t>
            </a:r>
          </a:p>
          <a:p>
            <a:pPr eaLnBrk="1" hangingPunct="1">
              <a:lnSpc>
                <a:spcPct val="100000"/>
              </a:lnSpc>
              <a:spcBef>
                <a:spcPts val="0"/>
              </a:spcBef>
              <a:buFont typeface="Arial" panose="020B0604020202020204" pitchFamily="34" charset="0"/>
              <a:buNone/>
              <a:defRPr/>
            </a:pPr>
            <a:endParaRPr lang="en-US" altLang="en-US" sz="1600" dirty="0">
              <a:latin typeface="Myriad Pro" panose="020B0503030403020204" pitchFamily="34" charset="0"/>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15C01CDF-4586-49D7-A32F-256A4D95E5C8}"/>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A548C0B-8EAF-4192-85D2-A8DAAA3E5803}" type="slidenum">
              <a:rPr lang="en-US" altLang="en-US" b="1" smtClean="0">
                <a:latin typeface="Myriad Pro Semibold" charset="0"/>
              </a:rPr>
              <a:pPr/>
              <a:t>12</a:t>
            </a:fld>
            <a:endParaRPr lang="en-US" altLang="en-US" b="1">
              <a:latin typeface="Myriad Pro Semibold" charset="0"/>
            </a:endParaRPr>
          </a:p>
        </p:txBody>
      </p:sp>
      <p:sp>
        <p:nvSpPr>
          <p:cNvPr id="24596" name="Rectangle 1">
            <a:extLst>
              <a:ext uri="{FF2B5EF4-FFF2-40B4-BE49-F238E27FC236}">
                <a16:creationId xmlns:a16="http://schemas.microsoft.com/office/drawing/2014/main" id="{475656B7-7BE9-4C22-858C-3CE317906A1D}"/>
              </a:ext>
            </a:extLst>
          </p:cNvPr>
          <p:cNvSpPr>
            <a:spLocks noChangeArrowheads="1"/>
          </p:cNvSpPr>
          <p:nvPr/>
        </p:nvSpPr>
        <p:spPr bwMode="auto">
          <a:xfrm>
            <a:off x="0" y="0"/>
            <a:ext cx="2454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chemeClr val="accent2"/>
                </a:solidFill>
                <a:latin typeface="Myriad Pro Semibold" charset="0"/>
              </a:rPr>
              <a:t>OWNER EXPERIENCE</a:t>
            </a:r>
          </a:p>
        </p:txBody>
      </p:sp>
      <p:pic>
        <p:nvPicPr>
          <p:cNvPr id="24597" name="Picture 5">
            <a:extLst>
              <a:ext uri="{FF2B5EF4-FFF2-40B4-BE49-F238E27FC236}">
                <a16:creationId xmlns:a16="http://schemas.microsoft.com/office/drawing/2014/main" id="{C506C514-483A-47DE-A96D-DB03514EF7BD}"/>
              </a:ext>
            </a:extLst>
          </p:cNvPr>
          <p:cNvPicPr>
            <a:picLocks noChangeAspect="1"/>
          </p:cNvPicPr>
          <p:nvPr/>
        </p:nvPicPr>
        <p:blipFill>
          <a:blip r:embed="rId2">
            <a:extLst>
              <a:ext uri="{28A0092B-C50C-407E-A947-70E740481C1C}">
                <a14:useLocalDpi xmlns:a14="http://schemas.microsoft.com/office/drawing/2010/main" val="0"/>
              </a:ext>
            </a:extLst>
          </a:blip>
          <a:srcRect l="1843" t="-1846" r="1785" b="-2"/>
          <a:stretch>
            <a:fillRect/>
          </a:stretch>
        </p:blipFill>
        <p:spPr bwMode="auto">
          <a:xfrm>
            <a:off x="4560683" y="533400"/>
            <a:ext cx="450199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8" name="TextBox 3">
            <a:extLst>
              <a:ext uri="{FF2B5EF4-FFF2-40B4-BE49-F238E27FC236}">
                <a16:creationId xmlns:a16="http://schemas.microsoft.com/office/drawing/2014/main" id="{7D0AE814-71F2-486F-9813-FD09F9D1E4FD}"/>
              </a:ext>
            </a:extLst>
          </p:cNvPr>
          <p:cNvSpPr txBox="1">
            <a:spLocks noChangeArrowheads="1"/>
          </p:cNvSpPr>
          <p:nvPr/>
        </p:nvSpPr>
        <p:spPr bwMode="auto">
          <a:xfrm>
            <a:off x="6705600" y="3505200"/>
            <a:ext cx="2438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en-US" altLang="en-US" sz="1200" dirty="0">
                <a:latin typeface="Myriad Pro" panose="020B0503030403020204" pitchFamily="34" charset="0"/>
              </a:rPr>
              <a:t>Burien City Hall &amp; Library</a:t>
            </a:r>
          </a:p>
        </p:txBody>
      </p:sp>
      <p:graphicFrame>
        <p:nvGraphicFramePr>
          <p:cNvPr id="9" name="Table 8">
            <a:extLst>
              <a:ext uri="{FF2B5EF4-FFF2-40B4-BE49-F238E27FC236}">
                <a16:creationId xmlns:a16="http://schemas.microsoft.com/office/drawing/2014/main" id="{8B06A17D-80D7-4EA8-BD83-3FFD418499A2}"/>
              </a:ext>
            </a:extLst>
          </p:cNvPr>
          <p:cNvGraphicFramePr>
            <a:graphicFrameLocks noGrp="1"/>
          </p:cNvGraphicFramePr>
          <p:nvPr>
            <p:extLst>
              <p:ext uri="{D42A27DB-BD31-4B8C-83A1-F6EECF244321}">
                <p14:modId xmlns:p14="http://schemas.microsoft.com/office/powerpoint/2010/main" val="596411859"/>
              </p:ext>
            </p:extLst>
          </p:nvPr>
        </p:nvGraphicFramePr>
        <p:xfrm>
          <a:off x="762000" y="4572000"/>
          <a:ext cx="5144454" cy="472440"/>
        </p:xfrm>
        <a:graphic>
          <a:graphicData uri="http://schemas.openxmlformats.org/drawingml/2006/table">
            <a:tbl>
              <a:tblPr firstRow="1" firstCol="1" lastRow="1" lastCol="1" bandRow="1" bandCol="1"/>
              <a:tblGrid>
                <a:gridCol w="2670810">
                  <a:extLst>
                    <a:ext uri="{9D8B030D-6E8A-4147-A177-3AD203B41FA5}">
                      <a16:colId xmlns:a16="http://schemas.microsoft.com/office/drawing/2014/main" val="2442423383"/>
                    </a:ext>
                  </a:extLst>
                </a:gridCol>
                <a:gridCol w="586423">
                  <a:extLst>
                    <a:ext uri="{9D8B030D-6E8A-4147-A177-3AD203B41FA5}">
                      <a16:colId xmlns:a16="http://schemas.microsoft.com/office/drawing/2014/main" val="2314718984"/>
                    </a:ext>
                  </a:extLst>
                </a:gridCol>
                <a:gridCol w="989648">
                  <a:extLst>
                    <a:ext uri="{9D8B030D-6E8A-4147-A177-3AD203B41FA5}">
                      <a16:colId xmlns:a16="http://schemas.microsoft.com/office/drawing/2014/main" val="4035325712"/>
                    </a:ext>
                  </a:extLst>
                </a:gridCol>
                <a:gridCol w="897573">
                  <a:extLst>
                    <a:ext uri="{9D8B030D-6E8A-4147-A177-3AD203B41FA5}">
                      <a16:colId xmlns:a16="http://schemas.microsoft.com/office/drawing/2014/main" val="4282070907"/>
                    </a:ext>
                  </a:extLst>
                </a:gridCol>
              </a:tblGrid>
              <a:tr h="0">
                <a:tc>
                  <a:txBody>
                    <a:bodyPr/>
                    <a:lstStyle/>
                    <a:p>
                      <a:pPr marL="0" marR="0" algn="just">
                        <a:spcBef>
                          <a:spcPts val="0"/>
                        </a:spcBef>
                        <a:spcAft>
                          <a:spcPts val="0"/>
                        </a:spcAft>
                      </a:pPr>
                      <a:r>
                        <a:rPr lang="en-US" sz="1100" b="1" dirty="0">
                          <a:solidFill>
                            <a:srgbClr val="0070C0"/>
                          </a:solidFill>
                          <a:effectLst/>
                          <a:latin typeface="Arial" panose="020B0604020202020204" pitchFamily="34" charset="0"/>
                          <a:ea typeface="Times New Roman" panose="02020603050405020304" pitchFamily="18" charset="0"/>
                        </a:rPr>
                        <a:t>Project</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100" b="1">
                          <a:solidFill>
                            <a:srgbClr val="0070C0"/>
                          </a:solidFill>
                          <a:effectLst/>
                          <a:latin typeface="Arial" panose="020B0604020202020204" pitchFamily="34" charset="0"/>
                          <a:ea typeface="Times New Roman" panose="02020603050405020304" pitchFamily="18" charset="0"/>
                        </a:rPr>
                        <a:t> Value</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100" b="1">
                          <a:solidFill>
                            <a:srgbClr val="0070C0"/>
                          </a:solidFill>
                          <a:effectLst/>
                          <a:latin typeface="Arial" panose="020B0604020202020204" pitchFamily="34" charset="0"/>
                          <a:ea typeface="Times New Roman" panose="02020603050405020304" pitchFamily="18" charset="0"/>
                        </a:rPr>
                        <a:t>Role / Tasks</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100" b="1" dirty="0">
                          <a:solidFill>
                            <a:srgbClr val="0070C0"/>
                          </a:solidFill>
                          <a:effectLst/>
                          <a:latin typeface="Arial" panose="020B0604020202020204" pitchFamily="34" charset="0"/>
                          <a:ea typeface="Times New Roman" panose="02020603050405020304" pitchFamily="18" charset="0"/>
                        </a:rPr>
                        <a:t>Completed</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8215623"/>
                  </a:ext>
                </a:extLst>
              </a:tr>
              <a:tr h="0">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Burien City Hall &amp; Library (GC/CM)</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$38M</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Owner </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2012</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1067426"/>
                  </a:ext>
                </a:extLst>
              </a:tr>
              <a:tr h="87947">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Tukwila Fire Stations Replacement (GC/CM)</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$32M</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Owner </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In Progress</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7106631"/>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a:extLst>
              <a:ext uri="{FF2B5EF4-FFF2-40B4-BE49-F238E27FC236}">
                <a16:creationId xmlns:a16="http://schemas.microsoft.com/office/drawing/2014/main" id="{94D2EF65-12E5-49FE-AD03-4D619912C1DA}"/>
              </a:ext>
            </a:extLst>
          </p:cNvPr>
          <p:cNvSpPr>
            <a:spLocks noGrp="1"/>
          </p:cNvSpPr>
          <p:nvPr>
            <p:ph idx="1"/>
          </p:nvPr>
        </p:nvSpPr>
        <p:spPr>
          <a:xfrm>
            <a:off x="457200" y="370561"/>
            <a:ext cx="8229600" cy="2220239"/>
          </a:xfrm>
        </p:spPr>
        <p:txBody>
          <a:bodyPr/>
          <a:lstStyle/>
          <a:p>
            <a:pPr eaLnBrk="1" hangingPunct="1">
              <a:lnSpc>
                <a:spcPct val="100000"/>
              </a:lnSpc>
              <a:spcBef>
                <a:spcPts val="600"/>
              </a:spcBef>
              <a:defRPr/>
            </a:pPr>
            <a:r>
              <a:rPr lang="en-US" altLang="en-US" sz="2000" b="1" dirty="0">
                <a:ea typeface="ＭＳ Ｐゴシック" panose="020B0600070205080204" pitchFamily="34" charset="-128"/>
              </a:rPr>
              <a:t>Tukwila City Staff</a:t>
            </a:r>
          </a:p>
          <a:p>
            <a:pPr eaLnBrk="1" hangingPunct="1">
              <a:lnSpc>
                <a:spcPct val="100000"/>
              </a:lnSpc>
              <a:spcBef>
                <a:spcPts val="600"/>
              </a:spcBef>
              <a:defRPr/>
            </a:pPr>
            <a:r>
              <a:rPr lang="en-US" altLang="en-US" sz="2000" b="1" dirty="0">
                <a:latin typeface="Myriad Pro Semibold" charset="0"/>
                <a:ea typeface="ＭＳ Ｐゴシック" panose="020B0600070205080204" pitchFamily="34" charset="-128"/>
              </a:rPr>
              <a:t>Rachel Bianchi, </a:t>
            </a:r>
            <a:r>
              <a:rPr lang="en-US" altLang="en-US" sz="2000" dirty="0">
                <a:ea typeface="ＭＳ Ｐゴシック" panose="020B0600070205080204" pitchFamily="34" charset="-128"/>
              </a:rPr>
              <a:t>Public Safety Plan Manager</a:t>
            </a:r>
          </a:p>
          <a:p>
            <a:pPr marL="171450" indent="-171450" eaLnBrk="1" hangingPunct="1">
              <a:lnSpc>
                <a:spcPct val="100000"/>
              </a:lnSpc>
              <a:spcBef>
                <a:spcPts val="600"/>
              </a:spcBef>
              <a:buFont typeface="Arial" panose="020B0604020202020204" pitchFamily="34" charset="0"/>
              <a:buChar char="•"/>
              <a:defRPr/>
            </a:pPr>
            <a:r>
              <a:rPr lang="en-US" altLang="en-US" sz="1600" dirty="0">
                <a:ea typeface="ＭＳ Ｐゴシック" panose="020B0600070205080204" pitchFamily="34" charset="-128"/>
              </a:rPr>
              <a:t>Employed by the City of Tukwila for three years. </a:t>
            </a:r>
          </a:p>
          <a:p>
            <a:pPr marL="171450" indent="-171450" eaLnBrk="1" hangingPunct="1">
              <a:lnSpc>
                <a:spcPct val="100000"/>
              </a:lnSpc>
              <a:spcBef>
                <a:spcPts val="600"/>
              </a:spcBef>
              <a:buFont typeface="Arial" panose="020B0604020202020204" pitchFamily="34" charset="0"/>
              <a:buChar char="•"/>
              <a:defRPr/>
            </a:pPr>
            <a:r>
              <a:rPr lang="en-US" altLang="en-US" sz="1600" dirty="0">
                <a:ea typeface="ＭＳ Ｐゴシック" panose="020B0600070205080204" pitchFamily="34" charset="-128"/>
              </a:rPr>
              <a:t>Has been involved in all aspects of Public Safety Plan implementation, incl. GC/CM process for three fire stations.</a:t>
            </a:r>
          </a:p>
          <a:p>
            <a:pPr marL="171450" indent="-171450" eaLnBrk="1" hangingPunct="1">
              <a:lnSpc>
                <a:spcPct val="100000"/>
              </a:lnSpc>
              <a:spcBef>
                <a:spcPts val="600"/>
              </a:spcBef>
              <a:buFont typeface="Arial" panose="020B0604020202020204" pitchFamily="34" charset="0"/>
              <a:buChar char="•"/>
              <a:defRPr/>
            </a:pPr>
            <a:r>
              <a:rPr lang="en-US" altLang="en-US" sz="1600" dirty="0">
                <a:ea typeface="ＭＳ Ｐゴシック" panose="020B0600070205080204" pitchFamily="34" charset="-128"/>
              </a:rPr>
              <a:t>Oversees communications and government relations for the City. </a:t>
            </a:r>
          </a:p>
        </p:txBody>
      </p:sp>
      <p:sp>
        <p:nvSpPr>
          <p:cNvPr id="3" name="Slide Number Placeholder 2">
            <a:extLst>
              <a:ext uri="{FF2B5EF4-FFF2-40B4-BE49-F238E27FC236}">
                <a16:creationId xmlns:a16="http://schemas.microsoft.com/office/drawing/2014/main" id="{A4ECEE22-B1C7-4BF8-9429-9D29302B858A}"/>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1D35B53-4963-491E-9F2F-6CB19BCB94F8}" type="slidenum">
              <a:rPr lang="en-US" altLang="en-US" b="1" smtClean="0">
                <a:latin typeface="Myriad Pro Semibold" charset="0"/>
              </a:rPr>
              <a:pPr/>
              <a:t>13</a:t>
            </a:fld>
            <a:endParaRPr lang="en-US" altLang="en-US" b="1">
              <a:latin typeface="Myriad Pro Semibold" charset="0"/>
            </a:endParaRPr>
          </a:p>
        </p:txBody>
      </p:sp>
      <p:sp>
        <p:nvSpPr>
          <p:cNvPr id="25645" name="Rectangle 2">
            <a:extLst>
              <a:ext uri="{FF2B5EF4-FFF2-40B4-BE49-F238E27FC236}">
                <a16:creationId xmlns:a16="http://schemas.microsoft.com/office/drawing/2014/main" id="{C1734E82-2332-421D-A07C-1681D455CB25}"/>
              </a:ext>
            </a:extLst>
          </p:cNvPr>
          <p:cNvSpPr>
            <a:spLocks noChangeArrowheads="1"/>
          </p:cNvSpPr>
          <p:nvPr/>
        </p:nvSpPr>
        <p:spPr bwMode="auto">
          <a:xfrm>
            <a:off x="-12138" y="674"/>
            <a:ext cx="2516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chemeClr val="accent2"/>
                </a:solidFill>
                <a:latin typeface="Myriad Pro Semibold" charset="0"/>
              </a:rPr>
              <a:t>OWNER EXPERIENCE</a:t>
            </a:r>
          </a:p>
        </p:txBody>
      </p:sp>
      <p:sp>
        <p:nvSpPr>
          <p:cNvPr id="6" name="Rectangle 3">
            <a:extLst>
              <a:ext uri="{FF2B5EF4-FFF2-40B4-BE49-F238E27FC236}">
                <a16:creationId xmlns:a16="http://schemas.microsoft.com/office/drawing/2014/main" id="{FE3349F2-DDCA-4C16-8402-FB6F2C1E7C75}"/>
              </a:ext>
            </a:extLst>
          </p:cNvPr>
          <p:cNvSpPr txBox="1">
            <a:spLocks/>
          </p:cNvSpPr>
          <p:nvPr/>
        </p:nvSpPr>
        <p:spPr bwMode="auto">
          <a:xfrm>
            <a:off x="457200" y="3200400"/>
            <a:ext cx="8229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685800" rtl="0" eaLnBrk="0" fontAlgn="base" hangingPunct="0">
              <a:lnSpc>
                <a:spcPct val="90000"/>
              </a:lnSpc>
              <a:spcBef>
                <a:spcPts val="750"/>
              </a:spcBef>
              <a:spcAft>
                <a:spcPct val="0"/>
              </a:spcAft>
              <a:buFontTx/>
              <a:buNone/>
              <a:defRPr sz="1400" b="0" i="0" kern="1200" baseline="0">
                <a:solidFill>
                  <a:schemeClr val="tx1"/>
                </a:solidFill>
                <a:latin typeface="Myriad Pro" charset="0"/>
                <a:ea typeface="Myriad Pro" charset="0"/>
                <a:cs typeface="Myriad Pro" charset="0"/>
              </a:defRPr>
            </a:lvl1pPr>
            <a:lvl2pPr marL="342900" indent="0" algn="l" defTabSz="685800" rtl="0" eaLnBrk="0" fontAlgn="base" hangingPunct="0">
              <a:lnSpc>
                <a:spcPct val="90000"/>
              </a:lnSpc>
              <a:spcBef>
                <a:spcPts val="375"/>
              </a:spcBef>
              <a:spcAft>
                <a:spcPct val="0"/>
              </a:spcAft>
              <a:buFontTx/>
              <a:buNone/>
              <a:defRPr sz="1400" kern="1200" baseline="0">
                <a:solidFill>
                  <a:schemeClr val="tx1"/>
                </a:solidFill>
                <a:latin typeface="Myriad Pro" charset="0"/>
                <a:ea typeface="Myriad Pro" charset="0"/>
                <a:cs typeface="Myriad Pro" charset="0"/>
              </a:defRPr>
            </a:lvl2pPr>
            <a:lvl3pPr marL="685800" indent="0" algn="l" defTabSz="685800" rtl="0" eaLnBrk="0" fontAlgn="base" hangingPunct="0">
              <a:lnSpc>
                <a:spcPct val="90000"/>
              </a:lnSpc>
              <a:spcBef>
                <a:spcPts val="375"/>
              </a:spcBef>
              <a:spcAft>
                <a:spcPct val="0"/>
              </a:spcAft>
              <a:buFontTx/>
              <a:buNone/>
              <a:defRPr sz="1500" kern="1200">
                <a:solidFill>
                  <a:schemeClr val="tx1"/>
                </a:solidFill>
                <a:latin typeface="+mn-lt"/>
                <a:ea typeface="ＭＳ Ｐゴシック" charset="-128"/>
                <a:cs typeface="+mn-cs"/>
              </a:defRPr>
            </a:lvl3pPr>
            <a:lvl4pPr marL="1028700" indent="0" algn="l" defTabSz="685800" rtl="0" eaLnBrk="0" fontAlgn="base" hangingPunct="0">
              <a:lnSpc>
                <a:spcPct val="90000"/>
              </a:lnSpc>
              <a:spcBef>
                <a:spcPts val="375"/>
              </a:spcBef>
              <a:spcAft>
                <a:spcPct val="0"/>
              </a:spcAft>
              <a:buFontTx/>
              <a:buNone/>
              <a:defRPr sz="1300" kern="1200">
                <a:solidFill>
                  <a:schemeClr val="tx1"/>
                </a:solidFill>
                <a:latin typeface="+mn-lt"/>
                <a:ea typeface="ＭＳ Ｐゴシック" charset="-128"/>
                <a:cs typeface="+mn-cs"/>
              </a:defRPr>
            </a:lvl4pPr>
            <a:lvl5pPr marL="1371600" indent="0" algn="l" defTabSz="685800" rtl="0" eaLnBrk="0" fontAlgn="base" hangingPunct="0">
              <a:lnSpc>
                <a:spcPct val="90000"/>
              </a:lnSpc>
              <a:spcBef>
                <a:spcPts val="375"/>
              </a:spcBef>
              <a:spcAft>
                <a:spcPct val="0"/>
              </a:spcAft>
              <a:buFontTx/>
              <a:buNone/>
              <a:defRPr sz="1300" kern="1200">
                <a:solidFill>
                  <a:schemeClr val="tx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eaLnBrk="1" hangingPunct="1">
              <a:lnSpc>
                <a:spcPct val="100000"/>
              </a:lnSpc>
              <a:spcBef>
                <a:spcPts val="600"/>
              </a:spcBef>
              <a:defRPr/>
            </a:pPr>
            <a:r>
              <a:rPr lang="en-US" altLang="en-US" sz="2000" b="1" dirty="0">
                <a:latin typeface="Myriad Pro Semibold" charset="0"/>
                <a:ea typeface="ＭＳ Ｐゴシック" panose="020B0600070205080204" pitchFamily="34" charset="-128"/>
              </a:rPr>
              <a:t>Robin Tischmak, </a:t>
            </a:r>
            <a:r>
              <a:rPr lang="en-US" altLang="en-US" sz="2000" dirty="0">
                <a:ea typeface="ＭＳ Ｐゴシック" panose="020B0600070205080204" pitchFamily="34" charset="-128"/>
              </a:rPr>
              <a:t>Acting Public Works Director &amp; City Engineer</a:t>
            </a:r>
          </a:p>
          <a:p>
            <a:pPr marL="171450" indent="-171450" eaLnBrk="1" hangingPunct="1">
              <a:lnSpc>
                <a:spcPct val="100000"/>
              </a:lnSpc>
              <a:spcBef>
                <a:spcPts val="600"/>
              </a:spcBef>
              <a:buFont typeface="Arial" panose="020B0604020202020204" pitchFamily="34" charset="0"/>
              <a:buChar char="•"/>
              <a:defRPr/>
            </a:pPr>
            <a:r>
              <a:rPr lang="en-US" altLang="en-US" sz="1600" dirty="0">
                <a:ea typeface="ＭＳ Ｐゴシック" panose="020B0600070205080204" pitchFamily="34" charset="-128"/>
              </a:rPr>
              <a:t>Employed by the City of Tukwila for 26 years. </a:t>
            </a:r>
          </a:p>
          <a:p>
            <a:pPr marL="171450" indent="-171450" eaLnBrk="1" hangingPunct="1">
              <a:lnSpc>
                <a:spcPct val="100000"/>
              </a:lnSpc>
              <a:spcBef>
                <a:spcPts val="600"/>
              </a:spcBef>
              <a:buFont typeface="Arial" panose="020B0604020202020204" pitchFamily="34" charset="0"/>
              <a:buChar char="•"/>
              <a:defRPr/>
            </a:pPr>
            <a:r>
              <a:rPr lang="en-US" altLang="en-US" sz="1600" dirty="0">
                <a:ea typeface="ＭＳ Ｐゴシック" panose="020B0600070205080204" pitchFamily="34" charset="-128"/>
              </a:rPr>
              <a:t>Oversees 64 employees in operations, maintenance, engineering, administration. </a:t>
            </a:r>
          </a:p>
          <a:p>
            <a:pPr marL="171450" indent="-171450" eaLnBrk="1" hangingPunct="1">
              <a:lnSpc>
                <a:spcPct val="100000"/>
              </a:lnSpc>
              <a:spcBef>
                <a:spcPts val="600"/>
              </a:spcBef>
              <a:buFont typeface="Arial" panose="020B0604020202020204" pitchFamily="34" charset="0"/>
              <a:buChar char="•"/>
              <a:defRPr/>
            </a:pPr>
            <a:r>
              <a:rPr lang="en-US" altLang="en-US" sz="1600" dirty="0">
                <a:ea typeface="ＭＳ Ｐゴシック" panose="020B0600070205080204" pitchFamily="34" charset="-128"/>
              </a:rPr>
              <a:t>Registered Professional Civil Engineer in the State of Washington.</a:t>
            </a:r>
          </a:p>
          <a:p>
            <a:pPr marL="171450" indent="-171450" eaLnBrk="1" hangingPunct="1">
              <a:lnSpc>
                <a:spcPct val="100000"/>
              </a:lnSpc>
              <a:spcBef>
                <a:spcPts val="600"/>
              </a:spcBef>
              <a:buFont typeface="Arial" panose="020B0604020202020204" pitchFamily="34" charset="0"/>
              <a:buChar char="•"/>
              <a:defRPr/>
            </a:pPr>
            <a:r>
              <a:rPr lang="en-US" altLang="en-US" sz="1600" dirty="0">
                <a:ea typeface="ＭＳ Ｐゴシック" panose="020B0600070205080204" pitchFamily="34" charset="-128"/>
              </a:rPr>
              <a:t>Project management skills in design, engineering, bidding, construction.</a:t>
            </a:r>
          </a:p>
        </p:txBody>
      </p:sp>
      <p:graphicFrame>
        <p:nvGraphicFramePr>
          <p:cNvPr id="12" name="Table 11">
            <a:extLst>
              <a:ext uri="{FF2B5EF4-FFF2-40B4-BE49-F238E27FC236}">
                <a16:creationId xmlns:a16="http://schemas.microsoft.com/office/drawing/2014/main" id="{60BF512D-6B6E-4A7E-BC6A-B26616A2D18B}"/>
              </a:ext>
            </a:extLst>
          </p:cNvPr>
          <p:cNvGraphicFramePr>
            <a:graphicFrameLocks noGrp="1"/>
          </p:cNvGraphicFramePr>
          <p:nvPr>
            <p:extLst>
              <p:ext uri="{D42A27DB-BD31-4B8C-83A1-F6EECF244321}">
                <p14:modId xmlns:p14="http://schemas.microsoft.com/office/powerpoint/2010/main" val="482043784"/>
              </p:ext>
            </p:extLst>
          </p:nvPr>
        </p:nvGraphicFramePr>
        <p:xfrm>
          <a:off x="762000" y="5013960"/>
          <a:ext cx="5486400" cy="1082040"/>
        </p:xfrm>
        <a:graphic>
          <a:graphicData uri="http://schemas.openxmlformats.org/drawingml/2006/table">
            <a:tbl>
              <a:tblPr firstRow="1" firstCol="1" lastRow="1" lastCol="1" bandRow="1" bandCol="1"/>
              <a:tblGrid>
                <a:gridCol w="2924810">
                  <a:extLst>
                    <a:ext uri="{9D8B030D-6E8A-4147-A177-3AD203B41FA5}">
                      <a16:colId xmlns:a16="http://schemas.microsoft.com/office/drawing/2014/main" val="553409812"/>
                    </a:ext>
                  </a:extLst>
                </a:gridCol>
                <a:gridCol w="592773">
                  <a:extLst>
                    <a:ext uri="{9D8B030D-6E8A-4147-A177-3AD203B41FA5}">
                      <a16:colId xmlns:a16="http://schemas.microsoft.com/office/drawing/2014/main" val="3621710879"/>
                    </a:ext>
                  </a:extLst>
                </a:gridCol>
                <a:gridCol w="989648">
                  <a:extLst>
                    <a:ext uri="{9D8B030D-6E8A-4147-A177-3AD203B41FA5}">
                      <a16:colId xmlns:a16="http://schemas.microsoft.com/office/drawing/2014/main" val="3248368535"/>
                    </a:ext>
                  </a:extLst>
                </a:gridCol>
                <a:gridCol w="979169">
                  <a:extLst>
                    <a:ext uri="{9D8B030D-6E8A-4147-A177-3AD203B41FA5}">
                      <a16:colId xmlns:a16="http://schemas.microsoft.com/office/drawing/2014/main" val="644322411"/>
                    </a:ext>
                  </a:extLst>
                </a:gridCol>
              </a:tblGrid>
              <a:tr h="0">
                <a:tc>
                  <a:txBody>
                    <a:bodyPr/>
                    <a:lstStyle/>
                    <a:p>
                      <a:pPr marL="0" marR="0" algn="just">
                        <a:spcBef>
                          <a:spcPts val="0"/>
                        </a:spcBef>
                        <a:spcAft>
                          <a:spcPts val="0"/>
                        </a:spcAft>
                      </a:pPr>
                      <a:r>
                        <a:rPr lang="en-US" sz="1100" b="1" dirty="0">
                          <a:solidFill>
                            <a:srgbClr val="0070C0"/>
                          </a:solidFill>
                          <a:effectLst/>
                          <a:latin typeface="Arial" panose="020B0604020202020204" pitchFamily="34" charset="0"/>
                          <a:ea typeface="Times New Roman" panose="02020603050405020304" pitchFamily="18" charset="0"/>
                        </a:rPr>
                        <a:t>Project</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100" b="1">
                          <a:solidFill>
                            <a:srgbClr val="0070C0"/>
                          </a:solidFill>
                          <a:effectLst/>
                          <a:latin typeface="Arial" panose="020B0604020202020204" pitchFamily="34" charset="0"/>
                          <a:ea typeface="Times New Roman" panose="02020603050405020304" pitchFamily="18" charset="0"/>
                        </a:rPr>
                        <a:t> Value</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100" b="1" dirty="0">
                          <a:solidFill>
                            <a:srgbClr val="0070C0"/>
                          </a:solidFill>
                          <a:effectLst/>
                          <a:latin typeface="Arial" panose="020B0604020202020204" pitchFamily="34" charset="0"/>
                          <a:ea typeface="Times New Roman" panose="02020603050405020304" pitchFamily="18" charset="0"/>
                        </a:rPr>
                        <a:t>Role / Tasks</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100" b="1">
                          <a:solidFill>
                            <a:srgbClr val="0070C0"/>
                          </a:solidFill>
                          <a:effectLst/>
                          <a:latin typeface="Arial" panose="020B0604020202020204" pitchFamily="34" charset="0"/>
                          <a:ea typeface="Times New Roman" panose="02020603050405020304" pitchFamily="18" charset="0"/>
                        </a:rPr>
                        <a:t>Completed</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2034710"/>
                  </a:ext>
                </a:extLst>
              </a:tr>
              <a:tr h="0">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Interurban Ave S Improvements (DBB)</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$12M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City Engineer</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July 2016</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6740599"/>
                  </a:ext>
                </a:extLst>
              </a:tr>
              <a:tr h="0">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Tukwila Urban Center Pedestrian Bridge (DBB)</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$10.7M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City Engineer</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Current</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1458370"/>
                  </a:ext>
                </a:extLst>
              </a:tr>
              <a:tr h="0">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Boeing Access Road Bridge Rehabilitation (DBB)</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$12M</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City Engineer</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Current</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0371875"/>
                  </a:ext>
                </a:extLst>
              </a:tr>
              <a:tr h="0">
                <a:tc>
                  <a:txBody>
                    <a:bodyPr/>
                    <a:lstStyle/>
                    <a:p>
                      <a:pPr marL="0" marR="0">
                        <a:spcBef>
                          <a:spcPts val="0"/>
                        </a:spcBef>
                        <a:spcAft>
                          <a:spcPts val="0"/>
                        </a:spcAft>
                      </a:pPr>
                      <a:r>
                        <a:rPr lang="en-US" sz="1000" dirty="0" err="1">
                          <a:solidFill>
                            <a:srgbClr val="0070C0"/>
                          </a:solidFill>
                          <a:effectLst/>
                          <a:latin typeface="Arial" panose="020B0604020202020204" pitchFamily="34" charset="0"/>
                          <a:ea typeface="Times New Roman" panose="02020603050405020304" pitchFamily="18" charset="0"/>
                        </a:rPr>
                        <a:t>Strander</a:t>
                      </a:r>
                      <a:r>
                        <a:rPr lang="en-US" sz="1000" dirty="0">
                          <a:solidFill>
                            <a:srgbClr val="0070C0"/>
                          </a:solidFill>
                          <a:effectLst/>
                          <a:latin typeface="Arial" panose="020B0604020202020204" pitchFamily="34" charset="0"/>
                          <a:ea typeface="Times New Roman" panose="02020603050405020304" pitchFamily="18" charset="0"/>
                        </a:rPr>
                        <a:t> Blvd Extension Ph. 111 (DBB)</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$39M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City Engineer</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Current</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6274941"/>
                  </a:ext>
                </a:extLst>
              </a:tr>
              <a:tr h="0">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Southcenter Parkway Extension (DBB)</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$35M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City Engineer</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Summer 2011</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3969140"/>
                  </a:ext>
                </a:extLst>
              </a:tr>
              <a:tr h="0">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Urban Center Access (DBB)</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$24M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City Engineer</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2010</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9165272"/>
                  </a:ext>
                </a:extLst>
              </a:tr>
            </a:tbl>
          </a:graphicData>
        </a:graphic>
      </p:graphicFrame>
      <p:graphicFrame>
        <p:nvGraphicFramePr>
          <p:cNvPr id="7" name="Table 6">
            <a:extLst>
              <a:ext uri="{FF2B5EF4-FFF2-40B4-BE49-F238E27FC236}">
                <a16:creationId xmlns:a16="http://schemas.microsoft.com/office/drawing/2014/main" id="{796B680F-31C7-4912-99CC-3EDD10E18710}"/>
              </a:ext>
            </a:extLst>
          </p:cNvPr>
          <p:cNvGraphicFramePr>
            <a:graphicFrameLocks noGrp="1"/>
          </p:cNvGraphicFramePr>
          <p:nvPr>
            <p:extLst>
              <p:ext uri="{D42A27DB-BD31-4B8C-83A1-F6EECF244321}">
                <p14:modId xmlns:p14="http://schemas.microsoft.com/office/powerpoint/2010/main" val="3085730356"/>
              </p:ext>
            </p:extLst>
          </p:nvPr>
        </p:nvGraphicFramePr>
        <p:xfrm>
          <a:off x="762000" y="2423160"/>
          <a:ext cx="5144454" cy="320040"/>
        </p:xfrm>
        <a:graphic>
          <a:graphicData uri="http://schemas.openxmlformats.org/drawingml/2006/table">
            <a:tbl>
              <a:tblPr firstRow="1" firstCol="1" lastRow="1" lastCol="1" bandRow="1" bandCol="1"/>
              <a:tblGrid>
                <a:gridCol w="2670810">
                  <a:extLst>
                    <a:ext uri="{9D8B030D-6E8A-4147-A177-3AD203B41FA5}">
                      <a16:colId xmlns:a16="http://schemas.microsoft.com/office/drawing/2014/main" val="2442423383"/>
                    </a:ext>
                  </a:extLst>
                </a:gridCol>
                <a:gridCol w="586423">
                  <a:extLst>
                    <a:ext uri="{9D8B030D-6E8A-4147-A177-3AD203B41FA5}">
                      <a16:colId xmlns:a16="http://schemas.microsoft.com/office/drawing/2014/main" val="2314718984"/>
                    </a:ext>
                  </a:extLst>
                </a:gridCol>
                <a:gridCol w="989648">
                  <a:extLst>
                    <a:ext uri="{9D8B030D-6E8A-4147-A177-3AD203B41FA5}">
                      <a16:colId xmlns:a16="http://schemas.microsoft.com/office/drawing/2014/main" val="4035325712"/>
                    </a:ext>
                  </a:extLst>
                </a:gridCol>
                <a:gridCol w="897573">
                  <a:extLst>
                    <a:ext uri="{9D8B030D-6E8A-4147-A177-3AD203B41FA5}">
                      <a16:colId xmlns:a16="http://schemas.microsoft.com/office/drawing/2014/main" val="4282070907"/>
                    </a:ext>
                  </a:extLst>
                </a:gridCol>
              </a:tblGrid>
              <a:tr h="0">
                <a:tc>
                  <a:txBody>
                    <a:bodyPr/>
                    <a:lstStyle/>
                    <a:p>
                      <a:pPr marL="0" marR="0" algn="just">
                        <a:spcBef>
                          <a:spcPts val="0"/>
                        </a:spcBef>
                        <a:spcAft>
                          <a:spcPts val="0"/>
                        </a:spcAft>
                      </a:pPr>
                      <a:r>
                        <a:rPr lang="en-US" sz="1100" b="1" dirty="0">
                          <a:solidFill>
                            <a:srgbClr val="0070C0"/>
                          </a:solidFill>
                          <a:effectLst/>
                          <a:latin typeface="Arial" panose="020B0604020202020204" pitchFamily="34" charset="0"/>
                          <a:ea typeface="Times New Roman" panose="02020603050405020304" pitchFamily="18" charset="0"/>
                        </a:rPr>
                        <a:t>Project</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100" b="1">
                          <a:solidFill>
                            <a:srgbClr val="0070C0"/>
                          </a:solidFill>
                          <a:effectLst/>
                          <a:latin typeface="Arial" panose="020B0604020202020204" pitchFamily="34" charset="0"/>
                          <a:ea typeface="Times New Roman" panose="02020603050405020304" pitchFamily="18" charset="0"/>
                        </a:rPr>
                        <a:t> Value</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100" b="1">
                          <a:solidFill>
                            <a:srgbClr val="0070C0"/>
                          </a:solidFill>
                          <a:effectLst/>
                          <a:latin typeface="Arial" panose="020B0604020202020204" pitchFamily="34" charset="0"/>
                          <a:ea typeface="Times New Roman" panose="02020603050405020304" pitchFamily="18" charset="0"/>
                        </a:rPr>
                        <a:t>Role / Tasks</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100" b="1" dirty="0">
                          <a:solidFill>
                            <a:srgbClr val="0070C0"/>
                          </a:solidFill>
                          <a:effectLst/>
                          <a:latin typeface="Arial" panose="020B0604020202020204" pitchFamily="34" charset="0"/>
                          <a:ea typeface="Times New Roman" panose="02020603050405020304" pitchFamily="18" charset="0"/>
                        </a:rPr>
                        <a:t>Completed</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8215623"/>
                  </a:ext>
                </a:extLst>
              </a:tr>
              <a:tr h="87947">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Tukwila Fire Stations Replacement (GC/CM)</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$32M</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Owner </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In Progress</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7106631"/>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1" name="Picture 4">
            <a:extLst>
              <a:ext uri="{FF2B5EF4-FFF2-40B4-BE49-F238E27FC236}">
                <a16:creationId xmlns:a16="http://schemas.microsoft.com/office/drawing/2014/main" id="{9FFD7A90-D7BA-43DB-8B8B-8F9108964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808" y="228600"/>
            <a:ext cx="4695186" cy="323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5" name="Rectangle 3">
            <a:extLst>
              <a:ext uri="{FF2B5EF4-FFF2-40B4-BE49-F238E27FC236}">
                <a16:creationId xmlns:a16="http://schemas.microsoft.com/office/drawing/2014/main" id="{75BF7577-AA42-42DD-9151-EFAFE9C1D40E}"/>
              </a:ext>
            </a:extLst>
          </p:cNvPr>
          <p:cNvSpPr>
            <a:spLocks noGrp="1"/>
          </p:cNvSpPr>
          <p:nvPr>
            <p:ph idx="1"/>
          </p:nvPr>
        </p:nvSpPr>
        <p:spPr>
          <a:xfrm>
            <a:off x="457200" y="685800"/>
            <a:ext cx="5314950" cy="5202237"/>
          </a:xfrm>
        </p:spPr>
        <p:txBody>
          <a:bodyPr/>
          <a:lstStyle/>
          <a:p>
            <a:pPr eaLnBrk="1" hangingPunct="1">
              <a:lnSpc>
                <a:spcPct val="100000"/>
              </a:lnSpc>
            </a:pPr>
            <a:r>
              <a:rPr lang="en-US" altLang="en-US" sz="2000" b="1" dirty="0">
                <a:latin typeface="Myriad Pro Semibold" charset="0"/>
                <a:ea typeface="ＭＳ Ｐゴシック" panose="020B0600070205080204" pitchFamily="34" charset="-128"/>
              </a:rPr>
              <a:t>Shiels Obletz Johnsen </a:t>
            </a:r>
          </a:p>
          <a:p>
            <a:pPr eaLnBrk="1" hangingPunct="1">
              <a:lnSpc>
                <a:spcPct val="100000"/>
              </a:lnSpc>
              <a:spcBef>
                <a:spcPts val="0"/>
              </a:spcBef>
            </a:pPr>
            <a:r>
              <a:rPr lang="en-US" altLang="en-US" sz="2000" dirty="0">
                <a:latin typeface="Myriad Pro" panose="020B0503030403020204" pitchFamily="34" charset="0"/>
                <a:ea typeface="ＭＳ Ｐゴシック" panose="020B0600070205080204" pitchFamily="34" charset="-128"/>
              </a:rPr>
              <a:t>Project Manager</a:t>
            </a:r>
          </a:p>
          <a:p>
            <a:pPr eaLnBrk="1" hangingPunct="1">
              <a:lnSpc>
                <a:spcPct val="100000"/>
              </a:lnSpc>
            </a:pPr>
            <a:r>
              <a:rPr lang="en-US" altLang="en-US" sz="1600" b="1" dirty="0">
                <a:latin typeface="Myriad Pro Semibold" charset="0"/>
                <a:ea typeface="ＭＳ Ｐゴシック" panose="020B0600070205080204" pitchFamily="34" charset="-128"/>
              </a:rPr>
              <a:t>GC/CM Projects:</a:t>
            </a:r>
          </a:p>
          <a:p>
            <a:pPr eaLnBrk="1" hangingPunct="1">
              <a:lnSpc>
                <a:spcPct val="100000"/>
              </a:lnSpc>
              <a:spcBef>
                <a:spcPts val="0"/>
              </a:spcBef>
            </a:pPr>
            <a:r>
              <a:rPr lang="en-US" altLang="en-US" dirty="0">
                <a:solidFill>
                  <a:srgbClr val="000000"/>
                </a:solidFill>
                <a:latin typeface="Myriad Pro" panose="020B0503030403020204" pitchFamily="34" charset="0"/>
                <a:ea typeface="ＭＳ Ｐゴシック" panose="020B0600070205080204" pitchFamily="34" charset="-128"/>
              </a:rPr>
              <a:t>Seattle Fire Station 10 (JK)</a:t>
            </a:r>
          </a:p>
          <a:p>
            <a:pPr eaLnBrk="1" hangingPunct="1">
              <a:lnSpc>
                <a:spcPct val="100000"/>
              </a:lnSpc>
              <a:spcBef>
                <a:spcPts val="0"/>
              </a:spcBef>
            </a:pPr>
            <a:r>
              <a:rPr lang="en-US" altLang="en-US" dirty="0">
                <a:solidFill>
                  <a:srgbClr val="000000"/>
                </a:solidFill>
                <a:latin typeface="Myriad Pro" panose="020B0503030403020204" pitchFamily="34" charset="0"/>
                <a:ea typeface="ＭＳ Ｐゴシック" panose="020B0600070205080204" pitchFamily="34" charset="-128"/>
              </a:rPr>
              <a:t>Burien City Hall &amp; Library (JK)</a:t>
            </a:r>
          </a:p>
          <a:p>
            <a:pPr eaLnBrk="1" hangingPunct="1">
              <a:lnSpc>
                <a:spcPct val="100000"/>
              </a:lnSpc>
              <a:spcBef>
                <a:spcPts val="0"/>
              </a:spcBef>
            </a:pPr>
            <a:r>
              <a:rPr lang="en-US" altLang="en-US" dirty="0">
                <a:solidFill>
                  <a:srgbClr val="000000"/>
                </a:solidFill>
                <a:latin typeface="Myriad Pro" panose="020B0503030403020204" pitchFamily="34" charset="0"/>
                <a:ea typeface="ＭＳ Ｐゴシック" panose="020B0600070205080204" pitchFamily="34" charset="-128"/>
              </a:rPr>
              <a:t>Cascadia ES &amp; Robert Eagle Staff MS (JK, EB)</a:t>
            </a:r>
          </a:p>
          <a:p>
            <a:pPr eaLnBrk="1" hangingPunct="1">
              <a:lnSpc>
                <a:spcPct val="100000"/>
              </a:lnSpc>
              <a:spcBef>
                <a:spcPts val="0"/>
              </a:spcBef>
            </a:pPr>
            <a:r>
              <a:rPr lang="en-US" altLang="en-US" dirty="0">
                <a:solidFill>
                  <a:srgbClr val="000000"/>
                </a:solidFill>
                <a:latin typeface="Myriad Pro" panose="020B0503030403020204" pitchFamily="34" charset="0"/>
                <a:ea typeface="ＭＳ Ｐゴシック" panose="020B0600070205080204" pitchFamily="34" charset="-128"/>
              </a:rPr>
              <a:t>Olympic Hills Elementary School (EB)	</a:t>
            </a:r>
          </a:p>
          <a:p>
            <a:pPr eaLnBrk="1" hangingPunct="1">
              <a:lnSpc>
                <a:spcPct val="100000"/>
              </a:lnSpc>
              <a:spcBef>
                <a:spcPts val="0"/>
              </a:spcBef>
            </a:pPr>
            <a:r>
              <a:rPr lang="en-US" altLang="en-US" dirty="0">
                <a:solidFill>
                  <a:srgbClr val="000000"/>
                </a:solidFill>
                <a:latin typeface="Myriad Pro" panose="020B0503030403020204" pitchFamily="34" charset="0"/>
                <a:ea typeface="ＭＳ Ｐゴシック" panose="020B0600070205080204" pitchFamily="34" charset="-128"/>
              </a:rPr>
              <a:t>Bagley Elementary School (JK)</a:t>
            </a:r>
          </a:p>
          <a:p>
            <a:pPr eaLnBrk="1" hangingPunct="1">
              <a:lnSpc>
                <a:spcPct val="100000"/>
              </a:lnSpc>
              <a:spcBef>
                <a:spcPts val="0"/>
              </a:spcBef>
            </a:pPr>
            <a:r>
              <a:rPr lang="en-US" altLang="en-US" dirty="0">
                <a:solidFill>
                  <a:srgbClr val="000000"/>
                </a:solidFill>
                <a:latin typeface="Myriad Pro" panose="020B0503030403020204" pitchFamily="34" charset="0"/>
                <a:ea typeface="ＭＳ Ｐゴシック" panose="020B0600070205080204" pitchFamily="34" charset="-128"/>
              </a:rPr>
              <a:t>Pike Place </a:t>
            </a:r>
            <a:r>
              <a:rPr lang="en-US" altLang="en-US" dirty="0" err="1">
                <a:solidFill>
                  <a:srgbClr val="000000"/>
                </a:solidFill>
                <a:latin typeface="Myriad Pro" panose="020B0503030403020204" pitchFamily="34" charset="0"/>
                <a:ea typeface="ＭＳ Ｐゴシック" panose="020B0600070205080204" pitchFamily="34" charset="-128"/>
              </a:rPr>
              <a:t>MarketFront</a:t>
            </a:r>
            <a:r>
              <a:rPr lang="en-US" altLang="en-US" dirty="0">
                <a:solidFill>
                  <a:srgbClr val="000000"/>
                </a:solidFill>
                <a:latin typeface="Myriad Pro" panose="020B0503030403020204" pitchFamily="34" charset="0"/>
                <a:ea typeface="ＭＳ Ｐゴシック" panose="020B0600070205080204" pitchFamily="34" charset="-128"/>
              </a:rPr>
              <a:t> (JK)</a:t>
            </a:r>
          </a:p>
          <a:p>
            <a:pPr eaLnBrk="1" hangingPunct="1">
              <a:lnSpc>
                <a:spcPct val="100000"/>
              </a:lnSpc>
              <a:spcBef>
                <a:spcPts val="0"/>
              </a:spcBef>
            </a:pPr>
            <a:r>
              <a:rPr lang="en-US" altLang="en-US" dirty="0" err="1">
                <a:solidFill>
                  <a:srgbClr val="000000"/>
                </a:solidFill>
                <a:latin typeface="Myriad Pro" panose="020B0503030403020204" pitchFamily="34" charset="0"/>
                <a:ea typeface="ＭＳ Ｐゴシック" panose="020B0600070205080204" pitchFamily="34" charset="-128"/>
              </a:rPr>
              <a:t>ShoWare</a:t>
            </a:r>
            <a:r>
              <a:rPr lang="en-US" altLang="en-US" dirty="0">
                <a:solidFill>
                  <a:srgbClr val="000000"/>
                </a:solidFill>
                <a:latin typeface="Myriad Pro" panose="020B0503030403020204" pitchFamily="34" charset="0"/>
                <a:ea typeface="ＭＳ Ｐゴシック" panose="020B0600070205080204" pitchFamily="34" charset="-128"/>
              </a:rPr>
              <a:t> Events Center (EB)</a:t>
            </a:r>
          </a:p>
          <a:p>
            <a:pPr eaLnBrk="1" hangingPunct="1">
              <a:lnSpc>
                <a:spcPct val="100000"/>
              </a:lnSpc>
              <a:spcBef>
                <a:spcPts val="0"/>
              </a:spcBef>
            </a:pPr>
            <a:r>
              <a:rPr lang="en-US" altLang="en-US" dirty="0">
                <a:solidFill>
                  <a:srgbClr val="000000"/>
                </a:solidFill>
                <a:latin typeface="Myriad Pro" panose="020B0503030403020204" pitchFamily="34" charset="0"/>
                <a:ea typeface="ＭＳ Ｐゴシック" panose="020B0600070205080204" pitchFamily="34" charset="-128"/>
              </a:rPr>
              <a:t>King Street Station Rehabilitation (JK)</a:t>
            </a:r>
          </a:p>
          <a:p>
            <a:pPr eaLnBrk="1" hangingPunct="1">
              <a:lnSpc>
                <a:spcPct val="100000"/>
              </a:lnSpc>
              <a:spcBef>
                <a:spcPts val="0"/>
              </a:spcBef>
            </a:pPr>
            <a:r>
              <a:rPr lang="en-US" altLang="en-US" dirty="0">
                <a:solidFill>
                  <a:srgbClr val="000000"/>
                </a:solidFill>
                <a:latin typeface="Myriad Pro" panose="020B0503030403020204" pitchFamily="34" charset="0"/>
                <a:ea typeface="ＭＳ Ｐゴシック" panose="020B0600070205080204" pitchFamily="34" charset="-128"/>
              </a:rPr>
              <a:t>East County Courts</a:t>
            </a:r>
          </a:p>
          <a:p>
            <a:pPr eaLnBrk="1" hangingPunct="1">
              <a:lnSpc>
                <a:spcPct val="100000"/>
              </a:lnSpc>
              <a:spcBef>
                <a:spcPts val="0"/>
              </a:spcBef>
            </a:pPr>
            <a:r>
              <a:rPr lang="en-US" altLang="en-US" dirty="0">
                <a:solidFill>
                  <a:srgbClr val="000000"/>
                </a:solidFill>
                <a:latin typeface="Myriad Pro" panose="020B0503030403020204" pitchFamily="34" charset="0"/>
                <a:ea typeface="ＭＳ Ｐゴシック" panose="020B0600070205080204" pitchFamily="34" charset="-128"/>
              </a:rPr>
              <a:t>Safeco Field				</a:t>
            </a:r>
          </a:p>
          <a:p>
            <a:pPr eaLnBrk="1" hangingPunct="1">
              <a:lnSpc>
                <a:spcPct val="100000"/>
              </a:lnSpc>
              <a:spcBef>
                <a:spcPts val="0"/>
              </a:spcBef>
            </a:pPr>
            <a:r>
              <a:rPr lang="en-US" altLang="en-US" dirty="0">
                <a:solidFill>
                  <a:srgbClr val="000000"/>
                </a:solidFill>
                <a:latin typeface="Myriad Pro" panose="020B0503030403020204" pitchFamily="34" charset="0"/>
                <a:ea typeface="ＭＳ Ｐゴシック" panose="020B0600070205080204" pitchFamily="34" charset="-128"/>
              </a:rPr>
              <a:t>Seattle Justice Center			</a:t>
            </a:r>
          </a:p>
          <a:p>
            <a:pPr eaLnBrk="1" hangingPunct="1">
              <a:lnSpc>
                <a:spcPct val="100000"/>
              </a:lnSpc>
              <a:spcBef>
                <a:spcPts val="0"/>
              </a:spcBef>
            </a:pPr>
            <a:r>
              <a:rPr lang="en-US" altLang="en-US" dirty="0">
                <a:solidFill>
                  <a:srgbClr val="000000"/>
                </a:solidFill>
                <a:latin typeface="Myriad Pro" panose="020B0503030403020204" pitchFamily="34" charset="0"/>
                <a:ea typeface="ＭＳ Ｐゴシック" panose="020B0600070205080204" pitchFamily="34" charset="-128"/>
              </a:rPr>
              <a:t>Seattle City Hall &amp; Plaza</a:t>
            </a:r>
          </a:p>
          <a:p>
            <a:pPr eaLnBrk="1" hangingPunct="1">
              <a:lnSpc>
                <a:spcPct val="100000"/>
              </a:lnSpc>
              <a:spcBef>
                <a:spcPts val="0"/>
              </a:spcBef>
            </a:pPr>
            <a:r>
              <a:rPr lang="en-US" altLang="en-US" dirty="0" err="1">
                <a:latin typeface="Myriad Pro" panose="020B0503030403020204" pitchFamily="34" charset="0"/>
                <a:ea typeface="ＭＳ Ｐゴシック" panose="020B0600070205080204" pitchFamily="34" charset="-128"/>
              </a:rPr>
              <a:t>MercyCorps</a:t>
            </a:r>
            <a:r>
              <a:rPr lang="en-US" altLang="en-US" dirty="0">
                <a:latin typeface="Myriad Pro" panose="020B0503030403020204" pitchFamily="34" charset="0"/>
                <a:ea typeface="ＭＳ Ｐゴシック" panose="020B0600070205080204" pitchFamily="34" charset="-128"/>
              </a:rPr>
              <a:t> Headquarters			</a:t>
            </a:r>
          </a:p>
          <a:p>
            <a:pPr eaLnBrk="1" hangingPunct="1">
              <a:lnSpc>
                <a:spcPct val="100000"/>
              </a:lnSpc>
              <a:spcBef>
                <a:spcPts val="0"/>
              </a:spcBef>
            </a:pPr>
            <a:r>
              <a:rPr lang="en-US" altLang="en-US" dirty="0">
                <a:latin typeface="Myriad Pro" panose="020B0503030403020204" pitchFamily="34" charset="0"/>
                <a:ea typeface="ＭＳ Ｐゴシック" panose="020B0600070205080204" pitchFamily="34" charset="-128"/>
              </a:rPr>
              <a:t>Portland Streetcar Loop</a:t>
            </a:r>
          </a:p>
          <a:p>
            <a:pPr eaLnBrk="1" hangingPunct="1">
              <a:lnSpc>
                <a:spcPct val="100000"/>
              </a:lnSpc>
              <a:spcBef>
                <a:spcPts val="0"/>
              </a:spcBef>
            </a:pPr>
            <a:r>
              <a:rPr lang="en-US" altLang="en-US" dirty="0">
                <a:latin typeface="Myriad Pro" panose="020B0503030403020204" pitchFamily="34" charset="0"/>
                <a:ea typeface="ＭＳ Ｐゴシック" panose="020B0600070205080204" pitchFamily="34" charset="-128"/>
              </a:rPr>
              <a:t>Seattle Streetcar – South Lake Union		</a:t>
            </a:r>
          </a:p>
          <a:p>
            <a:pPr eaLnBrk="1" hangingPunct="1">
              <a:lnSpc>
                <a:spcPct val="100000"/>
              </a:lnSpc>
              <a:spcBef>
                <a:spcPts val="0"/>
              </a:spcBef>
            </a:pPr>
            <a:r>
              <a:rPr lang="en-US" altLang="en-US" dirty="0">
                <a:latin typeface="Myriad Pro" panose="020B0503030403020204" pitchFamily="34" charset="0"/>
                <a:ea typeface="ＭＳ Ｐゴシック" panose="020B0600070205080204" pitchFamily="34" charset="-128"/>
              </a:rPr>
              <a:t>Portland Streetcar – Ph 1, 2, 3</a:t>
            </a:r>
          </a:p>
          <a:p>
            <a:pPr eaLnBrk="1" hangingPunct="1">
              <a:lnSpc>
                <a:spcPct val="100000"/>
              </a:lnSpc>
              <a:spcBef>
                <a:spcPts val="0"/>
              </a:spcBef>
            </a:pPr>
            <a:r>
              <a:rPr lang="en-US" altLang="en-US" dirty="0">
                <a:latin typeface="Myriad Pro" panose="020B0503030403020204" pitchFamily="34" charset="0"/>
                <a:ea typeface="ＭＳ Ｐゴシック" panose="020B0600070205080204" pitchFamily="34" charset="-128"/>
              </a:rPr>
              <a:t>Seattle Streetcar – First Hill</a:t>
            </a:r>
          </a:p>
        </p:txBody>
      </p:sp>
      <p:sp>
        <p:nvSpPr>
          <p:cNvPr id="26626" name="Slide Number Placeholder 1">
            <a:extLst>
              <a:ext uri="{FF2B5EF4-FFF2-40B4-BE49-F238E27FC236}">
                <a16:creationId xmlns:a16="http://schemas.microsoft.com/office/drawing/2014/main" id="{C72589ED-4825-450A-8C01-F2E59B85584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EE5B340-8734-484E-BFA3-0C6B4DD3E303}" type="slidenum">
              <a:rPr lang="en-US" altLang="en-US" b="1" smtClean="0">
                <a:latin typeface="Myriad Pro Semibold" charset="0"/>
              </a:rPr>
              <a:pPr/>
              <a:t>14</a:t>
            </a:fld>
            <a:endParaRPr lang="en-US" altLang="en-US" b="1">
              <a:latin typeface="Myriad Pro Semibold" charset="0"/>
            </a:endParaRPr>
          </a:p>
        </p:txBody>
      </p:sp>
      <p:sp>
        <p:nvSpPr>
          <p:cNvPr id="26627" name="Rectangle 1">
            <a:extLst>
              <a:ext uri="{FF2B5EF4-FFF2-40B4-BE49-F238E27FC236}">
                <a16:creationId xmlns:a16="http://schemas.microsoft.com/office/drawing/2014/main" id="{5C64DBA5-6A1F-43D2-9613-9BD14DB1F10B}"/>
              </a:ext>
            </a:extLst>
          </p:cNvPr>
          <p:cNvSpPr>
            <a:spLocks noChangeArrowheads="1"/>
          </p:cNvSpPr>
          <p:nvPr/>
        </p:nvSpPr>
        <p:spPr bwMode="auto">
          <a:xfrm>
            <a:off x="0" y="0"/>
            <a:ext cx="378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chemeClr val="accent2"/>
                </a:solidFill>
                <a:latin typeface="Myriad Pro Semibold" charset="0"/>
              </a:rPr>
              <a:t>PROJECT MANAGER EXPERIENCE</a:t>
            </a:r>
          </a:p>
        </p:txBody>
      </p:sp>
      <p:sp>
        <p:nvSpPr>
          <p:cNvPr id="26629" name="TextBox 6">
            <a:extLst>
              <a:ext uri="{FF2B5EF4-FFF2-40B4-BE49-F238E27FC236}">
                <a16:creationId xmlns:a16="http://schemas.microsoft.com/office/drawing/2014/main" id="{F3085418-25EE-44FC-A07B-626C45CA947F}"/>
              </a:ext>
            </a:extLst>
          </p:cNvPr>
          <p:cNvSpPr txBox="1">
            <a:spLocks noChangeArrowheads="1"/>
          </p:cNvSpPr>
          <p:nvPr/>
        </p:nvSpPr>
        <p:spPr bwMode="auto">
          <a:xfrm>
            <a:off x="457200" y="5687982"/>
            <a:ext cx="1981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000" dirty="0">
                <a:solidFill>
                  <a:srgbClr val="000000"/>
                </a:solidFill>
                <a:latin typeface="Myriad Pro" panose="020B0503030403020204" pitchFamily="34" charset="0"/>
              </a:rPr>
              <a:t>JK = Justine Kim’s projects</a:t>
            </a:r>
          </a:p>
          <a:p>
            <a:r>
              <a:rPr lang="en-US" altLang="en-US" sz="1000" dirty="0">
                <a:solidFill>
                  <a:srgbClr val="000000"/>
                </a:solidFill>
                <a:latin typeface="Myriad Pro" panose="020B0503030403020204" pitchFamily="34" charset="0"/>
              </a:rPr>
              <a:t>EB = Ethan </a:t>
            </a:r>
            <a:r>
              <a:rPr lang="en-US" altLang="en-US" sz="1000" dirty="0" err="1">
                <a:solidFill>
                  <a:srgbClr val="000000"/>
                </a:solidFill>
                <a:latin typeface="Myriad Pro" panose="020B0503030403020204" pitchFamily="34" charset="0"/>
              </a:rPr>
              <a:t>Bernau’s</a:t>
            </a:r>
            <a:r>
              <a:rPr lang="en-US" altLang="en-US" sz="1000" dirty="0">
                <a:solidFill>
                  <a:srgbClr val="000000"/>
                </a:solidFill>
                <a:latin typeface="Myriad Pro" panose="020B0503030403020204" pitchFamily="34" charset="0"/>
              </a:rPr>
              <a:t> projects</a:t>
            </a:r>
          </a:p>
        </p:txBody>
      </p:sp>
      <p:pic>
        <p:nvPicPr>
          <p:cNvPr id="26628" name="Picture 5">
            <a:extLst>
              <a:ext uri="{FF2B5EF4-FFF2-40B4-BE49-F238E27FC236}">
                <a16:creationId xmlns:a16="http://schemas.microsoft.com/office/drawing/2014/main" id="{D57BA4F8-AFAE-42ED-A3D5-5FA3D956BB58}"/>
              </a:ext>
            </a:extLst>
          </p:cNvPr>
          <p:cNvPicPr>
            <a:picLocks noChangeAspect="1"/>
          </p:cNvPicPr>
          <p:nvPr/>
        </p:nvPicPr>
        <p:blipFill>
          <a:blip r:embed="rId3">
            <a:extLst>
              <a:ext uri="{28A0092B-C50C-407E-A947-70E740481C1C}">
                <a14:useLocalDpi xmlns:a14="http://schemas.microsoft.com/office/drawing/2010/main" val="0"/>
              </a:ext>
            </a:extLst>
          </a:blip>
          <a:srcRect l="2498"/>
          <a:stretch>
            <a:fillRect/>
          </a:stretch>
        </p:blipFill>
        <p:spPr bwMode="auto">
          <a:xfrm>
            <a:off x="4290807" y="3520637"/>
            <a:ext cx="2297497" cy="149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2">
            <a:extLst>
              <a:ext uri="{FF2B5EF4-FFF2-40B4-BE49-F238E27FC236}">
                <a16:creationId xmlns:a16="http://schemas.microsoft.com/office/drawing/2014/main" id="{D90B4CBB-3987-4B16-A7C5-384C151650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341" y="3525607"/>
            <a:ext cx="2348651" cy="149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a:extLst>
              <a:ext uri="{FF2B5EF4-FFF2-40B4-BE49-F238E27FC236}">
                <a16:creationId xmlns:a16="http://schemas.microsoft.com/office/drawing/2014/main" id="{D1EACF42-D91B-4EF7-A975-9038661E531B}"/>
              </a:ext>
            </a:extLst>
          </p:cNvPr>
          <p:cNvSpPr txBox="1">
            <a:spLocks noChangeArrowheads="1"/>
          </p:cNvSpPr>
          <p:nvPr/>
        </p:nvSpPr>
        <p:spPr bwMode="auto">
          <a:xfrm>
            <a:off x="6562885" y="3200400"/>
            <a:ext cx="2438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en-US" altLang="en-US" sz="1200" dirty="0">
                <a:solidFill>
                  <a:schemeClr val="bg1"/>
                </a:solidFill>
                <a:latin typeface="Myriad Pro" panose="020B0503030403020204" pitchFamily="34" charset="0"/>
              </a:rPr>
              <a:t>Seattle Fire Station 10</a:t>
            </a:r>
          </a:p>
        </p:txBody>
      </p:sp>
      <p:sp>
        <p:nvSpPr>
          <p:cNvPr id="11" name="TextBox 3">
            <a:extLst>
              <a:ext uri="{FF2B5EF4-FFF2-40B4-BE49-F238E27FC236}">
                <a16:creationId xmlns:a16="http://schemas.microsoft.com/office/drawing/2014/main" id="{8A7C9CB1-173E-47A5-BC89-9414DF8D4822}"/>
              </a:ext>
            </a:extLst>
          </p:cNvPr>
          <p:cNvSpPr txBox="1">
            <a:spLocks noChangeArrowheads="1"/>
          </p:cNvSpPr>
          <p:nvPr/>
        </p:nvSpPr>
        <p:spPr bwMode="auto">
          <a:xfrm>
            <a:off x="4191000" y="4980801"/>
            <a:ext cx="2438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en-US" altLang="en-US" sz="1200" dirty="0">
                <a:latin typeface="Myriad Pro" panose="020B0503030403020204" pitchFamily="34" charset="0"/>
              </a:rPr>
              <a:t>Seattle City Hall &amp; Plaza</a:t>
            </a:r>
          </a:p>
        </p:txBody>
      </p:sp>
      <p:sp>
        <p:nvSpPr>
          <p:cNvPr id="12" name="TextBox 3">
            <a:extLst>
              <a:ext uri="{FF2B5EF4-FFF2-40B4-BE49-F238E27FC236}">
                <a16:creationId xmlns:a16="http://schemas.microsoft.com/office/drawing/2014/main" id="{3D2C8D71-7E44-4FB4-A86B-66DA86BA5427}"/>
              </a:ext>
            </a:extLst>
          </p:cNvPr>
          <p:cNvSpPr txBox="1">
            <a:spLocks noChangeArrowheads="1"/>
          </p:cNvSpPr>
          <p:nvPr/>
        </p:nvSpPr>
        <p:spPr bwMode="auto">
          <a:xfrm>
            <a:off x="6637341" y="4980800"/>
            <a:ext cx="2438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en-US" altLang="en-US" sz="1200" dirty="0">
                <a:latin typeface="Myriad Pro" panose="020B0503030403020204" pitchFamily="34" charset="0"/>
              </a:rPr>
              <a:t>King Street Station Rehabilitation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a:extLst>
              <a:ext uri="{FF2B5EF4-FFF2-40B4-BE49-F238E27FC236}">
                <a16:creationId xmlns:a16="http://schemas.microsoft.com/office/drawing/2014/main" id="{DF5BB15E-9F31-4AD0-96E7-6E9FC0DDB0FF}"/>
              </a:ext>
            </a:extLst>
          </p:cNvPr>
          <p:cNvSpPr>
            <a:spLocks noGrp="1"/>
          </p:cNvSpPr>
          <p:nvPr>
            <p:ph idx="1"/>
          </p:nvPr>
        </p:nvSpPr>
        <p:spPr>
          <a:xfrm>
            <a:off x="457200" y="685800"/>
            <a:ext cx="4114800" cy="3962400"/>
          </a:xfrm>
        </p:spPr>
        <p:txBody>
          <a:bodyPr/>
          <a:lstStyle/>
          <a:p>
            <a:pPr eaLnBrk="1" hangingPunct="1">
              <a:lnSpc>
                <a:spcPct val="100000"/>
              </a:lnSpc>
              <a:spcBef>
                <a:spcPts val="0"/>
              </a:spcBef>
              <a:defRPr/>
            </a:pPr>
            <a:r>
              <a:rPr lang="en-US" altLang="en-US" sz="2000" b="1" dirty="0" err="1">
                <a:ea typeface="ＭＳ Ｐゴシック" panose="020B0600070205080204" pitchFamily="34" charset="-128"/>
              </a:rPr>
              <a:t>Shiels</a:t>
            </a:r>
            <a:r>
              <a:rPr lang="en-US" altLang="en-US" sz="2000" b="1" dirty="0">
                <a:ea typeface="ＭＳ Ｐゴシック" panose="020B0600070205080204" pitchFamily="34" charset="-128"/>
              </a:rPr>
              <a:t> Obletz Johnsen</a:t>
            </a:r>
          </a:p>
          <a:p>
            <a:pPr eaLnBrk="1" hangingPunct="1">
              <a:lnSpc>
                <a:spcPct val="100000"/>
              </a:lnSpc>
              <a:spcBef>
                <a:spcPts val="0"/>
              </a:spcBef>
              <a:defRPr/>
            </a:pPr>
            <a:r>
              <a:rPr lang="en-US" altLang="en-US" sz="2000" b="1" dirty="0">
                <a:latin typeface="Myriad Pro Semibold" charset="0"/>
                <a:ea typeface="ＭＳ Ｐゴシック" panose="020B0600070205080204" pitchFamily="34" charset="-128"/>
              </a:rPr>
              <a:t>Justine Kim, </a:t>
            </a:r>
            <a:r>
              <a:rPr lang="en-US" altLang="en-US" sz="2000" dirty="0">
                <a:latin typeface="Myriad Pro Semibold" charset="0"/>
                <a:ea typeface="ＭＳ Ｐゴシック" panose="020B0600070205080204" pitchFamily="34" charset="-128"/>
              </a:rPr>
              <a:t>Program Manager/      		</a:t>
            </a:r>
            <a:r>
              <a:rPr lang="en-US" altLang="en-US" sz="2000" dirty="0">
                <a:ea typeface="ＭＳ Ｐゴシック" panose="020B0600070205080204" pitchFamily="34" charset="-128"/>
              </a:rPr>
              <a:t>Senior Project Manager</a:t>
            </a:r>
          </a:p>
          <a:p>
            <a:pPr marL="285750" indent="-285750" eaLnBrk="1" hangingPunct="1">
              <a:lnSpc>
                <a:spcPct val="100000"/>
              </a:lnSpc>
              <a:spcBef>
                <a:spcPts val="1200"/>
              </a:spcBef>
              <a:buFont typeface="Arial" panose="020B0604020202020204" pitchFamily="34" charset="0"/>
              <a:buChar char="•"/>
              <a:defRPr/>
            </a:pPr>
            <a:r>
              <a:rPr lang="en-US" altLang="en-US" sz="1600" dirty="0">
                <a:ea typeface="ＭＳ Ｐゴシック" panose="020B0600070205080204" pitchFamily="34" charset="-128"/>
              </a:rPr>
              <a:t>Licensed Architect in WA.</a:t>
            </a:r>
          </a:p>
          <a:p>
            <a:pPr marL="285750" indent="-285750" eaLnBrk="1" hangingPunct="1">
              <a:lnSpc>
                <a:spcPct val="100000"/>
              </a:lnSpc>
              <a:spcBef>
                <a:spcPts val="1200"/>
              </a:spcBef>
              <a:buFont typeface="Arial" panose="020B0604020202020204" pitchFamily="34" charset="0"/>
              <a:buChar char="•"/>
              <a:defRPr/>
            </a:pPr>
            <a:r>
              <a:rPr lang="en-US" altLang="en-US" sz="1600" dirty="0">
                <a:ea typeface="ＭＳ Ｐゴシック" panose="020B0600070205080204" pitchFamily="34" charset="-128"/>
              </a:rPr>
              <a:t>29 years experience in design, project and construction management.</a:t>
            </a:r>
          </a:p>
          <a:p>
            <a:pPr marL="285750" indent="-285750" eaLnBrk="1" hangingPunct="1">
              <a:lnSpc>
                <a:spcPct val="100000"/>
              </a:lnSpc>
              <a:spcBef>
                <a:spcPts val="1200"/>
              </a:spcBef>
              <a:buFont typeface="Arial" panose="020B0604020202020204" pitchFamily="34" charset="0"/>
              <a:buChar char="•"/>
              <a:defRPr/>
            </a:pPr>
            <a:r>
              <a:rPr lang="en-US" altLang="en-US" sz="1600" dirty="0">
                <a:ea typeface="ＭＳ Ｐゴシック" panose="020B0600070205080204" pitchFamily="34" charset="-128"/>
              </a:rPr>
              <a:t>Manages development, planning, programming, procurement, design, bidding, construction, commissioning, controls, compliance, contract development and dispute resolution.</a:t>
            </a:r>
          </a:p>
          <a:p>
            <a:pPr marL="285750" indent="-285750" eaLnBrk="1" hangingPunct="1">
              <a:lnSpc>
                <a:spcPct val="100000"/>
              </a:lnSpc>
              <a:spcBef>
                <a:spcPts val="1200"/>
              </a:spcBef>
              <a:buFont typeface="Arial" panose="020B0604020202020204" pitchFamily="34" charset="0"/>
              <a:buChar char="•"/>
              <a:defRPr/>
            </a:pPr>
            <a:r>
              <a:rPr lang="en-US" altLang="en-US" sz="1600" dirty="0">
                <a:ea typeface="ＭＳ Ｐゴシック" panose="020B0600070205080204" pitchFamily="34" charset="-128"/>
              </a:rPr>
              <a:t>GC/CM Projects:</a:t>
            </a:r>
            <a:r>
              <a:rPr lang="en-US" altLang="en-US" sz="1600" dirty="0">
                <a:solidFill>
                  <a:srgbClr val="7F5500"/>
                </a:solidFill>
                <a:ea typeface="ＭＳ Ｐゴシック" panose="020B0600070205080204" pitchFamily="34" charset="-128"/>
              </a:rPr>
              <a:t>  </a:t>
            </a:r>
            <a:r>
              <a:rPr lang="en-US" altLang="en-US" sz="1600" dirty="0">
                <a:ea typeface="ＭＳ Ｐゴシック" panose="020B0600070205080204" pitchFamily="34" charset="-128"/>
              </a:rPr>
              <a:t>6</a:t>
            </a:r>
          </a:p>
        </p:txBody>
      </p:sp>
      <p:sp>
        <p:nvSpPr>
          <p:cNvPr id="27651" name="Slide Number Placeholder 2">
            <a:extLst>
              <a:ext uri="{FF2B5EF4-FFF2-40B4-BE49-F238E27FC236}">
                <a16:creationId xmlns:a16="http://schemas.microsoft.com/office/drawing/2014/main" id="{11C3FB51-FDA1-411A-8812-7D722C78AE33}"/>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D852269-E8FD-4280-9634-62097CAB92D5}" type="slidenum">
              <a:rPr lang="en-US" altLang="en-US" b="1" smtClean="0">
                <a:latin typeface="Myriad Pro Semibold" charset="0"/>
              </a:rPr>
              <a:pPr/>
              <a:t>15</a:t>
            </a:fld>
            <a:endParaRPr lang="en-US" altLang="en-US" b="1">
              <a:latin typeface="Myriad Pro Semibold" charset="0"/>
            </a:endParaRPr>
          </a:p>
        </p:txBody>
      </p:sp>
      <p:sp>
        <p:nvSpPr>
          <p:cNvPr id="27689" name="Rectangle 2">
            <a:extLst>
              <a:ext uri="{FF2B5EF4-FFF2-40B4-BE49-F238E27FC236}">
                <a16:creationId xmlns:a16="http://schemas.microsoft.com/office/drawing/2014/main" id="{1AF768D7-8A69-4BCA-B3F6-C3C565503554}"/>
              </a:ext>
            </a:extLst>
          </p:cNvPr>
          <p:cNvSpPr>
            <a:spLocks noChangeArrowheads="1"/>
          </p:cNvSpPr>
          <p:nvPr/>
        </p:nvSpPr>
        <p:spPr bwMode="auto">
          <a:xfrm>
            <a:off x="0" y="0"/>
            <a:ext cx="378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chemeClr val="accent2"/>
                </a:solidFill>
                <a:latin typeface="Myriad Pro Semibold" charset="0"/>
              </a:rPr>
              <a:t>PROJECT MANAGER EXPERIENCE</a:t>
            </a:r>
          </a:p>
        </p:txBody>
      </p:sp>
      <p:pic>
        <p:nvPicPr>
          <p:cNvPr id="27690" name="Picture 43" descr="image013">
            <a:extLst>
              <a:ext uri="{FF2B5EF4-FFF2-40B4-BE49-F238E27FC236}">
                <a16:creationId xmlns:a16="http://schemas.microsoft.com/office/drawing/2014/main" id="{9493DB96-5C3D-4C88-88D4-B4BBBABE3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199" y="228600"/>
            <a:ext cx="4023360" cy="268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a:extLst>
              <a:ext uri="{FF2B5EF4-FFF2-40B4-BE49-F238E27FC236}">
                <a16:creationId xmlns:a16="http://schemas.microsoft.com/office/drawing/2014/main" id="{C375D10E-9C7C-4955-928F-DC253278434E}"/>
              </a:ext>
            </a:extLst>
          </p:cNvPr>
          <p:cNvGraphicFramePr>
            <a:graphicFrameLocks noGrp="1"/>
          </p:cNvGraphicFramePr>
          <p:nvPr>
            <p:extLst>
              <p:ext uri="{D42A27DB-BD31-4B8C-83A1-F6EECF244321}">
                <p14:modId xmlns:p14="http://schemas.microsoft.com/office/powerpoint/2010/main" val="1539695179"/>
              </p:ext>
            </p:extLst>
          </p:nvPr>
        </p:nvGraphicFramePr>
        <p:xfrm>
          <a:off x="762000" y="4983480"/>
          <a:ext cx="6248400" cy="1082040"/>
        </p:xfrm>
        <a:graphic>
          <a:graphicData uri="http://schemas.openxmlformats.org/drawingml/2006/table">
            <a:tbl>
              <a:tblPr firstRow="1" firstCol="1" lastRow="1" lastCol="1" bandRow="1" bandCol="1"/>
              <a:tblGrid>
                <a:gridCol w="2856548">
                  <a:extLst>
                    <a:ext uri="{9D8B030D-6E8A-4147-A177-3AD203B41FA5}">
                      <a16:colId xmlns:a16="http://schemas.microsoft.com/office/drawing/2014/main" val="2791545691"/>
                    </a:ext>
                  </a:extLst>
                </a:gridCol>
                <a:gridCol w="728345">
                  <a:extLst>
                    <a:ext uri="{9D8B030D-6E8A-4147-A177-3AD203B41FA5}">
                      <a16:colId xmlns:a16="http://schemas.microsoft.com/office/drawing/2014/main" val="1988967188"/>
                    </a:ext>
                  </a:extLst>
                </a:gridCol>
                <a:gridCol w="1596707">
                  <a:extLst>
                    <a:ext uri="{9D8B030D-6E8A-4147-A177-3AD203B41FA5}">
                      <a16:colId xmlns:a16="http://schemas.microsoft.com/office/drawing/2014/main" val="832886127"/>
                    </a:ext>
                  </a:extLst>
                </a:gridCol>
                <a:gridCol w="1066800">
                  <a:extLst>
                    <a:ext uri="{9D8B030D-6E8A-4147-A177-3AD203B41FA5}">
                      <a16:colId xmlns:a16="http://schemas.microsoft.com/office/drawing/2014/main" val="845592877"/>
                    </a:ext>
                  </a:extLst>
                </a:gridCol>
              </a:tblGrid>
              <a:tr h="0">
                <a:tc>
                  <a:txBody>
                    <a:bodyPr/>
                    <a:lstStyle/>
                    <a:p>
                      <a:pPr marL="0" marR="0" algn="just">
                        <a:spcBef>
                          <a:spcPts val="0"/>
                        </a:spcBef>
                        <a:spcAft>
                          <a:spcPts val="0"/>
                        </a:spcAft>
                      </a:pPr>
                      <a:r>
                        <a:rPr lang="en-US" sz="1100" b="1">
                          <a:solidFill>
                            <a:srgbClr val="0070C0"/>
                          </a:solidFill>
                          <a:effectLst/>
                          <a:latin typeface="Arial" panose="020B0604020202020204" pitchFamily="34" charset="0"/>
                          <a:ea typeface="Times New Roman" panose="02020603050405020304" pitchFamily="18" charset="0"/>
                        </a:rPr>
                        <a:t>Project</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100" b="1">
                          <a:solidFill>
                            <a:srgbClr val="0070C0"/>
                          </a:solidFill>
                          <a:effectLst/>
                          <a:latin typeface="Arial" panose="020B0604020202020204" pitchFamily="34" charset="0"/>
                          <a:ea typeface="Times New Roman" panose="02020603050405020304" pitchFamily="18" charset="0"/>
                        </a:rPr>
                        <a:t> Value</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100" b="1">
                          <a:solidFill>
                            <a:srgbClr val="0070C0"/>
                          </a:solidFill>
                          <a:effectLst/>
                          <a:latin typeface="Arial" panose="020B0604020202020204" pitchFamily="34" charset="0"/>
                          <a:ea typeface="Times New Roman" panose="02020603050405020304" pitchFamily="18" charset="0"/>
                        </a:rPr>
                        <a:t>Role / Tasks</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100" b="1" dirty="0">
                          <a:solidFill>
                            <a:srgbClr val="0070C0"/>
                          </a:solidFill>
                          <a:effectLst/>
                          <a:latin typeface="Arial" panose="020B0604020202020204" pitchFamily="34" charset="0"/>
                          <a:ea typeface="Times New Roman" panose="02020603050405020304" pitchFamily="18" charset="0"/>
                        </a:rPr>
                        <a:t>Completed</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1090701"/>
                  </a:ext>
                </a:extLst>
              </a:tr>
              <a:tr h="0">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Tukwila Fire Stations Replacement (GC/CM)</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$32M</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Program Manager</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In Progress</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2875499"/>
                  </a:ext>
                </a:extLst>
              </a:tr>
              <a:tr h="0">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Cascadia ES &amp; Robert Eagle Staff MS (GC/CM)</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$116M</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Project Manager</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2017</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2549159"/>
                  </a:ext>
                </a:extLst>
              </a:tr>
              <a:tr h="0">
                <a:tc>
                  <a:txBody>
                    <a:bodyPr/>
                    <a:lstStyle/>
                    <a:p>
                      <a:pPr marL="0" marR="0">
                        <a:spcBef>
                          <a:spcPts val="0"/>
                        </a:spcBef>
                        <a:spcAft>
                          <a:spcPts val="0"/>
                        </a:spcAft>
                      </a:pPr>
                      <a:r>
                        <a:rPr lang="en-US" sz="1000" dirty="0" err="1">
                          <a:solidFill>
                            <a:srgbClr val="0070C0"/>
                          </a:solidFill>
                          <a:effectLst/>
                          <a:latin typeface="Arial" panose="020B0604020202020204" pitchFamily="34" charset="0"/>
                          <a:ea typeface="Times New Roman" panose="02020603050405020304" pitchFamily="18" charset="0"/>
                        </a:rPr>
                        <a:t>MarketFront</a:t>
                      </a:r>
                      <a:r>
                        <a:rPr lang="en-US" sz="1000" dirty="0">
                          <a:solidFill>
                            <a:srgbClr val="0070C0"/>
                          </a:solidFill>
                          <a:effectLst/>
                          <a:latin typeface="Arial" panose="020B0604020202020204" pitchFamily="34" charset="0"/>
                          <a:ea typeface="Times New Roman" panose="02020603050405020304" pitchFamily="18" charset="0"/>
                        </a:rPr>
                        <a:t> at Pike Place Market (GC/CM)</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$74M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Project Manager </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2017</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8110707"/>
                  </a:ext>
                </a:extLst>
              </a:tr>
              <a:tr h="0">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Burien City Hall &amp; Library (GC/CM)</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$38M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Project Manager</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2012</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9003834"/>
                  </a:ext>
                </a:extLst>
              </a:tr>
              <a:tr h="0">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King Street Station Rehabilitation (GC/CM)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$55M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Project Manager</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2013</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4765611"/>
                  </a:ext>
                </a:extLst>
              </a:tr>
              <a:tr h="0">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Seattle Fire Station 10 EOC and FAC (GC/CM)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$55M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Project Manager</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2009</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5497157"/>
                  </a:ext>
                </a:extLst>
              </a:tr>
            </a:tbl>
          </a:graphicData>
        </a:graphic>
      </p:graphicFrame>
      <p:sp>
        <p:nvSpPr>
          <p:cNvPr id="9" name="TextBox 3">
            <a:extLst>
              <a:ext uri="{FF2B5EF4-FFF2-40B4-BE49-F238E27FC236}">
                <a16:creationId xmlns:a16="http://schemas.microsoft.com/office/drawing/2014/main" id="{ED0274CC-D16A-4849-83DD-DC4119A79380}"/>
              </a:ext>
            </a:extLst>
          </p:cNvPr>
          <p:cNvSpPr txBox="1">
            <a:spLocks noChangeArrowheads="1"/>
          </p:cNvSpPr>
          <p:nvPr/>
        </p:nvSpPr>
        <p:spPr bwMode="auto">
          <a:xfrm>
            <a:off x="6629400" y="2971800"/>
            <a:ext cx="2438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en-US" altLang="en-US" sz="1200" dirty="0" err="1">
                <a:latin typeface="Myriad Pro" panose="020B0503030403020204" pitchFamily="34" charset="0"/>
              </a:rPr>
              <a:t>MarketFront</a:t>
            </a:r>
            <a:r>
              <a:rPr lang="en-US" altLang="en-US" sz="1200" dirty="0">
                <a:latin typeface="Myriad Pro" panose="020B0503030403020204" pitchFamily="34" charset="0"/>
              </a:rPr>
              <a:t> at Pike Place Market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a:extLst>
              <a:ext uri="{FF2B5EF4-FFF2-40B4-BE49-F238E27FC236}">
                <a16:creationId xmlns:a16="http://schemas.microsoft.com/office/drawing/2014/main" id="{E6723793-2B4E-4222-A952-83E12468D503}"/>
              </a:ext>
            </a:extLst>
          </p:cNvPr>
          <p:cNvSpPr>
            <a:spLocks noGrp="1"/>
          </p:cNvSpPr>
          <p:nvPr>
            <p:ph idx="1"/>
          </p:nvPr>
        </p:nvSpPr>
        <p:spPr>
          <a:xfrm>
            <a:off x="457200" y="685800"/>
            <a:ext cx="4114800" cy="3588385"/>
          </a:xfrm>
        </p:spPr>
        <p:txBody>
          <a:bodyPr/>
          <a:lstStyle/>
          <a:p>
            <a:pPr eaLnBrk="1" hangingPunct="1">
              <a:lnSpc>
                <a:spcPct val="100000"/>
              </a:lnSpc>
              <a:spcBef>
                <a:spcPts val="0"/>
              </a:spcBef>
              <a:defRPr/>
            </a:pPr>
            <a:r>
              <a:rPr lang="en-US" altLang="en-US" sz="2000" b="1" dirty="0" err="1">
                <a:ea typeface="ＭＳ Ｐゴシック" panose="020B0600070205080204" pitchFamily="34" charset="-128"/>
              </a:rPr>
              <a:t>Shiels</a:t>
            </a:r>
            <a:r>
              <a:rPr lang="en-US" altLang="en-US" sz="2000" b="1" dirty="0">
                <a:ea typeface="ＭＳ Ｐゴシック" panose="020B0600070205080204" pitchFamily="34" charset="-128"/>
              </a:rPr>
              <a:t> Obletz Johnsen</a:t>
            </a:r>
            <a:endParaRPr lang="en-US" altLang="en-US" sz="2000" b="1" dirty="0">
              <a:latin typeface="Myriad Pro Semibold" charset="0"/>
              <a:ea typeface="ＭＳ Ｐゴシック" panose="020B0600070205080204" pitchFamily="34" charset="-128"/>
            </a:endParaRPr>
          </a:p>
          <a:p>
            <a:pPr eaLnBrk="1" hangingPunct="1">
              <a:lnSpc>
                <a:spcPct val="100000"/>
              </a:lnSpc>
              <a:spcBef>
                <a:spcPts val="0"/>
              </a:spcBef>
              <a:defRPr/>
            </a:pPr>
            <a:r>
              <a:rPr lang="en-US" altLang="en-US" sz="2000" b="1" dirty="0">
                <a:latin typeface="Myriad Pro Semibold" charset="0"/>
                <a:ea typeface="ＭＳ Ｐゴシック" panose="020B0600070205080204" pitchFamily="34" charset="-128"/>
              </a:rPr>
              <a:t>Ethan Bernau, </a:t>
            </a:r>
            <a:r>
              <a:rPr lang="en-US" altLang="en-US" sz="2000" dirty="0">
                <a:ea typeface="ＭＳ Ｐゴシック" panose="020B0600070205080204" pitchFamily="34" charset="-128"/>
              </a:rPr>
              <a:t>Project Manager</a:t>
            </a:r>
          </a:p>
          <a:p>
            <a:pPr marL="285750" indent="-285750" eaLnBrk="1" hangingPunct="1">
              <a:lnSpc>
                <a:spcPct val="100000"/>
              </a:lnSpc>
              <a:spcBef>
                <a:spcPts val="1200"/>
              </a:spcBef>
              <a:buFont typeface="Arial" panose="020B0604020202020204" pitchFamily="34" charset="0"/>
              <a:buChar char="•"/>
              <a:defRPr/>
            </a:pPr>
            <a:r>
              <a:rPr lang="en-US" altLang="en-US" sz="1600" dirty="0">
                <a:ea typeface="ＭＳ Ｐゴシック" panose="020B0600070205080204" pitchFamily="34" charset="-128"/>
              </a:rPr>
              <a:t>13 years experience as project manager and owner’s representative.</a:t>
            </a:r>
          </a:p>
          <a:p>
            <a:pPr marL="285750" indent="-285750" eaLnBrk="1" hangingPunct="1">
              <a:lnSpc>
                <a:spcPct val="100000"/>
              </a:lnSpc>
              <a:spcBef>
                <a:spcPts val="1200"/>
              </a:spcBef>
              <a:buFont typeface="Arial" panose="020B0604020202020204" pitchFamily="34" charset="0"/>
              <a:buChar char="•"/>
              <a:defRPr/>
            </a:pPr>
            <a:r>
              <a:rPr lang="en-US" altLang="en-US" sz="1600" dirty="0">
                <a:ea typeface="ＭＳ Ｐゴシック" panose="020B0600070205080204" pitchFamily="34" charset="-128"/>
              </a:rPr>
              <a:t>Responsible for procurement, contracting and management of GC/CM, Architect and consultants, change order review and negotiation, environmental review/ permitting, utility coordination, scheduling, and budgeting.</a:t>
            </a:r>
          </a:p>
          <a:p>
            <a:pPr marL="285750" indent="-285750" eaLnBrk="1" hangingPunct="1">
              <a:lnSpc>
                <a:spcPct val="100000"/>
              </a:lnSpc>
              <a:spcBef>
                <a:spcPts val="1200"/>
              </a:spcBef>
              <a:buFont typeface="Arial" panose="020B0604020202020204" pitchFamily="34" charset="0"/>
              <a:buChar char="•"/>
              <a:defRPr/>
            </a:pPr>
            <a:r>
              <a:rPr lang="en-US" altLang="en-US" sz="1600" dirty="0">
                <a:ea typeface="ＭＳ Ｐゴシック" panose="020B0600070205080204" pitchFamily="34" charset="-128"/>
              </a:rPr>
              <a:t>GC/CM Projects: 3</a:t>
            </a:r>
          </a:p>
        </p:txBody>
      </p:sp>
      <p:sp>
        <p:nvSpPr>
          <p:cNvPr id="3" name="Slide Number Placeholder 2">
            <a:extLst>
              <a:ext uri="{FF2B5EF4-FFF2-40B4-BE49-F238E27FC236}">
                <a16:creationId xmlns:a16="http://schemas.microsoft.com/office/drawing/2014/main" id="{12A3B0A3-AF11-4CEC-96FB-808EC18C1A12}"/>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AFA17C2-E844-466C-87E6-06599D597A61}" type="slidenum">
              <a:rPr lang="en-US" altLang="en-US" b="1" smtClean="0">
                <a:latin typeface="Myriad Pro Semibold" charset="0"/>
              </a:rPr>
              <a:pPr/>
              <a:t>16</a:t>
            </a:fld>
            <a:endParaRPr lang="en-US" altLang="en-US" b="1" dirty="0">
              <a:latin typeface="Myriad Pro Semibold" charset="0"/>
            </a:endParaRPr>
          </a:p>
        </p:txBody>
      </p:sp>
      <p:graphicFrame>
        <p:nvGraphicFramePr>
          <p:cNvPr id="6" name="Table 5">
            <a:extLst>
              <a:ext uri="{FF2B5EF4-FFF2-40B4-BE49-F238E27FC236}">
                <a16:creationId xmlns:a16="http://schemas.microsoft.com/office/drawing/2014/main" id="{AEA4EB88-0596-4D14-A950-10FFCA0263C3}"/>
              </a:ext>
            </a:extLst>
          </p:cNvPr>
          <p:cNvGraphicFramePr>
            <a:graphicFrameLocks noGrp="1"/>
          </p:cNvGraphicFramePr>
          <p:nvPr>
            <p:extLst>
              <p:ext uri="{D42A27DB-BD31-4B8C-83A1-F6EECF244321}">
                <p14:modId xmlns:p14="http://schemas.microsoft.com/office/powerpoint/2010/main" val="2803626196"/>
              </p:ext>
            </p:extLst>
          </p:nvPr>
        </p:nvGraphicFramePr>
        <p:xfrm>
          <a:off x="767396" y="4963546"/>
          <a:ext cx="7233604" cy="1082040"/>
        </p:xfrm>
        <a:graphic>
          <a:graphicData uri="http://schemas.openxmlformats.org/drawingml/2006/table">
            <a:tbl>
              <a:tblPr firstRow="1" firstCol="1" lastRow="1" lastCol="1" bandRow="1" bandCol="1"/>
              <a:tblGrid>
                <a:gridCol w="2856548">
                  <a:extLst>
                    <a:ext uri="{9D8B030D-6E8A-4147-A177-3AD203B41FA5}">
                      <a16:colId xmlns:a16="http://schemas.microsoft.com/office/drawing/2014/main" val="3724978256"/>
                    </a:ext>
                  </a:extLst>
                </a:gridCol>
                <a:gridCol w="632460">
                  <a:extLst>
                    <a:ext uri="{9D8B030D-6E8A-4147-A177-3AD203B41FA5}">
                      <a16:colId xmlns:a16="http://schemas.microsoft.com/office/drawing/2014/main" val="4274936303"/>
                    </a:ext>
                  </a:extLst>
                </a:gridCol>
                <a:gridCol w="2847023">
                  <a:extLst>
                    <a:ext uri="{9D8B030D-6E8A-4147-A177-3AD203B41FA5}">
                      <a16:colId xmlns:a16="http://schemas.microsoft.com/office/drawing/2014/main" val="3744069608"/>
                    </a:ext>
                  </a:extLst>
                </a:gridCol>
                <a:gridCol w="897573">
                  <a:extLst>
                    <a:ext uri="{9D8B030D-6E8A-4147-A177-3AD203B41FA5}">
                      <a16:colId xmlns:a16="http://schemas.microsoft.com/office/drawing/2014/main" val="842851955"/>
                    </a:ext>
                  </a:extLst>
                </a:gridCol>
              </a:tblGrid>
              <a:tr h="0">
                <a:tc>
                  <a:txBody>
                    <a:bodyPr/>
                    <a:lstStyle/>
                    <a:p>
                      <a:pPr marL="0" marR="0" algn="just">
                        <a:spcBef>
                          <a:spcPts val="0"/>
                        </a:spcBef>
                        <a:spcAft>
                          <a:spcPts val="0"/>
                        </a:spcAft>
                      </a:pPr>
                      <a:r>
                        <a:rPr lang="en-US" sz="1100" b="1" dirty="0">
                          <a:solidFill>
                            <a:srgbClr val="0070C0"/>
                          </a:solidFill>
                          <a:effectLst/>
                          <a:latin typeface="Arial" panose="020B0604020202020204" pitchFamily="34" charset="0"/>
                          <a:ea typeface="Times New Roman" panose="02020603050405020304" pitchFamily="18" charset="0"/>
                        </a:rPr>
                        <a:t>Project</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100" b="1">
                          <a:solidFill>
                            <a:srgbClr val="0070C0"/>
                          </a:solidFill>
                          <a:effectLst/>
                          <a:latin typeface="Arial" panose="020B0604020202020204" pitchFamily="34" charset="0"/>
                          <a:ea typeface="Times New Roman" panose="02020603050405020304" pitchFamily="18" charset="0"/>
                        </a:rPr>
                        <a:t> Value</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100" b="1">
                          <a:solidFill>
                            <a:srgbClr val="0070C0"/>
                          </a:solidFill>
                          <a:effectLst/>
                          <a:latin typeface="Arial" panose="020B0604020202020204" pitchFamily="34" charset="0"/>
                          <a:ea typeface="Times New Roman" panose="02020603050405020304" pitchFamily="18" charset="0"/>
                        </a:rPr>
                        <a:t>Role / Tasks</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100" b="1">
                          <a:solidFill>
                            <a:srgbClr val="0070C0"/>
                          </a:solidFill>
                          <a:effectLst/>
                          <a:latin typeface="Arial" panose="020B0604020202020204" pitchFamily="34" charset="0"/>
                          <a:ea typeface="Times New Roman" panose="02020603050405020304" pitchFamily="18" charset="0"/>
                        </a:rPr>
                        <a:t>Completed</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399177"/>
                  </a:ext>
                </a:extLst>
              </a:tr>
              <a:tr h="0">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Cascadia ES &amp; Robert Eagle Staff MS (GC/CM)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$116M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Deputy Project Manager / Construction Manager</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2017</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1991853"/>
                  </a:ext>
                </a:extLst>
              </a:tr>
              <a:tr h="0">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Olympic Hills Elementary School (GC/CM)</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$45M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Project Manager / Construction Manager</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2017</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0731687"/>
                  </a:ext>
                </a:extLst>
              </a:tr>
              <a:tr h="0">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Seattle Central Waterfront Program</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$300M+</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Project Manager / Project Coordinator</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2015</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9727643"/>
                  </a:ext>
                </a:extLst>
              </a:tr>
              <a:tr h="0">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SCORE Correctional Facility</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$97M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Deputy Project Manager</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2011</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3691256"/>
                  </a:ext>
                </a:extLst>
              </a:tr>
              <a:tr h="0">
                <a:tc>
                  <a:txBody>
                    <a:bodyPr/>
                    <a:lstStyle/>
                    <a:p>
                      <a:pPr marL="0" marR="0">
                        <a:spcBef>
                          <a:spcPts val="0"/>
                        </a:spcBef>
                        <a:spcAft>
                          <a:spcPts val="0"/>
                        </a:spcAft>
                      </a:pPr>
                      <a:r>
                        <a:rPr lang="en-US" sz="1000" dirty="0" err="1">
                          <a:solidFill>
                            <a:srgbClr val="0070C0"/>
                          </a:solidFill>
                          <a:effectLst/>
                          <a:latin typeface="Arial" panose="020B0604020202020204" pitchFamily="34" charset="0"/>
                          <a:ea typeface="Times New Roman" panose="02020603050405020304" pitchFamily="18" charset="0"/>
                        </a:rPr>
                        <a:t>ShoWare</a:t>
                      </a:r>
                      <a:r>
                        <a:rPr lang="en-US" sz="1000" dirty="0">
                          <a:solidFill>
                            <a:srgbClr val="0070C0"/>
                          </a:solidFill>
                          <a:effectLst/>
                          <a:latin typeface="Arial" panose="020B0604020202020204" pitchFamily="34" charset="0"/>
                          <a:ea typeface="Times New Roman" panose="02020603050405020304" pitchFamily="18" charset="0"/>
                        </a:rPr>
                        <a:t> Center (GC/CM)</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$84M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Deputy Project Manager</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2009</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4853332"/>
                  </a:ext>
                </a:extLst>
              </a:tr>
              <a:tr h="0">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Seattle Joint Training Facility</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$33M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Project Coordinator</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2007</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8724003"/>
                  </a:ext>
                </a:extLst>
              </a:tr>
            </a:tbl>
          </a:graphicData>
        </a:graphic>
      </p:graphicFrame>
      <p:sp>
        <p:nvSpPr>
          <p:cNvPr id="7" name="Rectangle 29">
            <a:extLst>
              <a:ext uri="{FF2B5EF4-FFF2-40B4-BE49-F238E27FC236}">
                <a16:creationId xmlns:a16="http://schemas.microsoft.com/office/drawing/2014/main" id="{6FAC0118-0902-4A87-8C77-87BFDFA21B51}"/>
              </a:ext>
            </a:extLst>
          </p:cNvPr>
          <p:cNvSpPr>
            <a:spLocks noChangeArrowheads="1"/>
          </p:cNvSpPr>
          <p:nvPr/>
        </p:nvSpPr>
        <p:spPr bwMode="auto">
          <a:xfrm>
            <a:off x="1760538" y="3003550"/>
            <a:ext cx="7078662" cy="222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8703" name="Picture 31" descr="https://static1.squarespace.com/static/552807d9e4b04e0c66c88708/t/552ee260e4b0a60b2b2bb71c/1429135973576/SCORE_0026.jpg?format=1500w">
            <a:extLst>
              <a:ext uri="{FF2B5EF4-FFF2-40B4-BE49-F238E27FC236}">
                <a16:creationId xmlns:a16="http://schemas.microsoft.com/office/drawing/2014/main" id="{F284B3AC-748F-406B-9E3C-11B2C49D0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914400"/>
            <a:ext cx="4023360" cy="206127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
            <a:extLst>
              <a:ext uri="{FF2B5EF4-FFF2-40B4-BE49-F238E27FC236}">
                <a16:creationId xmlns:a16="http://schemas.microsoft.com/office/drawing/2014/main" id="{5170AB9D-FD20-49D4-95E9-5018BCA5B12E}"/>
              </a:ext>
            </a:extLst>
          </p:cNvPr>
          <p:cNvSpPr>
            <a:spLocks noChangeArrowheads="1"/>
          </p:cNvSpPr>
          <p:nvPr/>
        </p:nvSpPr>
        <p:spPr bwMode="auto">
          <a:xfrm>
            <a:off x="0" y="0"/>
            <a:ext cx="378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chemeClr val="accent2"/>
                </a:solidFill>
                <a:latin typeface="Myriad Pro Semibold" charset="0"/>
              </a:rPr>
              <a:t>PROJECT MANAGER EXPERIENCE</a:t>
            </a:r>
          </a:p>
        </p:txBody>
      </p:sp>
      <p:sp>
        <p:nvSpPr>
          <p:cNvPr id="9" name="TextBox 3">
            <a:extLst>
              <a:ext uri="{FF2B5EF4-FFF2-40B4-BE49-F238E27FC236}">
                <a16:creationId xmlns:a16="http://schemas.microsoft.com/office/drawing/2014/main" id="{F779D3BA-73D4-4A5C-802C-48BE7F4880A5}"/>
              </a:ext>
            </a:extLst>
          </p:cNvPr>
          <p:cNvSpPr txBox="1">
            <a:spLocks noChangeArrowheads="1"/>
          </p:cNvSpPr>
          <p:nvPr/>
        </p:nvSpPr>
        <p:spPr bwMode="auto">
          <a:xfrm>
            <a:off x="6629400" y="2971800"/>
            <a:ext cx="2438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en-US" altLang="en-US" sz="1200" dirty="0">
                <a:latin typeface="Myriad Pro" panose="020B0503030403020204" pitchFamily="34" charset="0"/>
              </a:rPr>
              <a:t>SCORE Correctional Facility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E32455-D16B-454D-87B7-36C91C330E8B}"/>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4457954-CEAD-445C-B296-677A189859FC}" type="slidenum">
              <a:rPr lang="en-US" altLang="en-US" b="1" smtClean="0">
                <a:latin typeface="Myriad Pro Semibold" charset="0"/>
              </a:rPr>
              <a:pPr/>
              <a:t>17</a:t>
            </a:fld>
            <a:endParaRPr lang="en-US" altLang="en-US" b="1">
              <a:latin typeface="Myriad Pro Semibold" charset="0"/>
            </a:endParaRPr>
          </a:p>
        </p:txBody>
      </p:sp>
      <p:sp>
        <p:nvSpPr>
          <p:cNvPr id="29741" name="Rectangle 2">
            <a:extLst>
              <a:ext uri="{FF2B5EF4-FFF2-40B4-BE49-F238E27FC236}">
                <a16:creationId xmlns:a16="http://schemas.microsoft.com/office/drawing/2014/main" id="{CCC631AA-61F1-4EB6-A3DE-CDD74A5FA9A0}"/>
              </a:ext>
            </a:extLst>
          </p:cNvPr>
          <p:cNvSpPr>
            <a:spLocks noChangeArrowheads="1"/>
          </p:cNvSpPr>
          <p:nvPr/>
        </p:nvSpPr>
        <p:spPr bwMode="auto">
          <a:xfrm>
            <a:off x="0" y="0"/>
            <a:ext cx="289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a:solidFill>
                  <a:schemeClr val="accent2"/>
                </a:solidFill>
                <a:latin typeface="Myriad Pro Semibold" charset="0"/>
              </a:rPr>
              <a:t>ARCHITECT EXPERIENCE</a:t>
            </a:r>
          </a:p>
        </p:txBody>
      </p:sp>
      <p:graphicFrame>
        <p:nvGraphicFramePr>
          <p:cNvPr id="10" name="Table 9">
            <a:extLst>
              <a:ext uri="{FF2B5EF4-FFF2-40B4-BE49-F238E27FC236}">
                <a16:creationId xmlns:a16="http://schemas.microsoft.com/office/drawing/2014/main" id="{4F3A9653-83EA-4447-A254-34A8DA7EBDAC}"/>
              </a:ext>
            </a:extLst>
          </p:cNvPr>
          <p:cNvGraphicFramePr>
            <a:graphicFrameLocks noGrp="1"/>
          </p:cNvGraphicFramePr>
          <p:nvPr>
            <p:extLst>
              <p:ext uri="{D42A27DB-BD31-4B8C-83A1-F6EECF244321}">
                <p14:modId xmlns:p14="http://schemas.microsoft.com/office/powerpoint/2010/main" val="284857335"/>
              </p:ext>
            </p:extLst>
          </p:nvPr>
        </p:nvGraphicFramePr>
        <p:xfrm>
          <a:off x="762000" y="4785360"/>
          <a:ext cx="7502843" cy="1234440"/>
        </p:xfrm>
        <a:graphic>
          <a:graphicData uri="http://schemas.openxmlformats.org/drawingml/2006/table">
            <a:tbl>
              <a:tblPr firstRow="1" firstCol="1" lastRow="1" lastCol="1" bandRow="1" bandCol="1"/>
              <a:tblGrid>
                <a:gridCol w="3902710">
                  <a:extLst>
                    <a:ext uri="{9D8B030D-6E8A-4147-A177-3AD203B41FA5}">
                      <a16:colId xmlns:a16="http://schemas.microsoft.com/office/drawing/2014/main" val="105333191"/>
                    </a:ext>
                  </a:extLst>
                </a:gridCol>
                <a:gridCol w="728345">
                  <a:extLst>
                    <a:ext uri="{9D8B030D-6E8A-4147-A177-3AD203B41FA5}">
                      <a16:colId xmlns:a16="http://schemas.microsoft.com/office/drawing/2014/main" val="2193201325"/>
                    </a:ext>
                  </a:extLst>
                </a:gridCol>
                <a:gridCol w="1465898">
                  <a:extLst>
                    <a:ext uri="{9D8B030D-6E8A-4147-A177-3AD203B41FA5}">
                      <a16:colId xmlns:a16="http://schemas.microsoft.com/office/drawing/2014/main" val="2008314532"/>
                    </a:ext>
                  </a:extLst>
                </a:gridCol>
                <a:gridCol w="1405890">
                  <a:extLst>
                    <a:ext uri="{9D8B030D-6E8A-4147-A177-3AD203B41FA5}">
                      <a16:colId xmlns:a16="http://schemas.microsoft.com/office/drawing/2014/main" val="1179517683"/>
                    </a:ext>
                  </a:extLst>
                </a:gridCol>
              </a:tblGrid>
              <a:tr h="0">
                <a:tc>
                  <a:txBody>
                    <a:bodyPr/>
                    <a:lstStyle/>
                    <a:p>
                      <a:pPr marL="0" marR="0" algn="just">
                        <a:spcBef>
                          <a:spcPts val="0"/>
                        </a:spcBef>
                        <a:spcAft>
                          <a:spcPts val="0"/>
                        </a:spcAft>
                      </a:pPr>
                      <a:r>
                        <a:rPr lang="en-US" sz="1100" b="1" dirty="0">
                          <a:solidFill>
                            <a:srgbClr val="0070C0"/>
                          </a:solidFill>
                          <a:effectLst/>
                          <a:latin typeface="Arial" panose="020B0604020202020204" pitchFamily="34" charset="0"/>
                          <a:ea typeface="Times New Roman" panose="02020603050405020304" pitchFamily="18" charset="0"/>
                        </a:rPr>
                        <a:t>Project</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100" b="1">
                          <a:solidFill>
                            <a:srgbClr val="0070C0"/>
                          </a:solidFill>
                          <a:effectLst/>
                          <a:latin typeface="Arial" panose="020B0604020202020204" pitchFamily="34" charset="0"/>
                          <a:ea typeface="Times New Roman" panose="02020603050405020304" pitchFamily="18" charset="0"/>
                        </a:rPr>
                        <a:t> Value</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100" b="1">
                          <a:solidFill>
                            <a:srgbClr val="0070C0"/>
                          </a:solidFill>
                          <a:effectLst/>
                          <a:latin typeface="Arial" panose="020B0604020202020204" pitchFamily="34" charset="0"/>
                          <a:ea typeface="Times New Roman" panose="02020603050405020304" pitchFamily="18" charset="0"/>
                        </a:rPr>
                        <a:t>Role / Tasks</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100" b="1" dirty="0">
                          <a:solidFill>
                            <a:srgbClr val="0070C0"/>
                          </a:solidFill>
                          <a:effectLst/>
                          <a:latin typeface="Arial" panose="020B0604020202020204" pitchFamily="34" charset="0"/>
                          <a:ea typeface="Times New Roman" panose="02020603050405020304" pitchFamily="18" charset="0"/>
                        </a:rPr>
                        <a:t>Completed</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0686495"/>
                  </a:ext>
                </a:extLst>
              </a:tr>
              <a:tr h="0">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Pueblo County Courthouse (CM/GC)</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$54.8 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Principal in Charge/PM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2012</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8908051"/>
                  </a:ext>
                </a:extLst>
              </a:tr>
              <a:tr h="0">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El Paso County Terry R Harris Judicial Complex Addition (CM/GC)</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$41.1M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Project Manager</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2006</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7216899"/>
                  </a:ext>
                </a:extLst>
              </a:tr>
              <a:tr h="0">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Wyoming Medium Correctional Institution (CM/GC)</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$108.2M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Project Manager</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2008</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2432813"/>
                  </a:ext>
                </a:extLst>
              </a:tr>
              <a:tr h="0">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Jefferson County Courts (CM/GC)</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$11.6M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Principal in Charge</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2016</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0861555"/>
                  </a:ext>
                </a:extLst>
              </a:tr>
              <a:tr h="0">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The Portland Building (Progressive DB)</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$120M *</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Principal in Charge</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Current</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6653275"/>
                  </a:ext>
                </a:extLst>
              </a:tr>
              <a:tr h="0">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76 Space Control &amp; RAIDRS (DB)</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$28.2M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Project Manager</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2008 &amp; 2013</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3653781"/>
                  </a:ext>
                </a:extLst>
              </a:tr>
              <a:tr h="0">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Fort Carson Warrior in Transition Facilities (DB)</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$18.6M</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Principal in Charge</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2012</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2617927"/>
                  </a:ext>
                </a:extLst>
              </a:tr>
            </a:tbl>
          </a:graphicData>
        </a:graphic>
      </p:graphicFrame>
      <p:pic>
        <p:nvPicPr>
          <p:cNvPr id="4" name="Picture 3">
            <a:extLst>
              <a:ext uri="{FF2B5EF4-FFF2-40B4-BE49-F238E27FC236}">
                <a16:creationId xmlns:a16="http://schemas.microsoft.com/office/drawing/2014/main" id="{5E0A6564-03B9-4F7B-98AE-138B5E2AF4EF}"/>
              </a:ext>
            </a:extLst>
          </p:cNvPr>
          <p:cNvPicPr>
            <a:picLocks noChangeAspect="1"/>
          </p:cNvPicPr>
          <p:nvPr/>
        </p:nvPicPr>
        <p:blipFill rotWithShape="1">
          <a:blip r:embed="rId2">
            <a:extLst>
              <a:ext uri="{28A0092B-C50C-407E-A947-70E740481C1C}">
                <a14:useLocalDpi xmlns:a14="http://schemas.microsoft.com/office/drawing/2010/main" val="0"/>
              </a:ext>
            </a:extLst>
          </a:blip>
          <a:srcRect l="4272" t="13005" r="742" b="31739"/>
          <a:stretch/>
        </p:blipFill>
        <p:spPr>
          <a:xfrm>
            <a:off x="5029200" y="914400"/>
            <a:ext cx="4023360" cy="3120634"/>
          </a:xfrm>
          <a:prstGeom prst="rect">
            <a:avLst/>
          </a:prstGeom>
        </p:spPr>
      </p:pic>
      <p:sp>
        <p:nvSpPr>
          <p:cNvPr id="14" name="Rectangle 3">
            <a:extLst>
              <a:ext uri="{FF2B5EF4-FFF2-40B4-BE49-F238E27FC236}">
                <a16:creationId xmlns:a16="http://schemas.microsoft.com/office/drawing/2014/main" id="{AE4C7057-A73A-44EF-89E2-0698B504974F}"/>
              </a:ext>
            </a:extLst>
          </p:cNvPr>
          <p:cNvSpPr txBox="1">
            <a:spLocks/>
          </p:cNvSpPr>
          <p:nvPr/>
        </p:nvSpPr>
        <p:spPr bwMode="auto">
          <a:xfrm>
            <a:off x="457200" y="685800"/>
            <a:ext cx="4114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685800" rtl="0" eaLnBrk="0" fontAlgn="base" hangingPunct="0">
              <a:lnSpc>
                <a:spcPct val="90000"/>
              </a:lnSpc>
              <a:spcBef>
                <a:spcPts val="750"/>
              </a:spcBef>
              <a:spcAft>
                <a:spcPct val="0"/>
              </a:spcAft>
              <a:buFontTx/>
              <a:buNone/>
              <a:defRPr sz="1400" b="0" i="0" kern="1200" baseline="0">
                <a:solidFill>
                  <a:schemeClr val="tx1"/>
                </a:solidFill>
                <a:latin typeface="Myriad Pro" charset="0"/>
                <a:ea typeface="Myriad Pro" charset="0"/>
                <a:cs typeface="Myriad Pro" charset="0"/>
              </a:defRPr>
            </a:lvl1pPr>
            <a:lvl2pPr marL="342900" indent="0" algn="l" defTabSz="685800" rtl="0" eaLnBrk="0" fontAlgn="base" hangingPunct="0">
              <a:lnSpc>
                <a:spcPct val="90000"/>
              </a:lnSpc>
              <a:spcBef>
                <a:spcPts val="375"/>
              </a:spcBef>
              <a:spcAft>
                <a:spcPct val="0"/>
              </a:spcAft>
              <a:buFontTx/>
              <a:buNone/>
              <a:defRPr sz="1400" kern="1200" baseline="0">
                <a:solidFill>
                  <a:schemeClr val="tx1"/>
                </a:solidFill>
                <a:latin typeface="Myriad Pro" charset="0"/>
                <a:ea typeface="Myriad Pro" charset="0"/>
                <a:cs typeface="Myriad Pro" charset="0"/>
              </a:defRPr>
            </a:lvl2pPr>
            <a:lvl3pPr marL="685800" indent="0" algn="l" defTabSz="685800" rtl="0" eaLnBrk="0" fontAlgn="base" hangingPunct="0">
              <a:lnSpc>
                <a:spcPct val="90000"/>
              </a:lnSpc>
              <a:spcBef>
                <a:spcPts val="375"/>
              </a:spcBef>
              <a:spcAft>
                <a:spcPct val="0"/>
              </a:spcAft>
              <a:buFontTx/>
              <a:buNone/>
              <a:defRPr sz="1500" kern="1200">
                <a:solidFill>
                  <a:schemeClr val="tx1"/>
                </a:solidFill>
                <a:latin typeface="+mn-lt"/>
                <a:ea typeface="ＭＳ Ｐゴシック" charset="-128"/>
                <a:cs typeface="+mn-cs"/>
              </a:defRPr>
            </a:lvl3pPr>
            <a:lvl4pPr marL="1028700" indent="0" algn="l" defTabSz="685800" rtl="0" eaLnBrk="0" fontAlgn="base" hangingPunct="0">
              <a:lnSpc>
                <a:spcPct val="90000"/>
              </a:lnSpc>
              <a:spcBef>
                <a:spcPts val="375"/>
              </a:spcBef>
              <a:spcAft>
                <a:spcPct val="0"/>
              </a:spcAft>
              <a:buFontTx/>
              <a:buNone/>
              <a:defRPr sz="1300" kern="1200">
                <a:solidFill>
                  <a:schemeClr val="tx1"/>
                </a:solidFill>
                <a:latin typeface="+mn-lt"/>
                <a:ea typeface="ＭＳ Ｐゴシック" charset="-128"/>
                <a:cs typeface="+mn-cs"/>
              </a:defRPr>
            </a:lvl4pPr>
            <a:lvl5pPr marL="1371600" indent="0" algn="l" defTabSz="685800" rtl="0" eaLnBrk="0" fontAlgn="base" hangingPunct="0">
              <a:lnSpc>
                <a:spcPct val="90000"/>
              </a:lnSpc>
              <a:spcBef>
                <a:spcPts val="375"/>
              </a:spcBef>
              <a:spcAft>
                <a:spcPct val="0"/>
              </a:spcAft>
              <a:buFontTx/>
              <a:buNone/>
              <a:defRPr sz="1300" kern="1200">
                <a:solidFill>
                  <a:schemeClr val="tx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eaLnBrk="1" hangingPunct="1">
              <a:lnSpc>
                <a:spcPct val="100000"/>
              </a:lnSpc>
              <a:spcBef>
                <a:spcPts val="0"/>
              </a:spcBef>
              <a:defRPr/>
            </a:pPr>
            <a:r>
              <a:rPr lang="en-US" altLang="en-US" sz="2000" b="1" dirty="0">
                <a:ea typeface="ＭＳ Ｐゴシック" panose="020B0600070205080204" pitchFamily="34" charset="-128"/>
              </a:rPr>
              <a:t>DLR Group</a:t>
            </a:r>
          </a:p>
          <a:p>
            <a:pPr eaLnBrk="1" hangingPunct="1">
              <a:lnSpc>
                <a:spcPct val="100000"/>
              </a:lnSpc>
              <a:spcBef>
                <a:spcPts val="0"/>
              </a:spcBef>
              <a:defRPr/>
            </a:pPr>
            <a:r>
              <a:rPr lang="en-US" altLang="en-US" sz="2000" b="1" dirty="0">
                <a:latin typeface="Myriad Pro Semibold" charset="0"/>
                <a:ea typeface="ＭＳ Ｐゴシック" panose="020B0600070205080204" pitchFamily="34" charset="-128"/>
              </a:rPr>
              <a:t>Bill Valdez, </a:t>
            </a:r>
            <a:r>
              <a:rPr lang="en-US" altLang="en-US" sz="2000" dirty="0">
                <a:ea typeface="ＭＳ Ｐゴシック" panose="020B0600070205080204" pitchFamily="34" charset="-128"/>
              </a:rPr>
              <a:t>Principal in Charge</a:t>
            </a:r>
          </a:p>
          <a:p>
            <a:pPr marL="171450" indent="-171450" eaLnBrk="1" hangingPunct="1">
              <a:lnSpc>
                <a:spcPct val="100000"/>
              </a:lnSpc>
              <a:spcBef>
                <a:spcPts val="1200"/>
              </a:spcBef>
              <a:buFont typeface="Arial" panose="020B0604020202020204" pitchFamily="34" charset="0"/>
              <a:buChar char="•"/>
              <a:defRPr/>
            </a:pPr>
            <a:r>
              <a:rPr lang="en-US" altLang="en-US" sz="1600" dirty="0">
                <a:ea typeface="ＭＳ Ｐゴシック" panose="020B0600070205080204" pitchFamily="34" charset="-128"/>
              </a:rPr>
              <a:t>Licensed Engineer in Washington and Colorado.</a:t>
            </a:r>
          </a:p>
          <a:p>
            <a:pPr marL="171450" indent="-171450" eaLnBrk="1" hangingPunct="1">
              <a:lnSpc>
                <a:spcPct val="100000"/>
              </a:lnSpc>
              <a:spcBef>
                <a:spcPts val="1200"/>
              </a:spcBef>
              <a:buFont typeface="Arial" panose="020B0604020202020204" pitchFamily="34" charset="0"/>
              <a:buChar char="•"/>
              <a:defRPr/>
            </a:pPr>
            <a:r>
              <a:rPr lang="en-US" altLang="en-US" sz="1600" dirty="0">
                <a:ea typeface="ＭＳ Ｐゴシック" panose="020B0600070205080204" pitchFamily="34" charset="-128"/>
              </a:rPr>
              <a:t>22 years of experience on similar </a:t>
            </a:r>
            <a:r>
              <a:rPr lang="en-US" altLang="en-US" sz="1600" dirty="0" err="1">
                <a:ea typeface="ＭＳ Ｐゴシック" panose="020B0600070205080204" pitchFamily="34" charset="-128"/>
              </a:rPr>
              <a:t>Justice+Civic</a:t>
            </a:r>
            <a:r>
              <a:rPr lang="en-US" altLang="en-US" sz="1600" dirty="0">
                <a:ea typeface="ＭＳ Ｐゴシック" panose="020B0600070205080204" pitchFamily="34" charset="-128"/>
              </a:rPr>
              <a:t> project types.</a:t>
            </a:r>
          </a:p>
          <a:p>
            <a:pPr marL="171450" indent="-171450" eaLnBrk="1" hangingPunct="1">
              <a:lnSpc>
                <a:spcPct val="100000"/>
              </a:lnSpc>
              <a:spcBef>
                <a:spcPts val="1200"/>
              </a:spcBef>
              <a:buFont typeface="Arial" panose="020B0604020202020204" pitchFamily="34" charset="0"/>
              <a:buChar char="•"/>
              <a:defRPr/>
            </a:pPr>
            <a:r>
              <a:rPr lang="en-US" altLang="en-US" sz="1600" dirty="0">
                <a:ea typeface="ＭＳ Ｐゴシック" panose="020B0600070205080204" pitchFamily="34" charset="-128"/>
              </a:rPr>
              <a:t>Courts Expert with 18 years of experience at DLR Group.</a:t>
            </a:r>
          </a:p>
          <a:p>
            <a:pPr marL="171450" indent="-171450" eaLnBrk="1" hangingPunct="1">
              <a:lnSpc>
                <a:spcPct val="100000"/>
              </a:lnSpc>
              <a:spcBef>
                <a:spcPts val="1200"/>
              </a:spcBef>
              <a:buFont typeface="Arial" panose="020B0604020202020204" pitchFamily="34" charset="0"/>
              <a:buChar char="•"/>
              <a:defRPr/>
            </a:pPr>
            <a:r>
              <a:rPr lang="en-US" altLang="en-US" sz="1600" dirty="0">
                <a:ea typeface="ＭＳ Ｐゴシック" panose="020B0600070205080204" pitchFamily="34" charset="-128"/>
              </a:rPr>
              <a:t>GC/CM Projects:</a:t>
            </a:r>
            <a:r>
              <a:rPr lang="en-US" altLang="en-US" sz="1600" dirty="0">
                <a:solidFill>
                  <a:srgbClr val="7F5500"/>
                </a:solidFill>
                <a:ea typeface="ＭＳ Ｐゴシック" panose="020B0600070205080204" pitchFamily="34" charset="-128"/>
              </a:rPr>
              <a:t>  </a:t>
            </a:r>
            <a:r>
              <a:rPr lang="en-US" altLang="en-US" sz="1600" dirty="0">
                <a:ea typeface="ＭＳ Ｐゴシック" panose="020B0600070205080204" pitchFamily="34" charset="-128"/>
              </a:rPr>
              <a:t>20</a:t>
            </a:r>
          </a:p>
          <a:p>
            <a:pPr eaLnBrk="1" hangingPunct="1">
              <a:lnSpc>
                <a:spcPct val="100000"/>
              </a:lnSpc>
              <a:spcBef>
                <a:spcPts val="1200"/>
              </a:spcBef>
              <a:defRPr/>
            </a:pPr>
            <a:endParaRPr lang="en-US" altLang="en-US" sz="1600" dirty="0">
              <a:ea typeface="ＭＳ Ｐゴシック" panose="020B0600070205080204" pitchFamily="34" charset="-128"/>
            </a:endParaRPr>
          </a:p>
        </p:txBody>
      </p:sp>
      <p:sp>
        <p:nvSpPr>
          <p:cNvPr id="8" name="TextBox 3">
            <a:extLst>
              <a:ext uri="{FF2B5EF4-FFF2-40B4-BE49-F238E27FC236}">
                <a16:creationId xmlns:a16="http://schemas.microsoft.com/office/drawing/2014/main" id="{6F721EDC-2EF1-4ADC-A445-FBB527F2EB4B}"/>
              </a:ext>
            </a:extLst>
          </p:cNvPr>
          <p:cNvSpPr txBox="1">
            <a:spLocks noChangeArrowheads="1"/>
          </p:cNvSpPr>
          <p:nvPr/>
        </p:nvSpPr>
        <p:spPr bwMode="auto">
          <a:xfrm>
            <a:off x="6705600" y="3983874"/>
            <a:ext cx="2438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en-US" altLang="en-US" sz="1200" dirty="0">
                <a:latin typeface="Myriad Pro" panose="020B0503030403020204" pitchFamily="34" charset="0"/>
              </a:rPr>
              <a:t>Pueblo County Courthouse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8555FD-A902-4A68-8AE3-CD7232373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914400"/>
            <a:ext cx="4023360" cy="3111399"/>
          </a:xfrm>
          <a:prstGeom prst="rect">
            <a:avLst/>
          </a:prstGeom>
        </p:spPr>
      </p:pic>
      <p:sp>
        <p:nvSpPr>
          <p:cNvPr id="30722" name="Rectangle 3">
            <a:extLst>
              <a:ext uri="{FF2B5EF4-FFF2-40B4-BE49-F238E27FC236}">
                <a16:creationId xmlns:a16="http://schemas.microsoft.com/office/drawing/2014/main" id="{F36CC440-FD6C-4947-989C-03EE6E68E6E5}"/>
              </a:ext>
            </a:extLst>
          </p:cNvPr>
          <p:cNvSpPr>
            <a:spLocks noGrp="1"/>
          </p:cNvSpPr>
          <p:nvPr>
            <p:ph idx="1"/>
          </p:nvPr>
        </p:nvSpPr>
        <p:spPr>
          <a:xfrm>
            <a:off x="457200" y="685799"/>
            <a:ext cx="4114800" cy="3886201"/>
          </a:xfrm>
        </p:spPr>
        <p:txBody>
          <a:bodyPr/>
          <a:lstStyle/>
          <a:p>
            <a:pPr eaLnBrk="1" hangingPunct="1">
              <a:lnSpc>
                <a:spcPct val="100000"/>
              </a:lnSpc>
              <a:spcBef>
                <a:spcPts val="0"/>
              </a:spcBef>
              <a:defRPr/>
            </a:pPr>
            <a:r>
              <a:rPr lang="en-US" altLang="en-US" sz="2000" b="1" dirty="0">
                <a:ea typeface="ＭＳ Ｐゴシック" panose="020B0600070205080204" pitchFamily="34" charset="-128"/>
              </a:rPr>
              <a:t>DLR Group</a:t>
            </a:r>
          </a:p>
          <a:p>
            <a:pPr eaLnBrk="1" hangingPunct="1">
              <a:lnSpc>
                <a:spcPct val="100000"/>
              </a:lnSpc>
              <a:spcBef>
                <a:spcPts val="0"/>
              </a:spcBef>
              <a:defRPr/>
            </a:pPr>
            <a:r>
              <a:rPr lang="en-US" altLang="en-US" sz="2000" b="1" dirty="0">
                <a:latin typeface="Myriad Pro Semibold" charset="0"/>
                <a:ea typeface="ＭＳ Ｐゴシック" panose="020B0600070205080204" pitchFamily="34" charset="-128"/>
              </a:rPr>
              <a:t>Erica </a:t>
            </a:r>
            <a:r>
              <a:rPr lang="en-US" altLang="en-US" sz="2000" b="1" dirty="0" err="1">
                <a:latin typeface="Myriad Pro Semibold" charset="0"/>
                <a:ea typeface="ＭＳ Ｐゴシック" panose="020B0600070205080204" pitchFamily="34" charset="-128"/>
              </a:rPr>
              <a:t>Loynd</a:t>
            </a:r>
            <a:r>
              <a:rPr lang="en-US" altLang="en-US" sz="2000" b="1" dirty="0">
                <a:latin typeface="Myriad Pro Semibold" charset="0"/>
                <a:ea typeface="ＭＳ Ｐゴシック" panose="020B0600070205080204" pitchFamily="34" charset="-128"/>
              </a:rPr>
              <a:t>, </a:t>
            </a:r>
            <a:r>
              <a:rPr lang="en-US" altLang="en-US" sz="2000" dirty="0"/>
              <a:t>Project Manager</a:t>
            </a:r>
          </a:p>
          <a:p>
            <a:pPr marL="171450" indent="-171450" eaLnBrk="1" hangingPunct="1">
              <a:lnSpc>
                <a:spcPct val="100000"/>
              </a:lnSpc>
              <a:spcBef>
                <a:spcPts val="1200"/>
              </a:spcBef>
              <a:buFont typeface="Arial" panose="020B0604020202020204" pitchFamily="34" charset="0"/>
              <a:buChar char="•"/>
              <a:defRPr/>
            </a:pPr>
            <a:r>
              <a:rPr lang="en-US" altLang="en-US" sz="1600" dirty="0">
                <a:ea typeface="ＭＳ Ｐゴシック" panose="020B0600070205080204" pitchFamily="34" charset="-128"/>
              </a:rPr>
              <a:t>Licensed Architect in WA, OR, HI.</a:t>
            </a:r>
          </a:p>
          <a:p>
            <a:pPr marL="171450" indent="-171450" eaLnBrk="1" hangingPunct="1">
              <a:lnSpc>
                <a:spcPct val="100000"/>
              </a:lnSpc>
              <a:spcBef>
                <a:spcPts val="1200"/>
              </a:spcBef>
              <a:buFont typeface="Arial" panose="020B0604020202020204" pitchFamily="34" charset="0"/>
              <a:buChar char="•"/>
              <a:defRPr/>
            </a:pPr>
            <a:r>
              <a:rPr lang="en-US" altLang="en-US" sz="1600" dirty="0">
                <a:ea typeface="ＭＳ Ｐゴシック" panose="020B0600070205080204" pitchFamily="34" charset="-128"/>
              </a:rPr>
              <a:t>WELL Accredited Professional &amp; LEED Accredited Professional.</a:t>
            </a:r>
          </a:p>
          <a:p>
            <a:pPr marL="171450" indent="-171450" eaLnBrk="1" hangingPunct="1">
              <a:lnSpc>
                <a:spcPct val="100000"/>
              </a:lnSpc>
              <a:spcBef>
                <a:spcPts val="1200"/>
              </a:spcBef>
              <a:buFont typeface="Arial" panose="020B0604020202020204" pitchFamily="34" charset="0"/>
              <a:buChar char="•"/>
              <a:defRPr/>
            </a:pPr>
            <a:r>
              <a:rPr lang="en-US" altLang="en-US" sz="1600" dirty="0">
                <a:ea typeface="ＭＳ Ｐゴシック" panose="020B0600070205080204" pitchFamily="34" charset="-128"/>
              </a:rPr>
              <a:t>15 years experience on similar Justice + Civic project types. </a:t>
            </a:r>
          </a:p>
          <a:p>
            <a:pPr marL="171450" indent="-171450" eaLnBrk="1" hangingPunct="1">
              <a:lnSpc>
                <a:spcPct val="100000"/>
              </a:lnSpc>
              <a:spcBef>
                <a:spcPts val="1200"/>
              </a:spcBef>
              <a:buFont typeface="Arial" panose="020B0604020202020204" pitchFamily="34" charset="0"/>
              <a:buChar char="•"/>
              <a:defRPr/>
            </a:pPr>
            <a:r>
              <a:rPr lang="en-US" altLang="en-US" sz="1600" dirty="0">
                <a:ea typeface="ＭＳ Ｐゴシック" panose="020B0600070205080204" pitchFamily="34" charset="-128"/>
              </a:rPr>
              <a:t>14 years experience at DLR Group.</a:t>
            </a:r>
          </a:p>
          <a:p>
            <a:pPr marL="171450" indent="-171450" eaLnBrk="1" hangingPunct="1">
              <a:lnSpc>
                <a:spcPct val="100000"/>
              </a:lnSpc>
              <a:spcBef>
                <a:spcPts val="1200"/>
              </a:spcBef>
              <a:buFont typeface="Arial" panose="020B0604020202020204" pitchFamily="34" charset="0"/>
              <a:buChar char="•"/>
              <a:defRPr/>
            </a:pPr>
            <a:r>
              <a:rPr lang="en-US" altLang="en-US" sz="1600" dirty="0">
                <a:ea typeface="ＭＳ Ｐゴシック" panose="020B0600070205080204" pitchFamily="34" charset="-128"/>
              </a:rPr>
              <a:t>AIA Academy of Justice National Leadership Group Member.</a:t>
            </a:r>
          </a:p>
          <a:p>
            <a:pPr marL="171450" indent="-171450" eaLnBrk="1" hangingPunct="1">
              <a:lnSpc>
                <a:spcPct val="100000"/>
              </a:lnSpc>
              <a:spcBef>
                <a:spcPts val="1200"/>
              </a:spcBef>
              <a:buFont typeface="Arial" panose="020B0604020202020204" pitchFamily="34" charset="0"/>
              <a:buChar char="•"/>
              <a:defRPr/>
            </a:pPr>
            <a:r>
              <a:rPr lang="en-US" altLang="en-US" sz="1600" dirty="0">
                <a:ea typeface="ＭＳ Ｐゴシック" panose="020B0600070205080204" pitchFamily="34" charset="-128"/>
              </a:rPr>
              <a:t>GC/CM Projects:</a:t>
            </a:r>
            <a:r>
              <a:rPr lang="en-US" altLang="en-US" sz="1600" dirty="0">
                <a:solidFill>
                  <a:srgbClr val="7F5500"/>
                </a:solidFill>
                <a:ea typeface="ＭＳ Ｐゴシック" panose="020B0600070205080204" pitchFamily="34" charset="-128"/>
              </a:rPr>
              <a:t>  </a:t>
            </a:r>
            <a:r>
              <a:rPr lang="en-US" altLang="en-US" sz="1600" dirty="0">
                <a:ea typeface="ＭＳ Ｐゴシック" panose="020B0600070205080204" pitchFamily="34" charset="-128"/>
              </a:rPr>
              <a:t>8</a:t>
            </a:r>
          </a:p>
        </p:txBody>
      </p:sp>
      <p:sp>
        <p:nvSpPr>
          <p:cNvPr id="3" name="Slide Number Placeholder 2">
            <a:extLst>
              <a:ext uri="{FF2B5EF4-FFF2-40B4-BE49-F238E27FC236}">
                <a16:creationId xmlns:a16="http://schemas.microsoft.com/office/drawing/2014/main" id="{A69D172F-5CCA-43A5-A2B9-BAF1B2480F1B}"/>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D261527-7BE9-4E61-8EF8-9CD883A682C7}" type="slidenum">
              <a:rPr lang="en-US" altLang="en-US" b="1" smtClean="0">
                <a:latin typeface="Myriad Pro Semibold" charset="0"/>
              </a:rPr>
              <a:pPr/>
              <a:t>18</a:t>
            </a:fld>
            <a:endParaRPr lang="en-US" altLang="en-US" b="1">
              <a:latin typeface="Myriad Pro Semibold" charset="0"/>
            </a:endParaRPr>
          </a:p>
        </p:txBody>
      </p:sp>
      <p:sp>
        <p:nvSpPr>
          <p:cNvPr id="30750" name="Rectangle 2">
            <a:extLst>
              <a:ext uri="{FF2B5EF4-FFF2-40B4-BE49-F238E27FC236}">
                <a16:creationId xmlns:a16="http://schemas.microsoft.com/office/drawing/2014/main" id="{63F7B93E-22EF-464F-9EA5-23B829BEF0E5}"/>
              </a:ext>
            </a:extLst>
          </p:cNvPr>
          <p:cNvSpPr>
            <a:spLocks noChangeArrowheads="1"/>
          </p:cNvSpPr>
          <p:nvPr/>
        </p:nvSpPr>
        <p:spPr bwMode="auto">
          <a:xfrm>
            <a:off x="0" y="-4046"/>
            <a:ext cx="289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chemeClr val="accent2"/>
                </a:solidFill>
                <a:latin typeface="Myriad Pro Semibold" charset="0"/>
              </a:rPr>
              <a:t>ARCHITECT EXPERIENCE</a:t>
            </a:r>
          </a:p>
        </p:txBody>
      </p:sp>
      <p:graphicFrame>
        <p:nvGraphicFramePr>
          <p:cNvPr id="6" name="Table 5">
            <a:extLst>
              <a:ext uri="{FF2B5EF4-FFF2-40B4-BE49-F238E27FC236}">
                <a16:creationId xmlns:a16="http://schemas.microsoft.com/office/drawing/2014/main" id="{F43AB5CC-3AFE-48E9-8190-FA1CB57B8C47}"/>
              </a:ext>
            </a:extLst>
          </p:cNvPr>
          <p:cNvGraphicFramePr>
            <a:graphicFrameLocks noGrp="1"/>
          </p:cNvGraphicFramePr>
          <p:nvPr>
            <p:extLst>
              <p:ext uri="{D42A27DB-BD31-4B8C-83A1-F6EECF244321}">
                <p14:modId xmlns:p14="http://schemas.microsoft.com/office/powerpoint/2010/main" val="1272884060"/>
              </p:ext>
            </p:extLst>
          </p:nvPr>
        </p:nvGraphicFramePr>
        <p:xfrm>
          <a:off x="762000" y="4946051"/>
          <a:ext cx="7239000" cy="1082040"/>
        </p:xfrm>
        <a:graphic>
          <a:graphicData uri="http://schemas.openxmlformats.org/drawingml/2006/table">
            <a:tbl>
              <a:tblPr firstRow="1" firstCol="1" lastRow="1" lastCol="1" bandRow="1" bandCol="1"/>
              <a:tblGrid>
                <a:gridCol w="3475673">
                  <a:extLst>
                    <a:ext uri="{9D8B030D-6E8A-4147-A177-3AD203B41FA5}">
                      <a16:colId xmlns:a16="http://schemas.microsoft.com/office/drawing/2014/main" val="103038780"/>
                    </a:ext>
                  </a:extLst>
                </a:gridCol>
                <a:gridCol w="780098">
                  <a:extLst>
                    <a:ext uri="{9D8B030D-6E8A-4147-A177-3AD203B41FA5}">
                      <a16:colId xmlns:a16="http://schemas.microsoft.com/office/drawing/2014/main" val="3667689852"/>
                    </a:ext>
                  </a:extLst>
                </a:gridCol>
                <a:gridCol w="1846898">
                  <a:extLst>
                    <a:ext uri="{9D8B030D-6E8A-4147-A177-3AD203B41FA5}">
                      <a16:colId xmlns:a16="http://schemas.microsoft.com/office/drawing/2014/main" val="3443124371"/>
                    </a:ext>
                  </a:extLst>
                </a:gridCol>
                <a:gridCol w="1136331">
                  <a:extLst>
                    <a:ext uri="{9D8B030D-6E8A-4147-A177-3AD203B41FA5}">
                      <a16:colId xmlns:a16="http://schemas.microsoft.com/office/drawing/2014/main" val="1741570845"/>
                    </a:ext>
                  </a:extLst>
                </a:gridCol>
              </a:tblGrid>
              <a:tr h="0">
                <a:tc>
                  <a:txBody>
                    <a:bodyPr/>
                    <a:lstStyle/>
                    <a:p>
                      <a:pPr marL="0" marR="0" algn="just">
                        <a:spcBef>
                          <a:spcPts val="0"/>
                        </a:spcBef>
                        <a:spcAft>
                          <a:spcPts val="0"/>
                        </a:spcAft>
                      </a:pPr>
                      <a:r>
                        <a:rPr lang="en-US" sz="1100" b="1" dirty="0">
                          <a:solidFill>
                            <a:srgbClr val="0070C0"/>
                          </a:solidFill>
                          <a:effectLst/>
                          <a:latin typeface="Arial" panose="020B0604020202020204" pitchFamily="34" charset="0"/>
                          <a:ea typeface="Times New Roman" panose="02020603050405020304" pitchFamily="18" charset="0"/>
                        </a:rPr>
                        <a:t>Project</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100" b="1">
                          <a:solidFill>
                            <a:srgbClr val="0070C0"/>
                          </a:solidFill>
                          <a:effectLst/>
                          <a:latin typeface="Arial" panose="020B0604020202020204" pitchFamily="34" charset="0"/>
                          <a:ea typeface="Times New Roman" panose="02020603050405020304" pitchFamily="18" charset="0"/>
                        </a:rPr>
                        <a:t> Value</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100" b="1">
                          <a:solidFill>
                            <a:srgbClr val="0070C0"/>
                          </a:solidFill>
                          <a:effectLst/>
                          <a:latin typeface="Arial" panose="020B0604020202020204" pitchFamily="34" charset="0"/>
                          <a:ea typeface="Times New Roman" panose="02020603050405020304" pitchFamily="18" charset="0"/>
                        </a:rPr>
                        <a:t>Role / Tasks</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100" b="1" dirty="0">
                          <a:solidFill>
                            <a:srgbClr val="0070C0"/>
                          </a:solidFill>
                          <a:effectLst/>
                          <a:latin typeface="Arial" panose="020B0604020202020204" pitchFamily="34" charset="0"/>
                          <a:ea typeface="Times New Roman" panose="02020603050405020304" pitchFamily="18" charset="0"/>
                        </a:rPr>
                        <a:t>Completed</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4374802"/>
                  </a:ext>
                </a:extLst>
              </a:tr>
              <a:tr h="0">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Steilacoom High School (GC/CM)</a:t>
                      </a:r>
                      <a:endParaRPr lang="en-US" sz="105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$21.3M</a:t>
                      </a:r>
                      <a:endParaRPr lang="en-US" sz="105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Project Designer</a:t>
                      </a:r>
                      <a:endParaRPr lang="en-US" sz="105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2008</a:t>
                      </a:r>
                      <a:endParaRPr lang="en-US" sz="105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3326011"/>
                  </a:ext>
                </a:extLst>
              </a:tr>
              <a:tr h="0">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Marysville Getchell High School (GC/CM)</a:t>
                      </a:r>
                      <a:endParaRPr lang="en-US" sz="105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$67.2 M</a:t>
                      </a:r>
                      <a:endParaRPr lang="en-US" sz="105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Project Designer</a:t>
                      </a:r>
                      <a:endParaRPr lang="en-US" sz="105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2011</a:t>
                      </a:r>
                      <a:endParaRPr lang="en-US" sz="105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8632502"/>
                  </a:ext>
                </a:extLst>
              </a:tr>
              <a:tr h="0">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Bledsoe County Correctional Complex (GC/CM)</a:t>
                      </a:r>
                      <a:endParaRPr lang="en-US" sz="105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$143.4M</a:t>
                      </a:r>
                      <a:endParaRPr lang="en-US" sz="105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Project Architect</a:t>
                      </a:r>
                      <a:endParaRPr lang="en-US" sz="105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2011</a:t>
                      </a:r>
                      <a:endParaRPr lang="en-US" sz="105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7336773"/>
                  </a:ext>
                </a:extLst>
              </a:tr>
              <a:tr h="0">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King County Children and Family Justice Center (DB)</a:t>
                      </a:r>
                      <a:endParaRPr lang="en-US" sz="105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$160M</a:t>
                      </a:r>
                      <a:endParaRPr lang="en-US" sz="105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Owner Technical Reviewer</a:t>
                      </a:r>
                      <a:endParaRPr lang="en-US" sz="105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Current</a:t>
                      </a:r>
                      <a:endParaRPr lang="en-US" sz="105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7646100"/>
                  </a:ext>
                </a:extLst>
              </a:tr>
              <a:tr h="0">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Glasgow School District, 4 school prototype</a:t>
                      </a:r>
                      <a:endParaRPr lang="en-US" sz="105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50M GBP</a:t>
                      </a:r>
                      <a:endParaRPr lang="en-US" sz="105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Project Designer</a:t>
                      </a:r>
                      <a:endParaRPr lang="en-US" sz="105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2007</a:t>
                      </a:r>
                      <a:endParaRPr lang="en-US" sz="105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5524807"/>
                  </a:ext>
                </a:extLst>
              </a:tr>
              <a:tr h="0">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North Glasgow College</a:t>
                      </a:r>
                      <a:endParaRPr lang="en-US" sz="105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27M GBP</a:t>
                      </a:r>
                      <a:endParaRPr lang="en-US" sz="105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Project Designer</a:t>
                      </a:r>
                      <a:endParaRPr lang="en-US" sz="105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2009</a:t>
                      </a:r>
                      <a:endParaRPr lang="en-US" sz="105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1907406"/>
                  </a:ext>
                </a:extLst>
              </a:tr>
            </a:tbl>
          </a:graphicData>
        </a:graphic>
      </p:graphicFrame>
      <p:sp>
        <p:nvSpPr>
          <p:cNvPr id="9" name="TextBox 3">
            <a:extLst>
              <a:ext uri="{FF2B5EF4-FFF2-40B4-BE49-F238E27FC236}">
                <a16:creationId xmlns:a16="http://schemas.microsoft.com/office/drawing/2014/main" id="{B056159A-55FC-4A72-A6B8-6E757F1485AE}"/>
              </a:ext>
            </a:extLst>
          </p:cNvPr>
          <p:cNvSpPr txBox="1">
            <a:spLocks noChangeArrowheads="1"/>
          </p:cNvSpPr>
          <p:nvPr/>
        </p:nvSpPr>
        <p:spPr bwMode="auto">
          <a:xfrm>
            <a:off x="6705600" y="3986726"/>
            <a:ext cx="2438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en-US" altLang="en-US" sz="1200" dirty="0">
                <a:latin typeface="Myriad Pro" panose="020B0503030403020204" pitchFamily="34" charset="0"/>
              </a:rPr>
              <a:t>Marysville Getchell High School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a:extLst>
              <a:ext uri="{FF2B5EF4-FFF2-40B4-BE49-F238E27FC236}">
                <a16:creationId xmlns:a16="http://schemas.microsoft.com/office/drawing/2014/main" id="{B1BE91F7-043F-4537-9AF1-EE7FE3FC9C38}"/>
              </a:ext>
            </a:extLst>
          </p:cNvPr>
          <p:cNvSpPr>
            <a:spLocks noGrp="1"/>
          </p:cNvSpPr>
          <p:nvPr>
            <p:ph idx="1"/>
          </p:nvPr>
        </p:nvSpPr>
        <p:spPr>
          <a:xfrm>
            <a:off x="1219200" y="838200"/>
            <a:ext cx="7467600" cy="457200"/>
          </a:xfrm>
        </p:spPr>
        <p:txBody>
          <a:bodyPr/>
          <a:lstStyle/>
          <a:p>
            <a:pPr eaLnBrk="1" hangingPunct="1"/>
            <a:endParaRPr lang="en-US" altLang="en-US">
              <a:latin typeface="Myriad Pro" panose="020B0503030403020204" pitchFamily="34" charset="0"/>
              <a:ea typeface="ＭＳ Ｐゴシック" panose="020B0600070205080204" pitchFamily="34" charset="-128"/>
            </a:endParaRPr>
          </a:p>
          <a:p>
            <a:pPr eaLnBrk="1" hangingPunct="1"/>
            <a:endParaRPr lang="en-US" altLang="en-US" sz="1800">
              <a:latin typeface="Myriad Pro" panose="020B0503030403020204" pitchFamily="34" charset="0"/>
              <a:ea typeface="ＭＳ Ｐゴシック" panose="020B0600070205080204" pitchFamily="34" charset="-128"/>
            </a:endParaRPr>
          </a:p>
        </p:txBody>
      </p:sp>
      <p:sp>
        <p:nvSpPr>
          <p:cNvPr id="31746" name="Slide Number Placeholder 1">
            <a:extLst>
              <a:ext uri="{FF2B5EF4-FFF2-40B4-BE49-F238E27FC236}">
                <a16:creationId xmlns:a16="http://schemas.microsoft.com/office/drawing/2014/main" id="{18B4ABAE-6332-40D7-91A4-63F8341A7E8E}"/>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FE60E00-B800-4206-86BE-42C7841B368A}" type="slidenum">
              <a:rPr lang="en-US" altLang="en-US" b="1" smtClean="0">
                <a:latin typeface="Myriad Pro Semibold" charset="0"/>
              </a:rPr>
              <a:pPr/>
              <a:t>19</a:t>
            </a:fld>
            <a:endParaRPr lang="en-US" altLang="en-US" b="1">
              <a:latin typeface="Myriad Pro Semibold" charset="0"/>
            </a:endParaRPr>
          </a:p>
        </p:txBody>
      </p:sp>
      <p:sp>
        <p:nvSpPr>
          <p:cNvPr id="31748" name="Rectangle 3">
            <a:extLst>
              <a:ext uri="{FF2B5EF4-FFF2-40B4-BE49-F238E27FC236}">
                <a16:creationId xmlns:a16="http://schemas.microsoft.com/office/drawing/2014/main" id="{606A1E12-1826-4B75-91A7-571EB975CFE6}"/>
              </a:ext>
            </a:extLst>
          </p:cNvPr>
          <p:cNvSpPr txBox="1">
            <a:spLocks noChangeArrowheads="1"/>
          </p:cNvSpPr>
          <p:nvPr/>
        </p:nvSpPr>
        <p:spPr bwMode="auto">
          <a:xfrm>
            <a:off x="457200" y="685800"/>
            <a:ext cx="38100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en-US" sz="2000" b="1" dirty="0">
                <a:latin typeface="Myriad Pro Semibold" charset="0"/>
              </a:rPr>
              <a:t>Everett Municipal Court</a:t>
            </a:r>
          </a:p>
        </p:txBody>
      </p:sp>
      <p:sp>
        <p:nvSpPr>
          <p:cNvPr id="31749" name="Rectangle 3">
            <a:extLst>
              <a:ext uri="{FF2B5EF4-FFF2-40B4-BE49-F238E27FC236}">
                <a16:creationId xmlns:a16="http://schemas.microsoft.com/office/drawing/2014/main" id="{9FB2836C-8B37-4B88-B0F5-AE1B0BC623BC}"/>
              </a:ext>
            </a:extLst>
          </p:cNvPr>
          <p:cNvSpPr txBox="1">
            <a:spLocks noChangeArrowheads="1"/>
          </p:cNvSpPr>
          <p:nvPr/>
        </p:nvSpPr>
        <p:spPr bwMode="auto">
          <a:xfrm>
            <a:off x="457200" y="1168400"/>
            <a:ext cx="3810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 typeface="Arial" panose="020B0604020202020204" pitchFamily="34" charset="0"/>
              <a:buNone/>
            </a:pPr>
            <a:r>
              <a:rPr lang="en-US" altLang="en-US" sz="1200" dirty="0">
                <a:latin typeface="Myriad Pro" panose="020B0503030403020204" pitchFamily="34" charset="0"/>
              </a:rPr>
              <a:t>Everett, WA</a:t>
            </a:r>
          </a:p>
          <a:p>
            <a:pPr eaLnBrk="1" hangingPunct="1">
              <a:spcBef>
                <a:spcPct val="20000"/>
              </a:spcBef>
              <a:buFont typeface="Arial" panose="020B0604020202020204" pitchFamily="34" charset="0"/>
              <a:buNone/>
            </a:pPr>
            <a:r>
              <a:rPr lang="en-US" altLang="en-US" sz="1200" dirty="0">
                <a:latin typeface="Myriad Pro" panose="020B0503030403020204" pitchFamily="34" charset="0"/>
              </a:rPr>
              <a:t>Owner: City of Everett</a:t>
            </a:r>
          </a:p>
          <a:p>
            <a:pPr eaLnBrk="1" hangingPunct="1">
              <a:spcBef>
                <a:spcPct val="20000"/>
              </a:spcBef>
              <a:buFont typeface="Arial" panose="020B0604020202020204" pitchFamily="34" charset="0"/>
              <a:buNone/>
            </a:pPr>
            <a:endParaRPr lang="en-US" altLang="en-US" sz="1200" dirty="0">
              <a:latin typeface="Myriad Pro" panose="020B0503030403020204" pitchFamily="34" charset="0"/>
            </a:endParaRPr>
          </a:p>
          <a:p>
            <a:pPr eaLnBrk="1" hangingPunct="1">
              <a:spcBef>
                <a:spcPct val="20000"/>
              </a:spcBef>
              <a:buFont typeface="Arial" panose="020B0604020202020204" pitchFamily="34" charset="0"/>
              <a:buNone/>
            </a:pPr>
            <a:r>
              <a:rPr lang="en-US" altLang="en-US" sz="1200" dirty="0">
                <a:latin typeface="Myriad Pro" panose="020B0503030403020204" pitchFamily="34" charset="0"/>
              </a:rPr>
              <a:t>Size:  25,000 sf</a:t>
            </a:r>
          </a:p>
          <a:p>
            <a:pPr eaLnBrk="1" hangingPunct="1">
              <a:spcBef>
                <a:spcPct val="20000"/>
              </a:spcBef>
            </a:pPr>
            <a:r>
              <a:rPr lang="en-US" altLang="en-US" sz="1200" dirty="0">
                <a:latin typeface="Myriad Pro" panose="020B0503030403020204" pitchFamily="34" charset="0"/>
              </a:rPr>
              <a:t>Completed:  2013</a:t>
            </a:r>
          </a:p>
          <a:p>
            <a:pPr eaLnBrk="1" hangingPunct="1">
              <a:spcBef>
                <a:spcPct val="20000"/>
              </a:spcBef>
            </a:pPr>
            <a:r>
              <a:rPr lang="en-US" altLang="en-US" sz="1200" dirty="0">
                <a:latin typeface="Myriad Pro" panose="020B0503030403020204" pitchFamily="34" charset="0"/>
              </a:rPr>
              <a:t>Project Delivery: Design-Bid-Build</a:t>
            </a:r>
          </a:p>
          <a:p>
            <a:pPr eaLnBrk="1" hangingPunct="1">
              <a:spcBef>
                <a:spcPct val="20000"/>
              </a:spcBef>
            </a:pPr>
            <a:r>
              <a:rPr lang="en-US" altLang="en-US" sz="1200" dirty="0">
                <a:latin typeface="Myriad Pro" panose="020B0503030403020204" pitchFamily="34" charset="0"/>
              </a:rPr>
              <a:t>Final Construction Cost:  $5.8m</a:t>
            </a:r>
          </a:p>
          <a:p>
            <a:pPr eaLnBrk="1" hangingPunct="1">
              <a:spcBef>
                <a:spcPct val="20000"/>
              </a:spcBef>
            </a:pPr>
            <a:endParaRPr lang="en-US" altLang="en-US" sz="1200" dirty="0">
              <a:latin typeface="Myriad Pro" panose="020B0503030403020204" pitchFamily="34" charset="0"/>
            </a:endParaRPr>
          </a:p>
          <a:p>
            <a:pPr eaLnBrk="1" hangingPunct="1">
              <a:spcBef>
                <a:spcPct val="20000"/>
              </a:spcBef>
            </a:pPr>
            <a:r>
              <a:rPr lang="en-US" altLang="en-US" sz="1200" dirty="0">
                <a:latin typeface="Myriad Pro" panose="020B0503030403020204" pitchFamily="34" charset="0"/>
              </a:rPr>
              <a:t>LEED Silver</a:t>
            </a:r>
          </a:p>
          <a:p>
            <a:pPr eaLnBrk="1" hangingPunct="1">
              <a:spcBef>
                <a:spcPct val="20000"/>
              </a:spcBef>
            </a:pPr>
            <a:r>
              <a:rPr lang="en-US" sz="1200" dirty="0">
                <a:latin typeface="Myriad Pro" panose="020B0503030403020204" pitchFamily="34" charset="0"/>
              </a:rPr>
              <a:t>Civic Design Award - AIA Washington Council - 2015</a:t>
            </a:r>
          </a:p>
          <a:p>
            <a:pPr eaLnBrk="1" hangingPunct="1">
              <a:spcBef>
                <a:spcPct val="20000"/>
              </a:spcBef>
            </a:pPr>
            <a:r>
              <a:rPr lang="en-US" sz="1200" dirty="0">
                <a:latin typeface="Myriad Pro" panose="020B0503030403020204" pitchFamily="34" charset="0"/>
              </a:rPr>
              <a:t>IES Illumination Award of Merit - Energy and Environmental Design Award Category - 2014</a:t>
            </a:r>
            <a:endParaRPr lang="en-US" altLang="en-US" sz="1200" dirty="0">
              <a:latin typeface="Myriad Pro" panose="020B0503030403020204" pitchFamily="34" charset="0"/>
            </a:endParaRPr>
          </a:p>
        </p:txBody>
      </p:sp>
      <p:sp>
        <p:nvSpPr>
          <p:cNvPr id="31750" name="Rectangle 1">
            <a:extLst>
              <a:ext uri="{FF2B5EF4-FFF2-40B4-BE49-F238E27FC236}">
                <a16:creationId xmlns:a16="http://schemas.microsoft.com/office/drawing/2014/main" id="{25D7A4AD-5639-4486-8A06-BDCFC680BF85}"/>
              </a:ext>
            </a:extLst>
          </p:cNvPr>
          <p:cNvSpPr>
            <a:spLocks noChangeArrowheads="1"/>
          </p:cNvSpPr>
          <p:nvPr/>
        </p:nvSpPr>
        <p:spPr bwMode="auto">
          <a:xfrm>
            <a:off x="0" y="0"/>
            <a:ext cx="2832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chemeClr val="accent2"/>
                </a:solidFill>
                <a:latin typeface="Myriad Pro Semibold" charset="0"/>
              </a:rPr>
              <a:t>ARCHITECT EXPERIENCE</a:t>
            </a:r>
          </a:p>
        </p:txBody>
      </p:sp>
      <p:sp>
        <p:nvSpPr>
          <p:cNvPr id="31751" name="Rectangle 2">
            <a:extLst>
              <a:ext uri="{FF2B5EF4-FFF2-40B4-BE49-F238E27FC236}">
                <a16:creationId xmlns:a16="http://schemas.microsoft.com/office/drawing/2014/main" id="{3DAEC0B9-0DB1-4987-8272-FD06F09E6487}"/>
              </a:ext>
            </a:extLst>
          </p:cNvPr>
          <p:cNvSpPr>
            <a:spLocks noChangeArrowheads="1"/>
          </p:cNvSpPr>
          <p:nvPr/>
        </p:nvSpPr>
        <p:spPr bwMode="auto">
          <a:xfrm>
            <a:off x="457200" y="4191000"/>
            <a:ext cx="79867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sz="2000" baseline="30000" dirty="0">
                <a:latin typeface="Myriad Pro" panose="020B0503030403020204" pitchFamily="34" charset="0"/>
              </a:rPr>
              <a:t>The new Everett Municipal Court revitalizes the image of city government in Everett. DLR Group’s design celebrates the Northwest and honors the unique history and culture of the City of Everett while retaining a consistent visual identity with an existing civic campus. </a:t>
            </a:r>
          </a:p>
          <a:p>
            <a:endParaRPr lang="en-US" sz="2000" baseline="30000" dirty="0">
              <a:latin typeface="Myriad Pro" panose="020B0503030403020204" pitchFamily="34" charset="0"/>
            </a:endParaRPr>
          </a:p>
          <a:p>
            <a:r>
              <a:rPr lang="en-US" sz="2000" baseline="30000" dirty="0">
                <a:latin typeface="Myriad Pro" panose="020B0503030403020204" pitchFamily="34" charset="0"/>
              </a:rPr>
              <a:t>The new Everett Court facility is conceptualized as the gateway to the city campus, with a public courtyard serving as a primary feature for encouraging public connection to the function of the courts. A glass entry lobby serves as the feature design element, establishing the civic nature of the building and setting itself apart from other commercial buildings in the area. Creating greater range of vision through a focus on transparency within the building successfully merges the requirements for safety with the overall design philosophy. </a:t>
            </a:r>
          </a:p>
        </p:txBody>
      </p:sp>
      <p:pic>
        <p:nvPicPr>
          <p:cNvPr id="3" name="Picture 2">
            <a:extLst>
              <a:ext uri="{FF2B5EF4-FFF2-40B4-BE49-F238E27FC236}">
                <a16:creationId xmlns:a16="http://schemas.microsoft.com/office/drawing/2014/main" id="{D39ED4A7-C37C-4FFB-8199-364C89C3835A}"/>
              </a:ext>
            </a:extLst>
          </p:cNvPr>
          <p:cNvPicPr>
            <a:picLocks noChangeAspect="1"/>
          </p:cNvPicPr>
          <p:nvPr/>
        </p:nvPicPr>
        <p:blipFill rotWithShape="1">
          <a:blip r:embed="rId2">
            <a:extLst>
              <a:ext uri="{28A0092B-C50C-407E-A947-70E740481C1C}">
                <a14:useLocalDpi xmlns:a14="http://schemas.microsoft.com/office/drawing/2010/main" val="0"/>
              </a:ext>
            </a:extLst>
          </a:blip>
          <a:srcRect l="13728" r="10925" b="3109"/>
          <a:stretch/>
        </p:blipFill>
        <p:spPr>
          <a:xfrm>
            <a:off x="4389120" y="228600"/>
            <a:ext cx="4523169" cy="349791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1">
            <a:extLst>
              <a:ext uri="{FF2B5EF4-FFF2-40B4-BE49-F238E27FC236}">
                <a16:creationId xmlns:a16="http://schemas.microsoft.com/office/drawing/2014/main" id="{C615AC62-B889-4368-9054-3351C447B907}"/>
              </a:ext>
            </a:extLst>
          </p:cNvPr>
          <p:cNvSpPr>
            <a:spLocks noGrp="1" noChangeArrowheads="1"/>
          </p:cNvSpPr>
          <p:nvPr>
            <p:ph type="sldNum" sz="quarter" idx="10"/>
          </p:nvPr>
        </p:nvSpPr>
        <p:spPr bwMode="auto">
          <a:xfrm>
            <a:off x="6629400" y="6356350"/>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FFA0843-3073-43F0-B378-166EA609C529}" type="slidenum">
              <a:rPr lang="en-US" altLang="en-US" sz="1000" b="1" smtClean="0">
                <a:latin typeface="Myriad Pro Semibold" charset="0"/>
              </a:rPr>
              <a:pPr/>
              <a:t>2</a:t>
            </a:fld>
            <a:endParaRPr lang="en-US" altLang="en-US" sz="1000" b="1">
              <a:latin typeface="Myriad Pro Semibold" charset="0"/>
            </a:endParaRPr>
          </a:p>
        </p:txBody>
      </p:sp>
      <p:sp>
        <p:nvSpPr>
          <p:cNvPr id="14338" name="Rectangle 3">
            <a:extLst>
              <a:ext uri="{FF2B5EF4-FFF2-40B4-BE49-F238E27FC236}">
                <a16:creationId xmlns:a16="http://schemas.microsoft.com/office/drawing/2014/main" id="{6CBE95EE-DB86-4E1C-823A-29AC3A63D606}"/>
              </a:ext>
            </a:extLst>
          </p:cNvPr>
          <p:cNvSpPr>
            <a:spLocks noGrp="1"/>
          </p:cNvSpPr>
          <p:nvPr>
            <p:ph idx="4294967295"/>
          </p:nvPr>
        </p:nvSpPr>
        <p:spPr>
          <a:xfrm>
            <a:off x="762000" y="838200"/>
            <a:ext cx="3657600" cy="5029200"/>
          </a:xfrm>
        </p:spPr>
        <p:txBody>
          <a:bodyPr wrap="none"/>
          <a:lstStyle/>
          <a:p>
            <a:pPr eaLnBrk="1" hangingPunct="1">
              <a:lnSpc>
                <a:spcPct val="100000"/>
              </a:lnSpc>
              <a:spcBef>
                <a:spcPts val="0"/>
              </a:spcBef>
              <a:buFontTx/>
              <a:buNone/>
            </a:pPr>
            <a:r>
              <a:rPr lang="en-US" altLang="en-US" sz="2000" b="1" dirty="0">
                <a:latin typeface="Myriad Pro" panose="020B0503030403020204" pitchFamily="34" charset="0"/>
              </a:rPr>
              <a:t>David Cline</a:t>
            </a:r>
          </a:p>
          <a:p>
            <a:pPr eaLnBrk="1" hangingPunct="1">
              <a:lnSpc>
                <a:spcPct val="100000"/>
              </a:lnSpc>
              <a:spcBef>
                <a:spcPts val="0"/>
              </a:spcBef>
              <a:buFontTx/>
              <a:buNone/>
            </a:pPr>
            <a:r>
              <a:rPr lang="en-US" altLang="en-US" sz="1200" dirty="0">
                <a:latin typeface="Myriad Pro" panose="020B0503030403020204" pitchFamily="34" charset="0"/>
              </a:rPr>
              <a:t>City Administrator, City of Tukwila</a:t>
            </a:r>
          </a:p>
          <a:p>
            <a:pPr eaLnBrk="1" hangingPunct="1">
              <a:lnSpc>
                <a:spcPct val="100000"/>
              </a:lnSpc>
              <a:spcBef>
                <a:spcPts val="0"/>
              </a:spcBef>
              <a:buFontTx/>
              <a:buNone/>
            </a:pPr>
            <a:endParaRPr lang="en-US" altLang="en-US" sz="1200" dirty="0">
              <a:latin typeface="Myriad Pro" panose="020B0503030403020204" pitchFamily="34" charset="0"/>
            </a:endParaRPr>
          </a:p>
          <a:p>
            <a:pPr eaLnBrk="1" hangingPunct="1">
              <a:lnSpc>
                <a:spcPct val="100000"/>
              </a:lnSpc>
              <a:spcBef>
                <a:spcPts val="0"/>
              </a:spcBef>
              <a:buNone/>
            </a:pPr>
            <a:r>
              <a:rPr lang="en-US" altLang="en-US" sz="2000" b="1" dirty="0">
                <a:latin typeface="Myriad Pro" panose="020B0503030403020204" pitchFamily="34" charset="0"/>
              </a:rPr>
              <a:t>Rachel Bianchi</a:t>
            </a:r>
          </a:p>
          <a:p>
            <a:pPr eaLnBrk="1" hangingPunct="1">
              <a:lnSpc>
                <a:spcPct val="100000"/>
              </a:lnSpc>
              <a:spcBef>
                <a:spcPts val="0"/>
              </a:spcBef>
              <a:buFontTx/>
              <a:buNone/>
            </a:pPr>
            <a:r>
              <a:rPr lang="en-US" altLang="en-US" sz="1200" dirty="0">
                <a:latin typeface="Myriad Pro" panose="020B0503030403020204" pitchFamily="34" charset="0"/>
              </a:rPr>
              <a:t>Public Safety Plan Manager, City of Tukwila</a:t>
            </a:r>
          </a:p>
          <a:p>
            <a:pPr eaLnBrk="1" hangingPunct="1">
              <a:lnSpc>
                <a:spcPct val="100000"/>
              </a:lnSpc>
              <a:spcBef>
                <a:spcPts val="0"/>
              </a:spcBef>
              <a:buFontTx/>
              <a:buNone/>
            </a:pPr>
            <a:endParaRPr lang="en-US" altLang="en-US" sz="1200" dirty="0">
              <a:latin typeface="Myriad Pro" panose="020B0503030403020204" pitchFamily="34" charset="0"/>
            </a:endParaRPr>
          </a:p>
          <a:p>
            <a:pPr eaLnBrk="1" hangingPunct="1">
              <a:lnSpc>
                <a:spcPct val="100000"/>
              </a:lnSpc>
              <a:spcBef>
                <a:spcPts val="0"/>
              </a:spcBef>
              <a:buNone/>
            </a:pPr>
            <a:r>
              <a:rPr lang="en-US" altLang="en-US" sz="2000" b="1" dirty="0">
                <a:latin typeface="Myriad Pro" panose="020B0503030403020204" pitchFamily="34" charset="0"/>
              </a:rPr>
              <a:t>Justine Kim</a:t>
            </a:r>
          </a:p>
          <a:p>
            <a:pPr eaLnBrk="1" hangingPunct="1">
              <a:lnSpc>
                <a:spcPct val="100000"/>
              </a:lnSpc>
              <a:spcBef>
                <a:spcPts val="0"/>
              </a:spcBef>
              <a:buFontTx/>
              <a:buNone/>
            </a:pPr>
            <a:r>
              <a:rPr lang="en-US" altLang="en-US" sz="1200" dirty="0">
                <a:latin typeface="Myriad Pro" panose="020B0503030403020204" pitchFamily="34" charset="0"/>
              </a:rPr>
              <a:t>Program Manager/Sr. PM, Shiels Obletz Johnsen</a:t>
            </a:r>
          </a:p>
          <a:p>
            <a:pPr eaLnBrk="1" hangingPunct="1">
              <a:lnSpc>
                <a:spcPct val="100000"/>
              </a:lnSpc>
              <a:spcBef>
                <a:spcPts val="0"/>
              </a:spcBef>
              <a:buFontTx/>
              <a:buNone/>
            </a:pPr>
            <a:endParaRPr lang="en-US" altLang="en-US" sz="1200" dirty="0">
              <a:latin typeface="Myriad Pro" panose="020B0503030403020204" pitchFamily="34" charset="0"/>
            </a:endParaRPr>
          </a:p>
          <a:p>
            <a:pPr eaLnBrk="1" hangingPunct="1">
              <a:lnSpc>
                <a:spcPct val="100000"/>
              </a:lnSpc>
              <a:spcBef>
                <a:spcPts val="0"/>
              </a:spcBef>
              <a:buNone/>
            </a:pPr>
            <a:r>
              <a:rPr lang="en-US" altLang="en-US" sz="2000" b="1" dirty="0">
                <a:latin typeface="Myriad Pro" panose="020B0503030403020204" pitchFamily="34" charset="0"/>
              </a:rPr>
              <a:t>Ethan Bernau</a:t>
            </a:r>
          </a:p>
          <a:p>
            <a:pPr eaLnBrk="1" hangingPunct="1">
              <a:lnSpc>
                <a:spcPct val="100000"/>
              </a:lnSpc>
              <a:spcBef>
                <a:spcPts val="0"/>
              </a:spcBef>
              <a:buFontTx/>
              <a:buNone/>
            </a:pPr>
            <a:r>
              <a:rPr lang="en-US" altLang="en-US" sz="1200" dirty="0">
                <a:latin typeface="Myriad Pro" panose="020B0503030403020204" pitchFamily="34" charset="0"/>
              </a:rPr>
              <a:t>Project Manager, Shiels Obletz Johnsen</a:t>
            </a:r>
          </a:p>
          <a:p>
            <a:pPr eaLnBrk="1" hangingPunct="1">
              <a:lnSpc>
                <a:spcPct val="100000"/>
              </a:lnSpc>
              <a:spcBef>
                <a:spcPts val="0"/>
              </a:spcBef>
              <a:buFontTx/>
              <a:buNone/>
            </a:pPr>
            <a:endParaRPr lang="en-US" altLang="en-US" sz="1200" dirty="0">
              <a:latin typeface="Myriad Pro" panose="020B0503030403020204" pitchFamily="34" charset="0"/>
            </a:endParaRPr>
          </a:p>
          <a:p>
            <a:pPr eaLnBrk="1" hangingPunct="1">
              <a:lnSpc>
                <a:spcPct val="100000"/>
              </a:lnSpc>
              <a:spcBef>
                <a:spcPts val="0"/>
              </a:spcBef>
              <a:buNone/>
            </a:pPr>
            <a:r>
              <a:rPr lang="en-US" altLang="en-US" sz="2000" b="1" dirty="0">
                <a:latin typeface="Myriad Pro" panose="020B0503030403020204" pitchFamily="34" charset="0"/>
              </a:rPr>
              <a:t>Bill Valdez</a:t>
            </a:r>
          </a:p>
          <a:p>
            <a:pPr eaLnBrk="1" hangingPunct="1">
              <a:lnSpc>
                <a:spcPct val="100000"/>
              </a:lnSpc>
              <a:spcBef>
                <a:spcPts val="0"/>
              </a:spcBef>
              <a:buFontTx/>
              <a:buNone/>
            </a:pPr>
            <a:r>
              <a:rPr lang="en-US" altLang="en-US" sz="1200" dirty="0">
                <a:latin typeface="Myriad Pro" panose="020B0503030403020204" pitchFamily="34" charset="0"/>
              </a:rPr>
              <a:t>Principal, DLR Group</a:t>
            </a:r>
          </a:p>
          <a:p>
            <a:pPr eaLnBrk="1" hangingPunct="1">
              <a:lnSpc>
                <a:spcPct val="100000"/>
              </a:lnSpc>
              <a:spcBef>
                <a:spcPts val="0"/>
              </a:spcBef>
              <a:buFontTx/>
              <a:buNone/>
            </a:pPr>
            <a:endParaRPr lang="en-US" altLang="en-US" sz="1200" dirty="0">
              <a:latin typeface="Myriad Pro" panose="020B0503030403020204" pitchFamily="34" charset="0"/>
            </a:endParaRPr>
          </a:p>
          <a:p>
            <a:pPr eaLnBrk="1" hangingPunct="1">
              <a:lnSpc>
                <a:spcPct val="100000"/>
              </a:lnSpc>
              <a:spcBef>
                <a:spcPts val="0"/>
              </a:spcBef>
              <a:buNone/>
            </a:pPr>
            <a:r>
              <a:rPr lang="en-US" altLang="en-US" sz="2000" b="1" dirty="0">
                <a:latin typeface="Myriad Pro" panose="020B0503030403020204" pitchFamily="34" charset="0"/>
              </a:rPr>
              <a:t>Erica </a:t>
            </a:r>
            <a:r>
              <a:rPr lang="en-US" altLang="en-US" sz="2000" b="1" dirty="0" err="1">
                <a:latin typeface="Myriad Pro" panose="020B0503030403020204" pitchFamily="34" charset="0"/>
              </a:rPr>
              <a:t>Loynd</a:t>
            </a:r>
            <a:endParaRPr lang="en-US" altLang="en-US" sz="2000" b="1" dirty="0">
              <a:latin typeface="Myriad Pro" panose="020B0503030403020204" pitchFamily="34" charset="0"/>
            </a:endParaRPr>
          </a:p>
          <a:p>
            <a:pPr eaLnBrk="1" hangingPunct="1">
              <a:lnSpc>
                <a:spcPct val="100000"/>
              </a:lnSpc>
              <a:spcBef>
                <a:spcPts val="0"/>
              </a:spcBef>
              <a:buFontTx/>
              <a:buNone/>
            </a:pPr>
            <a:r>
              <a:rPr lang="en-US" altLang="en-US" sz="1200" dirty="0">
                <a:latin typeface="Myriad Pro" panose="020B0503030403020204" pitchFamily="34" charset="0"/>
              </a:rPr>
              <a:t>Project Manager, DLR Group</a:t>
            </a:r>
          </a:p>
          <a:p>
            <a:pPr eaLnBrk="1" hangingPunct="1">
              <a:lnSpc>
                <a:spcPct val="100000"/>
              </a:lnSpc>
              <a:spcBef>
                <a:spcPts val="0"/>
              </a:spcBef>
              <a:buFontTx/>
              <a:buNone/>
            </a:pPr>
            <a:endParaRPr lang="en-US" altLang="en-US" sz="1200" dirty="0">
              <a:latin typeface="Myriad Pro" panose="020B0503030403020204" pitchFamily="34" charset="0"/>
            </a:endParaRPr>
          </a:p>
          <a:p>
            <a:pPr eaLnBrk="1" hangingPunct="1">
              <a:lnSpc>
                <a:spcPct val="100000"/>
              </a:lnSpc>
              <a:spcBef>
                <a:spcPts val="0"/>
              </a:spcBef>
              <a:buNone/>
            </a:pPr>
            <a:r>
              <a:rPr lang="en-US" altLang="en-US" sz="2000" b="1" dirty="0">
                <a:latin typeface="Myriad Pro" panose="020B0503030403020204" pitchFamily="34" charset="0"/>
              </a:rPr>
              <a:t>Steve Goldblatt</a:t>
            </a:r>
          </a:p>
          <a:p>
            <a:pPr eaLnBrk="1" hangingPunct="1">
              <a:lnSpc>
                <a:spcPct val="100000"/>
              </a:lnSpc>
              <a:spcBef>
                <a:spcPts val="0"/>
              </a:spcBef>
              <a:buFontTx/>
              <a:buNone/>
            </a:pPr>
            <a:r>
              <a:rPr lang="en-US" altLang="en-US" sz="1200" dirty="0">
                <a:latin typeface="Myriad Pro" panose="020B0503030403020204" pitchFamily="34" charset="0"/>
              </a:rPr>
              <a:t>Program Management Quality Assurance Consultant, </a:t>
            </a:r>
          </a:p>
          <a:p>
            <a:pPr eaLnBrk="1" hangingPunct="1">
              <a:lnSpc>
                <a:spcPct val="100000"/>
              </a:lnSpc>
              <a:spcBef>
                <a:spcPts val="0"/>
              </a:spcBef>
              <a:buFontTx/>
              <a:buNone/>
            </a:pPr>
            <a:r>
              <a:rPr lang="en-US" altLang="en-US" sz="1200" dirty="0">
                <a:latin typeface="Myriad Pro" panose="020B0503030403020204" pitchFamily="34" charset="0"/>
              </a:rPr>
              <a:t>Tukwila City Council</a:t>
            </a:r>
          </a:p>
        </p:txBody>
      </p:sp>
      <p:sp>
        <p:nvSpPr>
          <p:cNvPr id="14339" name="TextBox 2">
            <a:extLst>
              <a:ext uri="{FF2B5EF4-FFF2-40B4-BE49-F238E27FC236}">
                <a16:creationId xmlns:a16="http://schemas.microsoft.com/office/drawing/2014/main" id="{6186BA6B-5D7A-477E-A8CE-3A10ED2FBAB1}"/>
              </a:ext>
            </a:extLst>
          </p:cNvPr>
          <p:cNvSpPr txBox="1">
            <a:spLocks noChangeArrowheads="1"/>
          </p:cNvSpPr>
          <p:nvPr/>
        </p:nvSpPr>
        <p:spPr bwMode="auto">
          <a:xfrm>
            <a:off x="0" y="0"/>
            <a:ext cx="2438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chemeClr val="accent2"/>
                </a:solidFill>
                <a:latin typeface="Myriad Pro Semibold" charset="0"/>
              </a:rPr>
              <a:t>PROJECT TEAM</a:t>
            </a:r>
          </a:p>
        </p:txBody>
      </p:sp>
      <p:pic>
        <p:nvPicPr>
          <p:cNvPr id="6" name="Picture 5" descr="Image may contain: 1 person, car">
            <a:extLst>
              <a:ext uri="{FF2B5EF4-FFF2-40B4-BE49-F238E27FC236}">
                <a16:creationId xmlns:a16="http://schemas.microsoft.com/office/drawing/2014/main" id="{9BCC820B-B6DD-4355-8DB2-A958DA84FF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105400" y="304800"/>
            <a:ext cx="3768351" cy="3088244"/>
          </a:xfrm>
          <a:prstGeom prst="rect">
            <a:avLst/>
          </a:prstGeom>
        </p:spPr>
      </p:pic>
      <p:pic>
        <p:nvPicPr>
          <p:cNvPr id="7" name="Picture 6" descr="http://www.tukwilareporter.com/wp-content/uploads/2016/10/74092tukwilamunicipalcourtweb.jpg">
            <a:extLst>
              <a:ext uri="{FF2B5EF4-FFF2-40B4-BE49-F238E27FC236}">
                <a16:creationId xmlns:a16="http://schemas.microsoft.com/office/drawing/2014/main" id="{1EE4F68A-F4EE-40BF-8288-C48739D18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5401" y="3464052"/>
            <a:ext cx="3768350" cy="202234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Number Placeholder 1">
            <a:extLst>
              <a:ext uri="{FF2B5EF4-FFF2-40B4-BE49-F238E27FC236}">
                <a16:creationId xmlns:a16="http://schemas.microsoft.com/office/drawing/2014/main" id="{80F0BF4F-2D94-4E32-A2E4-17F8A5E3B9B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2BC6B11-9218-4D0E-B2B4-6C31BF5FD6AA}" type="slidenum">
              <a:rPr lang="en-US" altLang="en-US" b="1" smtClean="0">
                <a:latin typeface="Myriad Pro Semibold" charset="0"/>
              </a:rPr>
              <a:pPr/>
              <a:t>20</a:t>
            </a:fld>
            <a:endParaRPr lang="en-US" altLang="en-US" b="1">
              <a:latin typeface="Myriad Pro Semibold" charset="0"/>
            </a:endParaRPr>
          </a:p>
        </p:txBody>
      </p:sp>
      <p:sp>
        <p:nvSpPr>
          <p:cNvPr id="32773" name="Rectangle 1">
            <a:extLst>
              <a:ext uri="{FF2B5EF4-FFF2-40B4-BE49-F238E27FC236}">
                <a16:creationId xmlns:a16="http://schemas.microsoft.com/office/drawing/2014/main" id="{8AA98637-A59D-4CE7-ACC5-1E2BE51D8518}"/>
              </a:ext>
            </a:extLst>
          </p:cNvPr>
          <p:cNvSpPr>
            <a:spLocks noChangeArrowheads="1"/>
          </p:cNvSpPr>
          <p:nvPr/>
        </p:nvSpPr>
        <p:spPr bwMode="auto">
          <a:xfrm>
            <a:off x="0" y="0"/>
            <a:ext cx="2894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chemeClr val="accent2"/>
                </a:solidFill>
                <a:latin typeface="Myriad Pro Semibold" charset="0"/>
              </a:rPr>
              <a:t>ARCHITECT EXPERIENCE</a:t>
            </a:r>
          </a:p>
        </p:txBody>
      </p:sp>
      <p:sp>
        <p:nvSpPr>
          <p:cNvPr id="32774" name="Rectangle 3">
            <a:extLst>
              <a:ext uri="{FF2B5EF4-FFF2-40B4-BE49-F238E27FC236}">
                <a16:creationId xmlns:a16="http://schemas.microsoft.com/office/drawing/2014/main" id="{A1CADF0E-F560-486D-ADD3-1FD2B7E814B3}"/>
              </a:ext>
            </a:extLst>
          </p:cNvPr>
          <p:cNvSpPr>
            <a:spLocks noChangeArrowheads="1"/>
          </p:cNvSpPr>
          <p:nvPr/>
        </p:nvSpPr>
        <p:spPr bwMode="auto">
          <a:xfrm>
            <a:off x="457200" y="4033646"/>
            <a:ext cx="7924800" cy="214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sz="2000" baseline="30000" dirty="0">
                <a:latin typeface="Myriad Pro" panose="020B0503030403020204" pitchFamily="34" charset="0"/>
              </a:rPr>
              <a:t>The Mukilteo Police Station presents an approachable, inviting image that integrates well with the surrounding buildings and residential community. DLR Group’s design works within the site contours and keeps as many of the existing trees as possible to preserve the site’s natural amenities while the orientation and design allows the building to appear to grow naturally from the landscape. </a:t>
            </a:r>
          </a:p>
          <a:p>
            <a:endParaRPr lang="en-US" sz="2000" baseline="30000" dirty="0">
              <a:latin typeface="Myriad Pro" panose="020B0503030403020204" pitchFamily="34" charset="0"/>
            </a:endParaRPr>
          </a:p>
          <a:p>
            <a:r>
              <a:rPr lang="en-US" sz="2000" baseline="30000" dirty="0">
                <a:latin typeface="Myriad Pro" panose="020B0503030403020204" pitchFamily="34" charset="0"/>
              </a:rPr>
              <a:t>The building’s architecture has created an inviting approach, complementing the nearby school, fire station, and residences through the use of earthy, area-appropriate materials such as CMU split-face block, metal siding, roofing, and glass. Visitors are welcomed immediately into a semi-public zone for direct interaction with the department. Based on population projections, the designed building orientation allows for a planned future expansion. Outdoor spaces feature vehicular circulation as well as public and private parking.</a:t>
            </a:r>
          </a:p>
        </p:txBody>
      </p:sp>
      <p:sp>
        <p:nvSpPr>
          <p:cNvPr id="8" name="Rectangle 3">
            <a:extLst>
              <a:ext uri="{FF2B5EF4-FFF2-40B4-BE49-F238E27FC236}">
                <a16:creationId xmlns:a16="http://schemas.microsoft.com/office/drawing/2014/main" id="{E3C4A11D-381D-4D7D-B4A3-209FE33A2B32}"/>
              </a:ext>
            </a:extLst>
          </p:cNvPr>
          <p:cNvSpPr txBox="1">
            <a:spLocks noChangeArrowheads="1"/>
          </p:cNvSpPr>
          <p:nvPr/>
        </p:nvSpPr>
        <p:spPr bwMode="auto">
          <a:xfrm>
            <a:off x="457200" y="1095403"/>
            <a:ext cx="3810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 typeface="Arial" panose="020B0604020202020204" pitchFamily="34" charset="0"/>
              <a:buNone/>
            </a:pPr>
            <a:r>
              <a:rPr lang="en-US" altLang="en-US" sz="1200" dirty="0">
                <a:latin typeface="Myriad Pro" panose="020B0503030403020204" pitchFamily="34" charset="0"/>
              </a:rPr>
              <a:t>Mukilteo, WA</a:t>
            </a:r>
          </a:p>
          <a:p>
            <a:pPr eaLnBrk="1" hangingPunct="1">
              <a:spcBef>
                <a:spcPct val="20000"/>
              </a:spcBef>
              <a:buFont typeface="Arial" panose="020B0604020202020204" pitchFamily="34" charset="0"/>
              <a:buNone/>
            </a:pPr>
            <a:r>
              <a:rPr lang="en-US" altLang="en-US" sz="1200" dirty="0">
                <a:latin typeface="Myriad Pro" panose="020B0503030403020204" pitchFamily="34" charset="0"/>
              </a:rPr>
              <a:t>Owner: City of Mukilteo</a:t>
            </a:r>
          </a:p>
          <a:p>
            <a:pPr eaLnBrk="1" hangingPunct="1">
              <a:spcBef>
                <a:spcPct val="20000"/>
              </a:spcBef>
              <a:buFont typeface="Arial" panose="020B0604020202020204" pitchFamily="34" charset="0"/>
              <a:buNone/>
            </a:pPr>
            <a:endParaRPr lang="en-US" altLang="en-US" sz="1200" dirty="0">
              <a:latin typeface="Myriad Pro" panose="020B0503030403020204" pitchFamily="34" charset="0"/>
            </a:endParaRPr>
          </a:p>
          <a:p>
            <a:pPr eaLnBrk="1" hangingPunct="1">
              <a:spcBef>
                <a:spcPct val="20000"/>
              </a:spcBef>
              <a:buFont typeface="Arial" panose="020B0604020202020204" pitchFamily="34" charset="0"/>
              <a:buNone/>
            </a:pPr>
            <a:r>
              <a:rPr lang="en-US" altLang="en-US" sz="1200" dirty="0">
                <a:latin typeface="Myriad Pro" panose="020B0503030403020204" pitchFamily="34" charset="0"/>
              </a:rPr>
              <a:t>Size:  13,900 sf</a:t>
            </a:r>
          </a:p>
          <a:p>
            <a:pPr eaLnBrk="1" hangingPunct="1">
              <a:spcBef>
                <a:spcPct val="20000"/>
              </a:spcBef>
            </a:pPr>
            <a:r>
              <a:rPr lang="en-US" altLang="en-US" sz="1200" dirty="0">
                <a:latin typeface="Myriad Pro" panose="020B0503030403020204" pitchFamily="34" charset="0"/>
              </a:rPr>
              <a:t>Completed:  2003</a:t>
            </a:r>
          </a:p>
          <a:p>
            <a:pPr eaLnBrk="1" hangingPunct="1">
              <a:spcBef>
                <a:spcPct val="20000"/>
              </a:spcBef>
            </a:pPr>
            <a:r>
              <a:rPr lang="en-US" altLang="en-US" sz="1200" dirty="0">
                <a:latin typeface="Myriad Pro" panose="020B0503030403020204" pitchFamily="34" charset="0"/>
              </a:rPr>
              <a:t>Project Delivery: Design-Bid-Build</a:t>
            </a:r>
          </a:p>
          <a:p>
            <a:pPr eaLnBrk="1" hangingPunct="1">
              <a:spcBef>
                <a:spcPct val="20000"/>
              </a:spcBef>
            </a:pPr>
            <a:r>
              <a:rPr lang="en-US" altLang="en-US" sz="1200" dirty="0">
                <a:latin typeface="Myriad Pro" panose="020B0503030403020204" pitchFamily="34" charset="0"/>
              </a:rPr>
              <a:t>Final Construction Cost:  $4.1m</a:t>
            </a:r>
          </a:p>
          <a:p>
            <a:pPr eaLnBrk="1" hangingPunct="1">
              <a:spcBef>
                <a:spcPct val="20000"/>
              </a:spcBef>
            </a:pPr>
            <a:endParaRPr lang="en-US" altLang="en-US" sz="1100" dirty="0">
              <a:latin typeface="Myriad Pro" panose="020B0503030403020204" pitchFamily="34" charset="0"/>
            </a:endParaRPr>
          </a:p>
        </p:txBody>
      </p:sp>
      <p:sp>
        <p:nvSpPr>
          <p:cNvPr id="9" name="Rectangle 3">
            <a:extLst>
              <a:ext uri="{FF2B5EF4-FFF2-40B4-BE49-F238E27FC236}">
                <a16:creationId xmlns:a16="http://schemas.microsoft.com/office/drawing/2014/main" id="{F387ACEE-4D64-4B45-A2ED-1651A147B1E1}"/>
              </a:ext>
            </a:extLst>
          </p:cNvPr>
          <p:cNvSpPr txBox="1">
            <a:spLocks noChangeArrowheads="1"/>
          </p:cNvSpPr>
          <p:nvPr/>
        </p:nvSpPr>
        <p:spPr bwMode="auto">
          <a:xfrm>
            <a:off x="457200" y="685800"/>
            <a:ext cx="3810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en-US" sz="2000" b="1" dirty="0">
                <a:latin typeface="Myriad Pro Semibold" charset="0"/>
              </a:rPr>
              <a:t>Mukilteo Police Station</a:t>
            </a:r>
          </a:p>
        </p:txBody>
      </p:sp>
      <p:pic>
        <p:nvPicPr>
          <p:cNvPr id="3" name="Picture 2">
            <a:extLst>
              <a:ext uri="{FF2B5EF4-FFF2-40B4-BE49-F238E27FC236}">
                <a16:creationId xmlns:a16="http://schemas.microsoft.com/office/drawing/2014/main" id="{6A1C8BF1-B175-4536-96F6-A9C66283AAEA}"/>
              </a:ext>
            </a:extLst>
          </p:cNvPr>
          <p:cNvPicPr>
            <a:picLocks noChangeAspect="1"/>
          </p:cNvPicPr>
          <p:nvPr/>
        </p:nvPicPr>
        <p:blipFill rotWithShape="1">
          <a:blip r:embed="rId2">
            <a:extLst>
              <a:ext uri="{28A0092B-C50C-407E-A947-70E740481C1C}">
                <a14:useLocalDpi xmlns:a14="http://schemas.microsoft.com/office/drawing/2010/main" val="0"/>
              </a:ext>
            </a:extLst>
          </a:blip>
          <a:srcRect l="530" t="-165" r="11034" b="2463"/>
          <a:stretch/>
        </p:blipFill>
        <p:spPr>
          <a:xfrm>
            <a:off x="4114800" y="228600"/>
            <a:ext cx="4822935" cy="372973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a:extLst>
              <a:ext uri="{FF2B5EF4-FFF2-40B4-BE49-F238E27FC236}">
                <a16:creationId xmlns:a16="http://schemas.microsoft.com/office/drawing/2014/main" id="{20F032D7-01C7-4C53-8DD4-1CF06D24FC02}"/>
              </a:ext>
            </a:extLst>
          </p:cNvPr>
          <p:cNvSpPr>
            <a:spLocks noGrp="1"/>
          </p:cNvSpPr>
          <p:nvPr>
            <p:ph idx="1"/>
          </p:nvPr>
        </p:nvSpPr>
        <p:spPr>
          <a:xfrm>
            <a:off x="457200" y="685800"/>
            <a:ext cx="4114800" cy="4267200"/>
          </a:xfrm>
        </p:spPr>
        <p:txBody>
          <a:bodyPr/>
          <a:lstStyle/>
          <a:p>
            <a:pPr eaLnBrk="1" hangingPunct="1">
              <a:lnSpc>
                <a:spcPct val="100000"/>
              </a:lnSpc>
              <a:defRPr/>
            </a:pPr>
            <a:r>
              <a:rPr lang="en-US" altLang="en-US" sz="2000" b="1" dirty="0">
                <a:latin typeface="Myriad Pro Semibold" charset="0"/>
                <a:ea typeface="ＭＳ Ｐゴシック" panose="020B0600070205080204" pitchFamily="34" charset="-128"/>
              </a:rPr>
              <a:t>Steve Goldblatt</a:t>
            </a:r>
          </a:p>
          <a:p>
            <a:pPr eaLnBrk="1" hangingPunct="1">
              <a:lnSpc>
                <a:spcPct val="100000"/>
              </a:lnSpc>
              <a:defRPr/>
            </a:pPr>
            <a:r>
              <a:rPr lang="en-US" altLang="en-US" sz="1600" dirty="0">
                <a:ea typeface="ＭＳ Ｐゴシック" panose="020B0600070205080204" pitchFamily="34" charset="-128"/>
              </a:rPr>
              <a:t>Tukwila City Council’s Program Management Quality Assurance Consultant</a:t>
            </a:r>
          </a:p>
          <a:p>
            <a:pPr marL="285750" indent="-285750" eaLnBrk="1" hangingPunct="1">
              <a:lnSpc>
                <a:spcPct val="100000"/>
              </a:lnSpc>
              <a:spcBef>
                <a:spcPts val="1200"/>
              </a:spcBef>
              <a:buFont typeface="Arial" panose="020B0604020202020204" pitchFamily="34" charset="0"/>
              <a:buChar char="•"/>
              <a:defRPr/>
            </a:pPr>
            <a:r>
              <a:rPr lang="en-US" altLang="en-US" sz="1600" dirty="0">
                <a:ea typeface="ＭＳ Ｐゴシック" panose="020B0600070205080204" pitchFamily="34" charset="-128"/>
              </a:rPr>
              <a:t>30 years of Washington public works experience at the policy, program, and project level</a:t>
            </a:r>
          </a:p>
          <a:p>
            <a:pPr marL="285750" indent="-285750" eaLnBrk="1" hangingPunct="1">
              <a:lnSpc>
                <a:spcPct val="100000"/>
              </a:lnSpc>
              <a:spcBef>
                <a:spcPts val="1200"/>
              </a:spcBef>
              <a:buFont typeface="Arial" panose="020B0604020202020204" pitchFamily="34" charset="0"/>
              <a:buChar char="•"/>
              <a:defRPr/>
            </a:pPr>
            <a:r>
              <a:rPr lang="en-US" altLang="en-US" sz="1600" dirty="0">
                <a:ea typeface="ＭＳ Ｐゴシック" panose="020B0600070205080204" pitchFamily="34" charset="-128"/>
              </a:rPr>
              <a:t>Member of the working group that drafted HB 2607 in 1994, creating RCW 39.10</a:t>
            </a:r>
          </a:p>
          <a:p>
            <a:pPr marL="285750" indent="-285750" eaLnBrk="1" hangingPunct="1">
              <a:lnSpc>
                <a:spcPct val="100000"/>
              </a:lnSpc>
              <a:spcBef>
                <a:spcPts val="1200"/>
              </a:spcBef>
              <a:buFont typeface="Arial" panose="020B0604020202020204" pitchFamily="34" charset="0"/>
              <a:buChar char="•"/>
              <a:defRPr/>
            </a:pPr>
            <a:r>
              <a:rPr lang="en-US" altLang="en-US" sz="1600" dirty="0">
                <a:ea typeface="ＭＳ Ｐゴシック" panose="020B0600070205080204" pitchFamily="34" charset="-128"/>
              </a:rPr>
              <a:t>Served as DRB chair, DRB member or sole neutral on 64 WA GC/CM projects from $15 million to $500 million</a:t>
            </a:r>
          </a:p>
          <a:p>
            <a:pPr marL="285750" indent="-285750" eaLnBrk="1" hangingPunct="1">
              <a:lnSpc>
                <a:spcPct val="100000"/>
              </a:lnSpc>
              <a:spcBef>
                <a:spcPts val="1200"/>
              </a:spcBef>
              <a:buFont typeface="Arial" panose="020B0604020202020204" pitchFamily="34" charset="0"/>
              <a:buChar char="•"/>
              <a:defRPr/>
            </a:pPr>
            <a:r>
              <a:rPr lang="en-US" altLang="en-US" sz="1600" dirty="0">
                <a:ea typeface="ＭＳ Ｐゴシック" panose="020B0600070205080204" pitchFamily="34" charset="-128"/>
              </a:rPr>
              <a:t>GC/CM Projects: 64</a:t>
            </a:r>
          </a:p>
        </p:txBody>
      </p:sp>
      <p:sp>
        <p:nvSpPr>
          <p:cNvPr id="2" name="Slide Number Placeholder 2">
            <a:extLst>
              <a:ext uri="{FF2B5EF4-FFF2-40B4-BE49-F238E27FC236}">
                <a16:creationId xmlns:a16="http://schemas.microsoft.com/office/drawing/2014/main" id="{A6DF39F0-7AE9-41BE-BBFA-582EF69BF59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3D22E27-EB72-4B0E-A7F1-097386F0FF6C}" type="slidenum">
              <a:rPr lang="en-US" altLang="en-US" b="1" smtClean="0">
                <a:latin typeface="Myriad Pro Semibold" charset="0"/>
              </a:rPr>
              <a:pPr/>
              <a:t>21</a:t>
            </a:fld>
            <a:endParaRPr lang="en-US" altLang="en-US" b="1">
              <a:latin typeface="Myriad Pro Semibold" charset="0"/>
            </a:endParaRPr>
          </a:p>
        </p:txBody>
      </p:sp>
      <p:sp>
        <p:nvSpPr>
          <p:cNvPr id="33832" name="Rectangle 1">
            <a:extLst>
              <a:ext uri="{FF2B5EF4-FFF2-40B4-BE49-F238E27FC236}">
                <a16:creationId xmlns:a16="http://schemas.microsoft.com/office/drawing/2014/main" id="{FDCACF2B-3978-4EF9-B2EF-ADB5AC228D24}"/>
              </a:ext>
            </a:extLst>
          </p:cNvPr>
          <p:cNvSpPr>
            <a:spLocks noChangeArrowheads="1"/>
          </p:cNvSpPr>
          <p:nvPr/>
        </p:nvSpPr>
        <p:spPr bwMode="auto">
          <a:xfrm>
            <a:off x="0" y="0"/>
            <a:ext cx="46456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chemeClr val="accent2"/>
                </a:solidFill>
                <a:latin typeface="Myriad Pro Semibold" charset="0"/>
              </a:rPr>
              <a:t>PROGRAM MANAGEMENT CONSULTANT</a:t>
            </a:r>
          </a:p>
        </p:txBody>
      </p:sp>
      <p:graphicFrame>
        <p:nvGraphicFramePr>
          <p:cNvPr id="6" name="Table 5">
            <a:extLst>
              <a:ext uri="{FF2B5EF4-FFF2-40B4-BE49-F238E27FC236}">
                <a16:creationId xmlns:a16="http://schemas.microsoft.com/office/drawing/2014/main" id="{F3BED9C8-ACB0-48C6-B554-C95FFE6A48A5}"/>
              </a:ext>
            </a:extLst>
          </p:cNvPr>
          <p:cNvGraphicFramePr>
            <a:graphicFrameLocks noGrp="1"/>
          </p:cNvGraphicFramePr>
          <p:nvPr>
            <p:extLst>
              <p:ext uri="{D42A27DB-BD31-4B8C-83A1-F6EECF244321}">
                <p14:modId xmlns:p14="http://schemas.microsoft.com/office/powerpoint/2010/main" val="2480272633"/>
              </p:ext>
            </p:extLst>
          </p:nvPr>
        </p:nvGraphicFramePr>
        <p:xfrm>
          <a:off x="762000" y="5105400"/>
          <a:ext cx="6879273" cy="929640"/>
        </p:xfrm>
        <a:graphic>
          <a:graphicData uri="http://schemas.openxmlformats.org/drawingml/2006/table">
            <a:tbl>
              <a:tblPr firstRow="1" firstCol="1" lastRow="1" lastCol="1" bandRow="1" bandCol="1"/>
              <a:tblGrid>
                <a:gridCol w="4483735">
                  <a:extLst>
                    <a:ext uri="{9D8B030D-6E8A-4147-A177-3AD203B41FA5}">
                      <a16:colId xmlns:a16="http://schemas.microsoft.com/office/drawing/2014/main" val="1898137347"/>
                    </a:ext>
                  </a:extLst>
                </a:gridCol>
                <a:gridCol w="989648">
                  <a:extLst>
                    <a:ext uri="{9D8B030D-6E8A-4147-A177-3AD203B41FA5}">
                      <a16:colId xmlns:a16="http://schemas.microsoft.com/office/drawing/2014/main" val="3196777522"/>
                    </a:ext>
                  </a:extLst>
                </a:gridCol>
                <a:gridCol w="1405890">
                  <a:extLst>
                    <a:ext uri="{9D8B030D-6E8A-4147-A177-3AD203B41FA5}">
                      <a16:colId xmlns:a16="http://schemas.microsoft.com/office/drawing/2014/main" val="1828859265"/>
                    </a:ext>
                  </a:extLst>
                </a:gridCol>
              </a:tblGrid>
              <a:tr h="0">
                <a:tc>
                  <a:txBody>
                    <a:bodyPr/>
                    <a:lstStyle/>
                    <a:p>
                      <a:pPr marL="0" marR="0" algn="just">
                        <a:spcBef>
                          <a:spcPts val="0"/>
                        </a:spcBef>
                        <a:spcAft>
                          <a:spcPts val="0"/>
                        </a:spcAft>
                      </a:pPr>
                      <a:r>
                        <a:rPr lang="en-US" sz="1100" b="1">
                          <a:solidFill>
                            <a:srgbClr val="0070C0"/>
                          </a:solidFill>
                          <a:effectLst/>
                          <a:latin typeface="Arial" panose="020B0604020202020204" pitchFamily="34" charset="0"/>
                          <a:ea typeface="Times New Roman" panose="02020603050405020304" pitchFamily="18" charset="0"/>
                        </a:rPr>
                        <a:t>Project</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100" b="1">
                          <a:solidFill>
                            <a:srgbClr val="0070C0"/>
                          </a:solidFill>
                          <a:effectLst/>
                          <a:latin typeface="Arial" panose="020B0604020202020204" pitchFamily="34" charset="0"/>
                          <a:ea typeface="Times New Roman" panose="02020603050405020304" pitchFamily="18" charset="0"/>
                        </a:rPr>
                        <a:t>Role / Tasks</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100" b="1" dirty="0">
                          <a:solidFill>
                            <a:srgbClr val="0070C0"/>
                          </a:solidFill>
                          <a:effectLst/>
                          <a:latin typeface="Arial" panose="020B0604020202020204" pitchFamily="34" charset="0"/>
                          <a:ea typeface="Times New Roman" panose="02020603050405020304" pitchFamily="18" charset="0"/>
                        </a:rPr>
                        <a:t>Completed</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9255616"/>
                  </a:ext>
                </a:extLst>
              </a:tr>
              <a:tr h="0">
                <a:tc>
                  <a:txBody>
                    <a:bodyPr/>
                    <a:lstStyle/>
                    <a:p>
                      <a:pPr marL="0" marR="0">
                        <a:spcBef>
                          <a:spcPts val="0"/>
                        </a:spcBef>
                        <a:spcAft>
                          <a:spcPts val="600"/>
                        </a:spcAft>
                      </a:pPr>
                      <a:r>
                        <a:rPr lang="en-US" sz="1000" b="0" kern="0" dirty="0">
                          <a:solidFill>
                            <a:srgbClr val="0070C0"/>
                          </a:solidFill>
                          <a:effectLst/>
                          <a:latin typeface="+mj-lt"/>
                          <a:cs typeface="Arial" panose="020B0604020202020204" pitchFamily="34" charset="0"/>
                        </a:rPr>
                        <a:t>UW Seattle</a:t>
                      </a:r>
                      <a:r>
                        <a:rPr lang="en-US" sz="1000" b="1" kern="0" dirty="0">
                          <a:solidFill>
                            <a:srgbClr val="0070C0"/>
                          </a:solidFill>
                          <a:effectLst/>
                          <a:latin typeface="+mj-lt"/>
                          <a:cs typeface="Arial" panose="020B0604020202020204" pitchFamily="34" charset="0"/>
                        </a:rPr>
                        <a:t> </a:t>
                      </a:r>
                      <a:r>
                        <a:rPr lang="en-US" sz="1000" b="0" kern="1800" dirty="0">
                          <a:solidFill>
                            <a:srgbClr val="0070C0"/>
                          </a:solidFill>
                          <a:effectLst/>
                          <a:latin typeface="+mj-lt"/>
                          <a:cs typeface="Arial" panose="020B0604020202020204" pitchFamily="34" charset="0"/>
                        </a:rPr>
                        <a:t>Bill &amp; Melinda Gates Center for Computer Science &amp; Engineering</a:t>
                      </a:r>
                      <a:endParaRPr lang="en-US" sz="1000" b="1" kern="0" dirty="0">
                        <a:effectLst/>
                        <a:latin typeface="+mj-lt"/>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DRB Chair </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Current</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0477471"/>
                  </a:ext>
                </a:extLst>
              </a:tr>
              <a:tr h="0">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UW Seattle Fluke Hall Renovation</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DRB Chair</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2017</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6887745"/>
                  </a:ext>
                </a:extLst>
              </a:tr>
              <a:tr h="0">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City of Seattle Fire Station 10</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DRB Chair</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 </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6139986"/>
                  </a:ext>
                </a:extLst>
              </a:tr>
              <a:tr h="0">
                <a:tc>
                  <a:txBody>
                    <a:bodyPr/>
                    <a:lstStyle/>
                    <a:p>
                      <a:pPr marL="0" marR="0">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City of Seattle Justice Center</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DRB Chair</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a:solidFill>
                            <a:srgbClr val="0070C0"/>
                          </a:solidFill>
                          <a:effectLst/>
                          <a:latin typeface="Arial" panose="020B0604020202020204" pitchFamily="34" charset="0"/>
                          <a:ea typeface="Times New Roman" panose="02020603050405020304" pitchFamily="18" charset="0"/>
                        </a:rPr>
                        <a:t> </a:t>
                      </a:r>
                      <a:endParaRPr lang="en-US" sz="120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8174087"/>
                  </a:ext>
                </a:extLst>
              </a:tr>
              <a:tr h="0">
                <a:tc>
                  <a:txBody>
                    <a:bodyPr/>
                    <a:lstStyle/>
                    <a:p>
                      <a:pPr marL="0" marR="0">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City of Seattle City Hall</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DRB Chair</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000" dirty="0">
                          <a:solidFill>
                            <a:srgbClr val="0070C0"/>
                          </a:solidFill>
                          <a:effectLst/>
                          <a:latin typeface="Arial" panose="020B0604020202020204" pitchFamily="34" charset="0"/>
                          <a:ea typeface="Times New Roman" panose="02020603050405020304" pitchFamily="18" charset="0"/>
                        </a:rPr>
                        <a:t> </a:t>
                      </a:r>
                      <a:endParaRPr lang="en-US" sz="1200" dirty="0">
                        <a:solidFill>
                          <a:srgbClr val="000000"/>
                        </a:solidFill>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709607"/>
                  </a:ext>
                </a:extLst>
              </a:tr>
            </a:tbl>
          </a:graphicData>
        </a:graphic>
      </p:graphicFrame>
      <p:pic>
        <p:nvPicPr>
          <p:cNvPr id="8" name="Picture 5">
            <a:extLst>
              <a:ext uri="{FF2B5EF4-FFF2-40B4-BE49-F238E27FC236}">
                <a16:creationId xmlns:a16="http://schemas.microsoft.com/office/drawing/2014/main" id="{461DABA1-693F-48A8-9429-79E4D068E77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8000"/>
                    </a14:imgEffect>
                    <a14:imgEffect>
                      <a14:brightnessContrast bright="21000" contrast="-51000"/>
                    </a14:imgEffect>
                  </a14:imgLayer>
                </a14:imgProps>
              </a:ext>
              <a:ext uri="{28A0092B-C50C-407E-A947-70E740481C1C}">
                <a14:useLocalDpi xmlns:a14="http://schemas.microsoft.com/office/drawing/2010/main" val="0"/>
              </a:ext>
            </a:extLst>
          </a:blip>
          <a:srcRect l="2498"/>
          <a:stretch>
            <a:fillRect/>
          </a:stretch>
        </p:blipFill>
        <p:spPr bwMode="auto">
          <a:xfrm>
            <a:off x="5029200" y="914400"/>
            <a:ext cx="4023360" cy="262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3">
            <a:extLst>
              <a:ext uri="{FF2B5EF4-FFF2-40B4-BE49-F238E27FC236}">
                <a16:creationId xmlns:a16="http://schemas.microsoft.com/office/drawing/2014/main" id="{9AB3491F-533A-4D81-9C4A-ECC3E5BE3F94}"/>
              </a:ext>
            </a:extLst>
          </p:cNvPr>
          <p:cNvSpPr txBox="1">
            <a:spLocks noChangeArrowheads="1"/>
          </p:cNvSpPr>
          <p:nvPr/>
        </p:nvSpPr>
        <p:spPr bwMode="auto">
          <a:xfrm>
            <a:off x="6697766" y="3534437"/>
            <a:ext cx="2438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en-US" altLang="en-US" sz="1200" dirty="0">
                <a:latin typeface="Myriad Pro" panose="020B0503030403020204" pitchFamily="34" charset="0"/>
              </a:rPr>
              <a:t>Seattle City Hall &amp; Plaza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a:extLst>
              <a:ext uri="{FF2B5EF4-FFF2-40B4-BE49-F238E27FC236}">
                <a16:creationId xmlns:a16="http://schemas.microsoft.com/office/drawing/2014/main" id="{EBC8AFF8-4CFF-4828-964A-EC9C4BF2C6F1}"/>
              </a:ext>
            </a:extLst>
          </p:cNvPr>
          <p:cNvSpPr>
            <a:spLocks noGrp="1"/>
          </p:cNvSpPr>
          <p:nvPr>
            <p:ph idx="1"/>
          </p:nvPr>
        </p:nvSpPr>
        <p:spPr>
          <a:xfrm>
            <a:off x="228600" y="685800"/>
            <a:ext cx="5029200" cy="4191000"/>
          </a:xfrm>
        </p:spPr>
        <p:txBody>
          <a:bodyPr/>
          <a:lstStyle/>
          <a:p>
            <a:pPr eaLnBrk="1" hangingPunct="1"/>
            <a:r>
              <a:rPr lang="en-US" altLang="en-US" sz="2600" b="1" dirty="0">
                <a:latin typeface="Myriad Pro Semibold" charset="0"/>
                <a:ea typeface="ＭＳ Ｐゴシック" panose="020B0600070205080204" pitchFamily="34" charset="-128"/>
              </a:rPr>
              <a:t>Tukwila Justice Center Project</a:t>
            </a:r>
          </a:p>
          <a:p>
            <a:pPr eaLnBrk="1" hangingPunct="1"/>
            <a:endParaRPr lang="en-US" altLang="en-US" sz="2600" b="1" dirty="0">
              <a:latin typeface="Myriad Pro Semibold" charset="0"/>
              <a:ea typeface="ＭＳ Ｐゴシック" panose="020B0600070205080204" pitchFamily="34" charset="-128"/>
            </a:endParaRPr>
          </a:p>
          <a:p>
            <a:pPr marL="515938" indent="-515938" eaLnBrk="1" hangingPunct="1">
              <a:lnSpc>
                <a:spcPct val="100000"/>
              </a:lnSpc>
              <a:spcBef>
                <a:spcPts val="0"/>
              </a:spcBef>
              <a:spcAft>
                <a:spcPts val="1200"/>
              </a:spcAft>
              <a:buFont typeface="Wingdings" panose="05000000000000000000" pitchFamily="2" charset="2"/>
              <a:buChar char="þ"/>
            </a:pPr>
            <a:r>
              <a:rPr lang="en-US" altLang="en-US" sz="2600" dirty="0">
                <a:latin typeface="Myriad Pro" panose="020B0503030403020204" pitchFamily="34" charset="0"/>
                <a:ea typeface="ＭＳ Ｐゴシック" panose="020B0600070205080204" pitchFamily="34" charset="-128"/>
                <a:sym typeface="Wingdings" panose="05000000000000000000" pitchFamily="2" charset="2"/>
              </a:rPr>
              <a:t>Significant project for the City of Tukwila</a:t>
            </a:r>
          </a:p>
          <a:p>
            <a:pPr marL="515938" indent="-515938" eaLnBrk="1" hangingPunct="1">
              <a:lnSpc>
                <a:spcPct val="100000"/>
              </a:lnSpc>
              <a:spcBef>
                <a:spcPts val="0"/>
              </a:spcBef>
              <a:spcAft>
                <a:spcPts val="1200"/>
              </a:spcAft>
              <a:buFont typeface="Wingdings" panose="05000000000000000000" pitchFamily="2" charset="2"/>
              <a:buChar char="þ"/>
            </a:pPr>
            <a:r>
              <a:rPr lang="en-US" altLang="en-US" sz="2600" dirty="0">
                <a:latin typeface="Myriad Pro" panose="020B0503030403020204" pitchFamily="34" charset="0"/>
                <a:ea typeface="ＭＳ Ｐゴシック" panose="020B0600070205080204" pitchFamily="34" charset="-128"/>
                <a:sym typeface="Wingdings" panose="05000000000000000000" pitchFamily="2" charset="2"/>
              </a:rPr>
              <a:t>Tukwila has a long history of building successful capital projects</a:t>
            </a:r>
          </a:p>
          <a:p>
            <a:pPr marL="515938" indent="-515938" eaLnBrk="1" hangingPunct="1">
              <a:lnSpc>
                <a:spcPct val="100000"/>
              </a:lnSpc>
              <a:spcBef>
                <a:spcPts val="0"/>
              </a:spcBef>
              <a:spcAft>
                <a:spcPts val="1200"/>
              </a:spcAft>
              <a:buFont typeface="Wingdings" panose="05000000000000000000" pitchFamily="2" charset="2"/>
              <a:buChar char="þ"/>
            </a:pPr>
            <a:r>
              <a:rPr lang="en-US" altLang="en-US" sz="2600" dirty="0">
                <a:latin typeface="Myriad Pro" panose="020B0503030403020204" pitchFamily="34" charset="0"/>
                <a:ea typeface="ＭＳ Ｐゴシック" panose="020B0600070205080204" pitchFamily="34" charset="-128"/>
                <a:sym typeface="Wingdings" panose="05000000000000000000" pitchFamily="2" charset="2"/>
              </a:rPr>
              <a:t>Meets RCW 39.10 criteria for GC/CM</a:t>
            </a:r>
          </a:p>
          <a:p>
            <a:pPr marL="515938" indent="-515938" eaLnBrk="1" hangingPunct="1">
              <a:lnSpc>
                <a:spcPct val="100000"/>
              </a:lnSpc>
              <a:spcBef>
                <a:spcPts val="0"/>
              </a:spcBef>
              <a:spcAft>
                <a:spcPts val="1200"/>
              </a:spcAft>
              <a:buFont typeface="Wingdings" panose="05000000000000000000" pitchFamily="2" charset="2"/>
              <a:buChar char="þ"/>
            </a:pPr>
            <a:r>
              <a:rPr lang="en-US" altLang="en-US" sz="2600" dirty="0">
                <a:latin typeface="Myriad Pro" panose="020B0503030403020204" pitchFamily="34" charset="0"/>
                <a:ea typeface="ＭＳ Ｐゴシック" panose="020B0600070205080204" pitchFamily="34" charset="-128"/>
                <a:sym typeface="Wingdings" panose="05000000000000000000" pitchFamily="2" charset="2"/>
              </a:rPr>
              <a:t>Team has very strong GC/CM experience and record</a:t>
            </a:r>
          </a:p>
        </p:txBody>
      </p:sp>
      <p:sp>
        <p:nvSpPr>
          <p:cNvPr id="34818" name="Slide Number Placeholder 1">
            <a:extLst>
              <a:ext uri="{FF2B5EF4-FFF2-40B4-BE49-F238E27FC236}">
                <a16:creationId xmlns:a16="http://schemas.microsoft.com/office/drawing/2014/main" id="{25957E4B-5833-401C-8C78-C12E0F91051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7CFA6E3-F6BA-447C-BDF8-3254CCDDEDF9}" type="slidenum">
              <a:rPr lang="en-US" altLang="en-US" b="1" smtClean="0">
                <a:latin typeface="Myriad Pro Semibold" charset="0"/>
              </a:rPr>
              <a:pPr/>
              <a:t>22</a:t>
            </a:fld>
            <a:endParaRPr lang="en-US" altLang="en-US" b="1">
              <a:latin typeface="Myriad Pro Semibold" charset="0"/>
            </a:endParaRPr>
          </a:p>
        </p:txBody>
      </p:sp>
      <p:sp>
        <p:nvSpPr>
          <p:cNvPr id="34819" name="Rectangle 1">
            <a:extLst>
              <a:ext uri="{FF2B5EF4-FFF2-40B4-BE49-F238E27FC236}">
                <a16:creationId xmlns:a16="http://schemas.microsoft.com/office/drawing/2014/main" id="{F885BBB2-843B-433E-AE73-8008E7C325D5}"/>
              </a:ext>
            </a:extLst>
          </p:cNvPr>
          <p:cNvSpPr>
            <a:spLocks noChangeArrowheads="1"/>
          </p:cNvSpPr>
          <p:nvPr/>
        </p:nvSpPr>
        <p:spPr bwMode="auto">
          <a:xfrm>
            <a:off x="0" y="0"/>
            <a:ext cx="1373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chemeClr val="accent2"/>
                </a:solidFill>
                <a:latin typeface="Myriad Pro Semibold" charset="0"/>
              </a:rPr>
              <a:t>SUMMARY</a:t>
            </a:r>
          </a:p>
        </p:txBody>
      </p:sp>
      <p:pic>
        <p:nvPicPr>
          <p:cNvPr id="34823" name="Picture 7" descr="http://www.tukwilareporter.com/wp-content/uploads/2016/10/web1_fire-house-with-bond-sign-tsr.jpg">
            <a:extLst>
              <a:ext uri="{FF2B5EF4-FFF2-40B4-BE49-F238E27FC236}">
                <a16:creationId xmlns:a16="http://schemas.microsoft.com/office/drawing/2014/main" id="{897DFFAF-C4EE-41E9-BAC5-6B636F3D25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07" r="3704"/>
          <a:stretch/>
        </p:blipFill>
        <p:spPr bwMode="auto">
          <a:xfrm>
            <a:off x="5257800" y="1255795"/>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http://files.constantcontact.com/5dde3afb201/ae7abef0-74fb-4d10-bda1-f8af466126ac.png?a=1128721311805">
            <a:extLst>
              <a:ext uri="{FF2B5EF4-FFF2-40B4-BE49-F238E27FC236}">
                <a16:creationId xmlns:a16="http://schemas.microsoft.com/office/drawing/2014/main" id="{9F3608B4-2088-4C0D-A547-92263B6CE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075" y="5486400"/>
            <a:ext cx="2371725" cy="614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20842F-DFFF-4553-8E7D-7F7BA1C882F5}"/>
              </a:ext>
            </a:extLst>
          </p:cNvPr>
          <p:cNvPicPr>
            <a:picLocks noChangeAspect="1"/>
          </p:cNvPicPr>
          <p:nvPr/>
        </p:nvPicPr>
        <p:blipFill>
          <a:blip r:embed="rId2"/>
          <a:stretch>
            <a:fillRect/>
          </a:stretch>
        </p:blipFill>
        <p:spPr>
          <a:xfrm>
            <a:off x="1752600" y="54468"/>
            <a:ext cx="6750602" cy="6117732"/>
          </a:xfrm>
          <a:prstGeom prst="rect">
            <a:avLst/>
          </a:prstGeom>
        </p:spPr>
      </p:pic>
      <p:sp>
        <p:nvSpPr>
          <p:cNvPr id="16385" name="Slide Number Placeholder 1">
            <a:extLst>
              <a:ext uri="{FF2B5EF4-FFF2-40B4-BE49-F238E27FC236}">
                <a16:creationId xmlns:a16="http://schemas.microsoft.com/office/drawing/2014/main" id="{BBEA5EA4-AA86-4022-8734-78DB2BBE0D2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360E5D3-D525-4D2E-859B-0ABBEB399271}" type="slidenum">
              <a:rPr lang="en-US" altLang="en-US" b="1" smtClean="0">
                <a:latin typeface="Myriad Pro Semibold" charset="0"/>
              </a:rPr>
              <a:pPr/>
              <a:t>3</a:t>
            </a:fld>
            <a:endParaRPr lang="en-US" altLang="en-US" b="1">
              <a:latin typeface="Myriad Pro Semibold" charset="0"/>
            </a:endParaRPr>
          </a:p>
        </p:txBody>
      </p:sp>
      <p:sp>
        <p:nvSpPr>
          <p:cNvPr id="16386" name="Rectangle 2">
            <a:extLst>
              <a:ext uri="{FF2B5EF4-FFF2-40B4-BE49-F238E27FC236}">
                <a16:creationId xmlns:a16="http://schemas.microsoft.com/office/drawing/2014/main" id="{FFFEC5CC-2831-4691-BB4C-1DA60831A20C}"/>
              </a:ext>
            </a:extLst>
          </p:cNvPr>
          <p:cNvSpPr>
            <a:spLocks noChangeArrowheads="1"/>
          </p:cNvSpPr>
          <p:nvPr/>
        </p:nvSpPr>
        <p:spPr bwMode="auto">
          <a:xfrm>
            <a:off x="0" y="0"/>
            <a:ext cx="3033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chemeClr val="accent2"/>
                </a:solidFill>
                <a:latin typeface="Myriad Pro Semibold" charset="0"/>
              </a:rPr>
              <a:t>PROJECT ORGANIZATION</a:t>
            </a:r>
          </a:p>
        </p:txBody>
      </p:sp>
    </p:spTree>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a:extLst>
              <a:ext uri="{FF2B5EF4-FFF2-40B4-BE49-F238E27FC236}">
                <a16:creationId xmlns:a16="http://schemas.microsoft.com/office/drawing/2014/main" id="{4F4D976C-BE81-4860-9F61-4FB3A99F5E77}"/>
              </a:ext>
            </a:extLst>
          </p:cNvPr>
          <p:cNvSpPr>
            <a:spLocks noGrp="1"/>
          </p:cNvSpPr>
          <p:nvPr>
            <p:ph idx="1"/>
          </p:nvPr>
        </p:nvSpPr>
        <p:spPr>
          <a:xfrm>
            <a:off x="685800" y="838200"/>
            <a:ext cx="8001000" cy="5029200"/>
          </a:xfrm>
        </p:spPr>
        <p:txBody>
          <a:bodyPr/>
          <a:lstStyle/>
          <a:p>
            <a:pPr eaLnBrk="1" hangingPunct="1"/>
            <a:r>
              <a:rPr lang="en-US" altLang="en-US" sz="1600" b="1" dirty="0">
                <a:latin typeface="Myriad Pro" panose="020B0503030403020204" pitchFamily="34" charset="0"/>
                <a:ea typeface="ＭＳ Ｐゴシック" panose="020B0600070205080204" pitchFamily="34" charset="-128"/>
              </a:rPr>
              <a:t>Description</a:t>
            </a:r>
          </a:p>
          <a:p>
            <a:pPr eaLnBrk="1" hangingPunct="1"/>
            <a:r>
              <a:rPr lang="en-US" altLang="en-US" sz="1600" dirty="0">
                <a:latin typeface="Myriad Pro" panose="020B0503030403020204" pitchFamily="34" charset="0"/>
                <a:ea typeface="ＭＳ Ｐゴシック" panose="020B0600070205080204" pitchFamily="34" charset="-128"/>
              </a:rPr>
              <a:t>The new Justice Center is an approximately 45,500 SF building that will house the Police Department and Municipal Court.  It will also include an Emergency Operations Center (EOC) for the City.  </a:t>
            </a:r>
          </a:p>
          <a:p>
            <a:pPr eaLnBrk="1" hangingPunct="1"/>
            <a:r>
              <a:rPr lang="en-US" altLang="en-US" sz="1600" dirty="0">
                <a:latin typeface="Myriad Pro" panose="020B0503030403020204" pitchFamily="34" charset="0"/>
                <a:ea typeface="ＭＳ Ｐゴシック" panose="020B0600070205080204" pitchFamily="34" charset="-128"/>
              </a:rPr>
              <a:t>The site acquisition process is underway, with a site identified on Tukwila International Boulevard, based on site selection criteria approved by the City Council.</a:t>
            </a:r>
          </a:p>
          <a:p>
            <a:pPr eaLnBrk="1" hangingPunct="1"/>
            <a:r>
              <a:rPr lang="en-US" altLang="en-US" sz="1600" b="1" dirty="0">
                <a:latin typeface="Myriad Pro" panose="020B0503030403020204" pitchFamily="34" charset="0"/>
                <a:ea typeface="ＭＳ Ｐゴシック" panose="020B0600070205080204" pitchFamily="34" charset="-128"/>
              </a:rPr>
              <a:t>Police Department</a:t>
            </a:r>
          </a:p>
          <a:p>
            <a:pPr eaLnBrk="1" hangingPunct="1"/>
            <a:r>
              <a:rPr lang="en-US" altLang="en-US" sz="1600" dirty="0">
                <a:latin typeface="Myriad Pro" panose="020B0503030403020204" pitchFamily="34" charset="0"/>
                <a:ea typeface="ＭＳ Ｐゴシック" panose="020B0600070205080204" pitchFamily="34" charset="-128"/>
              </a:rPr>
              <a:t>Approx. 30,000 SF police station will house police administration, patrol, investigations, special operations, SWAT, K-9, records, evidence, holding and support spaces. The facility will also include a vehicular </a:t>
            </a:r>
            <a:r>
              <a:rPr lang="en-US" altLang="en-US" sz="1600" dirty="0" err="1">
                <a:latin typeface="Myriad Pro" panose="020B0503030403020204" pitchFamily="34" charset="0"/>
                <a:ea typeface="ＭＳ Ｐゴシック" panose="020B0600070205080204" pitchFamily="34" charset="-128"/>
              </a:rPr>
              <a:t>sallyport</a:t>
            </a:r>
            <a:r>
              <a:rPr lang="en-US" altLang="en-US" sz="1600" dirty="0">
                <a:latin typeface="Myriad Pro" panose="020B0503030403020204" pitchFamily="34" charset="0"/>
                <a:ea typeface="ＭＳ Ｐゴシック" panose="020B0600070205080204" pitchFamily="34" charset="-128"/>
              </a:rPr>
              <a:t> and secured parking for staff, including police vehicles.  </a:t>
            </a:r>
          </a:p>
          <a:p>
            <a:pPr eaLnBrk="1" hangingPunct="1"/>
            <a:r>
              <a:rPr lang="en-US" altLang="en-US" sz="1600" b="1" dirty="0">
                <a:latin typeface="Myriad Pro" panose="020B0503030403020204" pitchFamily="34" charset="0"/>
                <a:ea typeface="ＭＳ Ｐゴシック" panose="020B0600070205080204" pitchFamily="34" charset="-128"/>
              </a:rPr>
              <a:t>Municipal Court</a:t>
            </a:r>
          </a:p>
          <a:p>
            <a:pPr eaLnBrk="1" hangingPunct="1"/>
            <a:r>
              <a:rPr lang="en-US" altLang="en-US" sz="1600" dirty="0">
                <a:latin typeface="Myriad Pro" panose="020B0503030403020204" pitchFamily="34" charset="0"/>
                <a:ea typeface="ＭＳ Ｐゴシック" panose="020B0600070205080204" pitchFamily="34" charset="-128"/>
              </a:rPr>
              <a:t>Approx. 9,500 SF municipal court will house court administration, courtroom, jury room, hearings room, probation, in-custody/holding and support spaces. The facility will also include secured parking for staff. </a:t>
            </a:r>
          </a:p>
          <a:p>
            <a:pPr eaLnBrk="1" hangingPunct="1"/>
            <a:r>
              <a:rPr lang="en-US" altLang="en-US" sz="1600" b="1" dirty="0">
                <a:latin typeface="Myriad Pro" panose="020B0503030403020204" pitchFamily="34" charset="0"/>
                <a:ea typeface="ＭＳ Ｐゴシック" panose="020B0600070205080204" pitchFamily="34" charset="-128"/>
              </a:rPr>
              <a:t>Emergency Operations Center</a:t>
            </a:r>
          </a:p>
          <a:p>
            <a:pPr eaLnBrk="1" hangingPunct="1"/>
            <a:r>
              <a:rPr lang="en-US" altLang="en-US" sz="1600" dirty="0">
                <a:latin typeface="Myriad Pro" panose="020B0503030403020204" pitchFamily="34" charset="0"/>
                <a:ea typeface="ＭＳ Ｐゴシック" panose="020B0600070205080204" pitchFamily="34" charset="-128"/>
              </a:rPr>
              <a:t>Approx. 6,000 SF EOC will be housed in a multi-purpose conference center shared by police and courts.</a:t>
            </a:r>
          </a:p>
          <a:p>
            <a:pPr eaLnBrk="1" hangingPunct="1">
              <a:buFont typeface="Arial" panose="020B0604020202020204" pitchFamily="34" charset="0"/>
              <a:buNone/>
            </a:pPr>
            <a:endParaRPr lang="en-US" altLang="en-US" sz="1600" dirty="0">
              <a:latin typeface="Arial" panose="020B0604020202020204" pitchFamily="34" charset="0"/>
              <a:ea typeface="ＭＳ Ｐゴシック" panose="020B0600070205080204" pitchFamily="34" charset="-128"/>
            </a:endParaRPr>
          </a:p>
          <a:p>
            <a:pPr eaLnBrk="1" hangingPunct="1">
              <a:buFont typeface="Arial" panose="020B0604020202020204" pitchFamily="34" charset="0"/>
              <a:buChar char="»"/>
            </a:pPr>
            <a:endParaRPr lang="en-US" altLang="en-US" sz="1600" dirty="0">
              <a:latin typeface="Arial" panose="020B0604020202020204" pitchFamily="34" charset="0"/>
              <a:ea typeface="ＭＳ Ｐゴシック" panose="020B0600070205080204" pitchFamily="34" charset="-128"/>
            </a:endParaRPr>
          </a:p>
        </p:txBody>
      </p:sp>
      <p:sp>
        <p:nvSpPr>
          <p:cNvPr id="17410" name="Slide Number Placeholder 1">
            <a:extLst>
              <a:ext uri="{FF2B5EF4-FFF2-40B4-BE49-F238E27FC236}">
                <a16:creationId xmlns:a16="http://schemas.microsoft.com/office/drawing/2014/main" id="{089C56E0-6D61-4B09-A7D0-5CC9794E79E7}"/>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EB58592-8FF8-4EA3-A348-B765C7F4638D}" type="slidenum">
              <a:rPr lang="en-US" altLang="en-US" smtClean="0">
                <a:latin typeface="Myriad Pro Semibold" charset="0"/>
              </a:rPr>
              <a:pPr/>
              <a:t>4</a:t>
            </a:fld>
            <a:endParaRPr lang="en-US" altLang="en-US">
              <a:latin typeface="Myriad Pro Semibold" charset="0"/>
            </a:endParaRPr>
          </a:p>
        </p:txBody>
      </p:sp>
      <p:sp>
        <p:nvSpPr>
          <p:cNvPr id="17411" name="Rectangle 1">
            <a:extLst>
              <a:ext uri="{FF2B5EF4-FFF2-40B4-BE49-F238E27FC236}">
                <a16:creationId xmlns:a16="http://schemas.microsoft.com/office/drawing/2014/main" id="{AA0C49A1-368A-4840-B2A5-2ACF16317AE1}"/>
              </a:ext>
            </a:extLst>
          </p:cNvPr>
          <p:cNvSpPr>
            <a:spLocks noChangeArrowheads="1"/>
          </p:cNvSpPr>
          <p:nvPr/>
        </p:nvSpPr>
        <p:spPr bwMode="auto">
          <a:xfrm>
            <a:off x="0" y="0"/>
            <a:ext cx="27145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chemeClr val="accent2"/>
                </a:solidFill>
                <a:latin typeface="Myriad Pro Semibold" charset="0"/>
              </a:rPr>
              <a:t>PROJECT DESCRIPTION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1">
            <a:extLst>
              <a:ext uri="{FF2B5EF4-FFF2-40B4-BE49-F238E27FC236}">
                <a16:creationId xmlns:a16="http://schemas.microsoft.com/office/drawing/2014/main" id="{FE1A6AAB-DAB0-4F8D-A05B-C51DD76086D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3A078EF-2D50-40FA-ACAA-C6045D4AE460}" type="slidenum">
              <a:rPr lang="en-US" altLang="en-US" b="1" smtClean="0">
                <a:latin typeface="Myriad Pro Semibold" charset="0"/>
              </a:rPr>
              <a:pPr/>
              <a:t>5</a:t>
            </a:fld>
            <a:endParaRPr lang="en-US" altLang="en-US" b="1">
              <a:latin typeface="Myriad Pro Semibold" charset="0"/>
            </a:endParaRPr>
          </a:p>
        </p:txBody>
      </p:sp>
      <p:pic>
        <p:nvPicPr>
          <p:cNvPr id="2" name="Picture 1">
            <a:extLst>
              <a:ext uri="{FF2B5EF4-FFF2-40B4-BE49-F238E27FC236}">
                <a16:creationId xmlns:a16="http://schemas.microsoft.com/office/drawing/2014/main" id="{F0C791DA-97EE-4244-9C09-2E5D966A8EFE}"/>
              </a:ext>
            </a:extLst>
          </p:cNvPr>
          <p:cNvPicPr>
            <a:picLocks noChangeAspect="1"/>
          </p:cNvPicPr>
          <p:nvPr/>
        </p:nvPicPr>
        <p:blipFill>
          <a:blip r:embed="rId2"/>
          <a:stretch>
            <a:fillRect/>
          </a:stretch>
        </p:blipFill>
        <p:spPr>
          <a:xfrm>
            <a:off x="4724400" y="152400"/>
            <a:ext cx="4128463" cy="5943600"/>
          </a:xfrm>
          <a:prstGeom prst="rect">
            <a:avLst/>
          </a:prstGeom>
        </p:spPr>
      </p:pic>
      <p:sp>
        <p:nvSpPr>
          <p:cNvPr id="12" name="Rectangle 2">
            <a:extLst>
              <a:ext uri="{FF2B5EF4-FFF2-40B4-BE49-F238E27FC236}">
                <a16:creationId xmlns:a16="http://schemas.microsoft.com/office/drawing/2014/main" id="{9BC118D7-77AA-4CF6-8D92-3B3213686B34}"/>
              </a:ext>
            </a:extLst>
          </p:cNvPr>
          <p:cNvSpPr>
            <a:spLocks noChangeArrowheads="1"/>
          </p:cNvSpPr>
          <p:nvPr/>
        </p:nvSpPr>
        <p:spPr bwMode="auto">
          <a:xfrm>
            <a:off x="0" y="4046"/>
            <a:ext cx="3733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chemeClr val="accent2"/>
                </a:solidFill>
                <a:latin typeface="Myriad Pro Semibold" charset="0"/>
              </a:rPr>
              <a:t>CONCEPTUAL SITE PLAN</a:t>
            </a:r>
          </a:p>
        </p:txBody>
      </p:sp>
      <p:pic>
        <p:nvPicPr>
          <p:cNvPr id="5" name="Picture 4">
            <a:extLst>
              <a:ext uri="{FF2B5EF4-FFF2-40B4-BE49-F238E27FC236}">
                <a16:creationId xmlns:a16="http://schemas.microsoft.com/office/drawing/2014/main" id="{CD25B058-C6F5-4ECB-9830-D0F848966CEE}"/>
              </a:ext>
            </a:extLst>
          </p:cNvPr>
          <p:cNvPicPr>
            <a:picLocks noChangeAspect="1"/>
          </p:cNvPicPr>
          <p:nvPr/>
        </p:nvPicPr>
        <p:blipFill rotWithShape="1">
          <a:blip r:embed="rId3">
            <a:extLst>
              <a:ext uri="{28A0092B-C50C-407E-A947-70E740481C1C}">
                <a14:useLocalDpi xmlns:a14="http://schemas.microsoft.com/office/drawing/2010/main" val="0"/>
              </a:ext>
            </a:extLst>
          </a:blip>
          <a:srcRect t="8461" b="3613"/>
          <a:stretch/>
        </p:blipFill>
        <p:spPr>
          <a:xfrm>
            <a:off x="161166" y="1822966"/>
            <a:ext cx="4389072" cy="2602468"/>
          </a:xfrm>
          <a:prstGeom prst="rect">
            <a:avLst/>
          </a:prstGeom>
        </p:spPr>
      </p:pic>
      <p:sp>
        <p:nvSpPr>
          <p:cNvPr id="7" name="TextBox 3">
            <a:extLst>
              <a:ext uri="{FF2B5EF4-FFF2-40B4-BE49-F238E27FC236}">
                <a16:creationId xmlns:a16="http://schemas.microsoft.com/office/drawing/2014/main" id="{08FA78E6-9175-4E62-AA48-8946ABED8974}"/>
              </a:ext>
            </a:extLst>
          </p:cNvPr>
          <p:cNvSpPr txBox="1">
            <a:spLocks noChangeArrowheads="1"/>
          </p:cNvSpPr>
          <p:nvPr/>
        </p:nvSpPr>
        <p:spPr bwMode="auto">
          <a:xfrm>
            <a:off x="2198919" y="4426783"/>
            <a:ext cx="2438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en-US" altLang="en-US" sz="1200" dirty="0">
                <a:latin typeface="Myriad Pro" panose="020B0503030403020204" pitchFamily="34" charset="0"/>
              </a:rPr>
              <a:t>Tukwila International Boulevard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1">
            <a:extLst>
              <a:ext uri="{FF2B5EF4-FFF2-40B4-BE49-F238E27FC236}">
                <a16:creationId xmlns:a16="http://schemas.microsoft.com/office/drawing/2014/main" id="{035BE0F1-6EEC-4D4D-A082-C1E8561F61D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16DB0FE-5273-45DD-BC2F-990F10030D05}" type="slidenum">
              <a:rPr lang="en-US" altLang="en-US" b="1" smtClean="0">
                <a:latin typeface="Myriad Pro Semibold" charset="0"/>
              </a:rPr>
              <a:pPr/>
              <a:t>6</a:t>
            </a:fld>
            <a:endParaRPr lang="en-US" altLang="en-US" b="1">
              <a:latin typeface="Myriad Pro Semibold" charset="0"/>
            </a:endParaRPr>
          </a:p>
        </p:txBody>
      </p:sp>
      <p:sp>
        <p:nvSpPr>
          <p:cNvPr id="19458" name="Rectangle 2">
            <a:extLst>
              <a:ext uri="{FF2B5EF4-FFF2-40B4-BE49-F238E27FC236}">
                <a16:creationId xmlns:a16="http://schemas.microsoft.com/office/drawing/2014/main" id="{1206D41A-945E-4439-A09F-A168492DBF6B}"/>
              </a:ext>
            </a:extLst>
          </p:cNvPr>
          <p:cNvSpPr>
            <a:spLocks noChangeArrowheads="1"/>
          </p:cNvSpPr>
          <p:nvPr/>
        </p:nvSpPr>
        <p:spPr bwMode="auto">
          <a:xfrm>
            <a:off x="0" y="0"/>
            <a:ext cx="21234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chemeClr val="accent2"/>
                </a:solidFill>
                <a:latin typeface="Myriad Pro Semibold" charset="0"/>
              </a:rPr>
              <a:t>PROJECT BUDGET</a:t>
            </a:r>
          </a:p>
        </p:txBody>
      </p:sp>
      <p:sp>
        <p:nvSpPr>
          <p:cNvPr id="19459" name="TextBox 3">
            <a:extLst>
              <a:ext uri="{FF2B5EF4-FFF2-40B4-BE49-F238E27FC236}">
                <a16:creationId xmlns:a16="http://schemas.microsoft.com/office/drawing/2014/main" id="{0059B0C2-7463-4135-A978-3E3F9C5EB098}"/>
              </a:ext>
            </a:extLst>
          </p:cNvPr>
          <p:cNvSpPr txBox="1">
            <a:spLocks noChangeArrowheads="1"/>
          </p:cNvSpPr>
          <p:nvPr/>
        </p:nvSpPr>
        <p:spPr bwMode="auto">
          <a:xfrm>
            <a:off x="685800" y="914400"/>
            <a:ext cx="7924800" cy="337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50000"/>
              </a:lnSpc>
            </a:pPr>
            <a:r>
              <a:rPr lang="en-US" altLang="en-US" sz="1600" dirty="0">
                <a:latin typeface="Myriad Pro" panose="020B0503030403020204" pitchFamily="34" charset="0"/>
              </a:rPr>
              <a:t>Costs for Professional Services (A/E, legal, etc.)			  $1,616,000</a:t>
            </a:r>
          </a:p>
          <a:p>
            <a:pPr>
              <a:lnSpc>
                <a:spcPct val="150000"/>
              </a:lnSpc>
            </a:pPr>
            <a:r>
              <a:rPr lang="en-US" altLang="en-US" sz="1600" dirty="0">
                <a:latin typeface="Myriad Pro" panose="020B0503030403020204" pitchFamily="34" charset="0"/>
              </a:rPr>
              <a:t>Estimated project construction costs (incl. construction contingencies)	$16,195,000 </a:t>
            </a:r>
          </a:p>
          <a:p>
            <a:pPr>
              <a:lnSpc>
                <a:spcPct val="150000"/>
              </a:lnSpc>
            </a:pPr>
            <a:r>
              <a:rPr lang="en-US" altLang="en-US" sz="1600" dirty="0">
                <a:latin typeface="Myriad Pro" panose="020B0503030403020204" pitchFamily="34" charset="0"/>
              </a:rPr>
              <a:t>Equipment and furnishing costs					      $478,000</a:t>
            </a:r>
          </a:p>
          <a:p>
            <a:pPr>
              <a:lnSpc>
                <a:spcPct val="150000"/>
              </a:lnSpc>
            </a:pPr>
            <a:r>
              <a:rPr lang="en-US" altLang="en-US" sz="1600" dirty="0">
                <a:latin typeface="Myriad Pro" panose="020B0503030403020204" pitchFamily="34" charset="0"/>
              </a:rPr>
              <a:t>Off-site costs/site acquisition				  	  $6,000,000</a:t>
            </a:r>
            <a:br>
              <a:rPr lang="en-US" altLang="en-US" sz="1600" dirty="0">
                <a:latin typeface="Myriad Pro" panose="020B0503030403020204" pitchFamily="34" charset="0"/>
              </a:rPr>
            </a:br>
            <a:r>
              <a:rPr lang="en-US" altLang="en-US" sz="1600" dirty="0">
                <a:latin typeface="Myriad Pro" panose="020B0503030403020204" pitchFamily="34" charset="0"/>
              </a:rPr>
              <a:t>Contract administration costs (owner, PM/CM, etc.)			  $1,114,000</a:t>
            </a:r>
          </a:p>
          <a:p>
            <a:pPr>
              <a:lnSpc>
                <a:spcPct val="150000"/>
              </a:lnSpc>
            </a:pPr>
            <a:r>
              <a:rPr lang="en-US" altLang="en-US" sz="1600" dirty="0">
                <a:latin typeface="Myriad Pro" panose="020B0503030403020204" pitchFamily="34" charset="0"/>
              </a:rPr>
              <a:t>Contingencies (design &amp; owner)					  $2,200,000</a:t>
            </a:r>
          </a:p>
          <a:p>
            <a:pPr>
              <a:lnSpc>
                <a:spcPct val="150000"/>
              </a:lnSpc>
            </a:pPr>
            <a:r>
              <a:rPr lang="en-US" altLang="en-US" sz="1600" dirty="0">
                <a:latin typeface="Myriad Pro" panose="020B0503030403020204" pitchFamily="34" charset="0"/>
              </a:rPr>
              <a:t>Other related project costs (permits, survey, </a:t>
            </a:r>
            <a:r>
              <a:rPr lang="en-US" altLang="en-US" sz="1600" dirty="0" err="1">
                <a:latin typeface="Myriad Pro" panose="020B0503030403020204" pitchFamily="34" charset="0"/>
              </a:rPr>
              <a:t>geotech</a:t>
            </a:r>
            <a:r>
              <a:rPr lang="en-US" altLang="en-US" sz="1600" dirty="0">
                <a:latin typeface="Myriad Pro" panose="020B0503030403020204" pitchFamily="34" charset="0"/>
              </a:rPr>
              <a:t>)		 	  $1,026,000</a:t>
            </a:r>
          </a:p>
          <a:p>
            <a:pPr>
              <a:lnSpc>
                <a:spcPct val="150000"/>
              </a:lnSpc>
            </a:pPr>
            <a:r>
              <a:rPr lang="en-US" altLang="en-US" sz="1600" u="sng" dirty="0">
                <a:latin typeface="Myriad Pro" panose="020B0503030403020204" pitchFamily="34" charset="0"/>
              </a:rPr>
              <a:t>Sales tax						  	      included</a:t>
            </a:r>
          </a:p>
          <a:p>
            <a:pPr>
              <a:lnSpc>
                <a:spcPct val="150000"/>
              </a:lnSpc>
            </a:pPr>
            <a:r>
              <a:rPr lang="en-US" altLang="en-US" sz="1600" b="1" dirty="0">
                <a:latin typeface="Myriad Pro" panose="020B0503030403020204" pitchFamily="34" charset="0"/>
              </a:rPr>
              <a:t>TOTAL						                 $28,629,000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a:extLst>
              <a:ext uri="{FF2B5EF4-FFF2-40B4-BE49-F238E27FC236}">
                <a16:creationId xmlns:a16="http://schemas.microsoft.com/office/drawing/2014/main" id="{8AB4749A-9C01-431A-AB45-C73896032766}"/>
              </a:ext>
            </a:extLst>
          </p:cNvPr>
          <p:cNvSpPr>
            <a:spLocks noGrp="1"/>
          </p:cNvSpPr>
          <p:nvPr>
            <p:ph idx="1"/>
          </p:nvPr>
        </p:nvSpPr>
        <p:spPr>
          <a:xfrm>
            <a:off x="685800" y="914400"/>
            <a:ext cx="7886700" cy="5105400"/>
          </a:xfrm>
        </p:spPr>
        <p:txBody>
          <a:bodyPr/>
          <a:lstStyle/>
          <a:p>
            <a:pPr eaLnBrk="1" hangingPunct="1">
              <a:lnSpc>
                <a:spcPct val="100000"/>
              </a:lnSpc>
              <a:spcAft>
                <a:spcPts val="1200"/>
              </a:spcAft>
            </a:pPr>
            <a:r>
              <a:rPr lang="en-US" altLang="en-US" sz="1600" b="1" dirty="0">
                <a:latin typeface="Myriad Pro" panose="020B0503030403020204" pitchFamily="34" charset="0"/>
                <a:ea typeface="ＭＳ Ｐゴシック" panose="020B0600070205080204" pitchFamily="34" charset="-128"/>
              </a:rPr>
              <a:t>Why GC/CM for Tukwila’s Justice Center</a:t>
            </a:r>
            <a:endParaRPr lang="en-US" altLang="en-US" sz="1600" dirty="0">
              <a:latin typeface="Myriad Pro" panose="020B0503030403020204" pitchFamily="34" charset="0"/>
              <a:ea typeface="ＭＳ Ｐゴシック" panose="020B0600070205080204" pitchFamily="34" charset="-128"/>
            </a:endParaRPr>
          </a:p>
          <a:p>
            <a:pPr eaLnBrk="1" hangingPunct="1">
              <a:lnSpc>
                <a:spcPct val="100000"/>
              </a:lnSpc>
              <a:spcAft>
                <a:spcPts val="1200"/>
              </a:spcAft>
            </a:pPr>
            <a:r>
              <a:rPr lang="en-US" altLang="en-US" sz="1600" b="1" dirty="0">
                <a:latin typeface="Myriad Pro" panose="020B0503030403020204" pitchFamily="34" charset="0"/>
                <a:ea typeface="ＭＳ Ｐゴシック" panose="020B0600070205080204" pitchFamily="34" charset="-128"/>
              </a:rPr>
              <a:t>Scheduling</a:t>
            </a:r>
            <a:r>
              <a:rPr lang="en-US" altLang="en-US" sz="1600" dirty="0">
                <a:latin typeface="Myriad Pro" panose="020B0503030403020204" pitchFamily="34" charset="0"/>
                <a:ea typeface="ＭＳ Ｐゴシック" panose="020B0600070205080204" pitchFamily="34" charset="-128"/>
              </a:rPr>
              <a:t> </a:t>
            </a:r>
          </a:p>
          <a:p>
            <a:pPr marL="285750" indent="-285750" eaLnBrk="1" hangingPunct="1">
              <a:lnSpc>
                <a:spcPct val="100000"/>
              </a:lnSpc>
              <a:spcAft>
                <a:spcPts val="1200"/>
              </a:spcAft>
              <a:buFont typeface="Arial" panose="020B0604020202020204" pitchFamily="34" charset="0"/>
              <a:buChar char="•"/>
            </a:pPr>
            <a:r>
              <a:rPr lang="en-US" altLang="en-US" sz="1600" dirty="0">
                <a:latin typeface="Myriad Pro" panose="020B0503030403020204" pitchFamily="34" charset="0"/>
                <a:ea typeface="ＭＳ Ｐゴシック" panose="020B0600070205080204" pitchFamily="34" charset="-128"/>
              </a:rPr>
              <a:t>Current facilities are overcrowded, seismically deficient and vulnerable to disasters, lack modern security features, and need to be replaced as quickly as possible.  </a:t>
            </a:r>
          </a:p>
          <a:p>
            <a:pPr marL="285750" indent="-285750" eaLnBrk="1" hangingPunct="1">
              <a:lnSpc>
                <a:spcPct val="100000"/>
              </a:lnSpc>
              <a:spcAft>
                <a:spcPts val="1200"/>
              </a:spcAft>
              <a:buFont typeface="Arial" panose="020B0604020202020204" pitchFamily="34" charset="0"/>
              <a:buChar char="•"/>
            </a:pPr>
            <a:r>
              <a:rPr lang="en-US" altLang="en-US" sz="1600" dirty="0">
                <a:latin typeface="Myriad Pro" panose="020B0503030403020204" pitchFamily="34" charset="0"/>
                <a:ea typeface="ＭＳ Ｐゴシック" panose="020B0600070205080204" pitchFamily="34" charset="-128"/>
              </a:rPr>
              <a:t>GC/CM will help identify and mitigate project risk factors that could delay project delivery, such as volatile cost escalation, materials and labor shortages, environmental remediation, etc.  </a:t>
            </a:r>
          </a:p>
          <a:p>
            <a:pPr marL="285750" indent="-285750" eaLnBrk="1" hangingPunct="1">
              <a:lnSpc>
                <a:spcPct val="100000"/>
              </a:lnSpc>
              <a:spcAft>
                <a:spcPts val="1200"/>
              </a:spcAft>
              <a:buFont typeface="Arial" panose="020B0604020202020204" pitchFamily="34" charset="0"/>
              <a:buChar char="•"/>
            </a:pPr>
            <a:r>
              <a:rPr lang="en-US" altLang="en-US" sz="1600" dirty="0">
                <a:latin typeface="Myriad Pro" panose="020B0503030403020204" pitchFamily="34" charset="0"/>
                <a:ea typeface="ＭＳ Ｐゴシック" panose="020B0600070205080204" pitchFamily="34" charset="-128"/>
              </a:rPr>
              <a:t>Schedule may require phased construction to address demolition, building hazardous materials or site environmental remediation.</a:t>
            </a:r>
          </a:p>
          <a:p>
            <a:pPr marL="285750" indent="-285750" eaLnBrk="1" hangingPunct="1">
              <a:lnSpc>
                <a:spcPct val="100000"/>
              </a:lnSpc>
              <a:spcAft>
                <a:spcPts val="1200"/>
              </a:spcAft>
              <a:buFont typeface="Arial" panose="020B0604020202020204" pitchFamily="34" charset="0"/>
              <a:buChar char="•"/>
            </a:pPr>
            <a:r>
              <a:rPr lang="en-US" altLang="en-US" sz="1600" dirty="0">
                <a:latin typeface="Myriad Pro" panose="020B0503030403020204" pitchFamily="34" charset="0"/>
                <a:ea typeface="ＭＳ Ｐゴシック" panose="020B0600070205080204" pitchFamily="34" charset="-128"/>
              </a:rPr>
              <a:t>GC/CM will help schedule and streamline the subcontractor buyout and construction process.</a:t>
            </a:r>
          </a:p>
        </p:txBody>
      </p:sp>
      <p:sp>
        <p:nvSpPr>
          <p:cNvPr id="20482" name="Slide Number Placeholder 1">
            <a:extLst>
              <a:ext uri="{FF2B5EF4-FFF2-40B4-BE49-F238E27FC236}">
                <a16:creationId xmlns:a16="http://schemas.microsoft.com/office/drawing/2014/main" id="{44FC77FF-F563-490B-B580-E99831E333A4}"/>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3A62D17-1CD8-44D6-8A3B-F01A14CC92C6}" type="slidenum">
              <a:rPr lang="en-US" altLang="en-US" smtClean="0">
                <a:latin typeface="Myriad Pro" panose="020B0503030403020204" pitchFamily="34" charset="0"/>
              </a:rPr>
              <a:pPr/>
              <a:t>7</a:t>
            </a:fld>
            <a:endParaRPr lang="en-US" altLang="en-US">
              <a:latin typeface="Myriad Pro" panose="020B0503030403020204" pitchFamily="34" charset="0"/>
            </a:endParaRPr>
          </a:p>
        </p:txBody>
      </p:sp>
      <p:sp>
        <p:nvSpPr>
          <p:cNvPr id="20483" name="Rectangle 1">
            <a:extLst>
              <a:ext uri="{FF2B5EF4-FFF2-40B4-BE49-F238E27FC236}">
                <a16:creationId xmlns:a16="http://schemas.microsoft.com/office/drawing/2014/main" id="{881A0EDC-D361-4695-9CB1-BCB399D7E4CB}"/>
              </a:ext>
            </a:extLst>
          </p:cNvPr>
          <p:cNvSpPr>
            <a:spLocks noChangeArrowheads="1"/>
          </p:cNvSpPr>
          <p:nvPr/>
        </p:nvSpPr>
        <p:spPr bwMode="auto">
          <a:xfrm>
            <a:off x="0" y="0"/>
            <a:ext cx="2075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chemeClr val="accent2"/>
                </a:solidFill>
                <a:latin typeface="Myriad Pro Semibold" charset="0"/>
              </a:rPr>
              <a:t>GC/CM DELIVERY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a:extLst>
              <a:ext uri="{FF2B5EF4-FFF2-40B4-BE49-F238E27FC236}">
                <a16:creationId xmlns:a16="http://schemas.microsoft.com/office/drawing/2014/main" id="{8AB4749A-9C01-431A-AB45-C73896032766}"/>
              </a:ext>
            </a:extLst>
          </p:cNvPr>
          <p:cNvSpPr>
            <a:spLocks noGrp="1"/>
          </p:cNvSpPr>
          <p:nvPr>
            <p:ph idx="1"/>
          </p:nvPr>
        </p:nvSpPr>
        <p:spPr>
          <a:xfrm>
            <a:off x="685800" y="914400"/>
            <a:ext cx="7886700" cy="5105400"/>
          </a:xfrm>
        </p:spPr>
        <p:txBody>
          <a:bodyPr/>
          <a:lstStyle/>
          <a:p>
            <a:pPr eaLnBrk="1" hangingPunct="1">
              <a:lnSpc>
                <a:spcPct val="100000"/>
              </a:lnSpc>
              <a:spcAft>
                <a:spcPts val="1200"/>
              </a:spcAft>
            </a:pPr>
            <a:r>
              <a:rPr lang="en-US" altLang="en-US" sz="1600" b="1" dirty="0">
                <a:latin typeface="Myriad Pro" panose="020B0503030403020204" pitchFamily="34" charset="0"/>
                <a:ea typeface="ＭＳ Ｐゴシック" panose="020B0600070205080204" pitchFamily="34" charset="-128"/>
              </a:rPr>
              <a:t>Why GC/CM for Tukwila’s Justice Center</a:t>
            </a:r>
            <a:endParaRPr lang="en-US" altLang="en-US" sz="1600" dirty="0">
              <a:latin typeface="Myriad Pro" panose="020B0503030403020204" pitchFamily="34" charset="0"/>
              <a:ea typeface="ＭＳ Ｐゴシック" panose="020B0600070205080204" pitchFamily="34" charset="-128"/>
            </a:endParaRPr>
          </a:p>
          <a:p>
            <a:pPr eaLnBrk="1" hangingPunct="1">
              <a:lnSpc>
                <a:spcPct val="100000"/>
              </a:lnSpc>
              <a:spcAft>
                <a:spcPts val="1200"/>
              </a:spcAft>
            </a:pPr>
            <a:r>
              <a:rPr lang="en-US" altLang="en-US" sz="1600" b="1" dirty="0">
                <a:latin typeface="Myriad Pro" panose="020B0503030403020204" pitchFamily="34" charset="0"/>
                <a:ea typeface="ＭＳ Ｐゴシック" panose="020B0600070205080204" pitchFamily="34" charset="-128"/>
              </a:rPr>
              <a:t>Complex Systems</a:t>
            </a:r>
            <a:r>
              <a:rPr lang="en-US" altLang="en-US" sz="1600" dirty="0">
                <a:latin typeface="Myriad Pro" panose="020B0503030403020204" pitchFamily="34" charset="0"/>
                <a:ea typeface="ＭＳ Ｐゴシック" panose="020B0600070205080204" pitchFamily="34" charset="-128"/>
              </a:rPr>
              <a:t> </a:t>
            </a:r>
          </a:p>
          <a:p>
            <a:pPr marL="285750" indent="-285750" eaLnBrk="1" hangingPunct="1">
              <a:lnSpc>
                <a:spcPct val="100000"/>
              </a:lnSpc>
              <a:spcAft>
                <a:spcPts val="1200"/>
              </a:spcAft>
              <a:buFont typeface="Arial" panose="020B0604020202020204" pitchFamily="34" charset="0"/>
              <a:buChar char="•"/>
            </a:pPr>
            <a:r>
              <a:rPr lang="en-US" altLang="en-US" sz="1600" dirty="0">
                <a:latin typeface="Myriad Pro" panose="020B0503030403020204" pitchFamily="34" charset="0"/>
                <a:ea typeface="ＭＳ Ｐゴシック" panose="020B0600070205080204" pitchFamily="34" charset="-128"/>
              </a:rPr>
              <a:t>Police, Court and EOC facilities include specialized security, detention, mechanical, electrical and communications that are unique and critical to uninterrupted operations. </a:t>
            </a:r>
          </a:p>
          <a:p>
            <a:pPr marL="285750" indent="-285750" eaLnBrk="1" hangingPunct="1">
              <a:lnSpc>
                <a:spcPct val="100000"/>
              </a:lnSpc>
              <a:spcAft>
                <a:spcPts val="1200"/>
              </a:spcAft>
              <a:buFont typeface="Arial" panose="020B0604020202020204" pitchFamily="34" charset="0"/>
              <a:buChar char="•"/>
            </a:pPr>
            <a:r>
              <a:rPr lang="en-US" altLang="en-US" sz="1600" dirty="0">
                <a:latin typeface="Myriad Pro" panose="020B0503030403020204" pitchFamily="34" charset="0"/>
                <a:ea typeface="ＭＳ Ｐゴシック" panose="020B0600070205080204" pitchFamily="34" charset="-128"/>
              </a:rPr>
              <a:t>GC/CM will help ensure highly experienced and well qualified specialty subcontractors are attracted to the project and will provide quality control.</a:t>
            </a:r>
          </a:p>
          <a:p>
            <a:pPr eaLnBrk="1" hangingPunct="1">
              <a:lnSpc>
                <a:spcPct val="100000"/>
              </a:lnSpc>
              <a:spcAft>
                <a:spcPts val="1200"/>
              </a:spcAft>
            </a:pPr>
            <a:r>
              <a:rPr lang="en-US" altLang="en-US" sz="1600" b="1" dirty="0">
                <a:latin typeface="Myriad Pro" panose="020B0503030403020204" pitchFamily="34" charset="0"/>
                <a:ea typeface="ＭＳ Ｐゴシック" panose="020B0600070205080204" pitchFamily="34" charset="-128"/>
              </a:rPr>
              <a:t>Technical Work Environment</a:t>
            </a:r>
            <a:endParaRPr lang="en-US" altLang="en-US" sz="1600" dirty="0">
              <a:latin typeface="Myriad Pro" panose="020B0503030403020204" pitchFamily="34" charset="0"/>
              <a:ea typeface="ＭＳ Ｐゴシック" panose="020B0600070205080204" pitchFamily="34" charset="-128"/>
            </a:endParaRPr>
          </a:p>
          <a:p>
            <a:pPr marL="285750" indent="-285750" eaLnBrk="1" hangingPunct="1">
              <a:lnSpc>
                <a:spcPct val="100000"/>
              </a:lnSpc>
              <a:spcAft>
                <a:spcPts val="1200"/>
              </a:spcAft>
              <a:buFont typeface="Arial" panose="020B0604020202020204" pitchFamily="34" charset="0"/>
              <a:buChar char="•"/>
            </a:pPr>
            <a:r>
              <a:rPr lang="en-US" altLang="en-US" sz="1600" dirty="0">
                <a:latin typeface="Myriad Pro" panose="020B0503030403020204" pitchFamily="34" charset="0"/>
                <a:ea typeface="ＭＳ Ｐゴシック" panose="020B0600070205080204" pitchFamily="34" charset="-128"/>
              </a:rPr>
              <a:t>Sites on Tukwila International Boulevard are likely to have environmental cleanup risks, due to history of industrial and auto-oriented uses.</a:t>
            </a:r>
          </a:p>
          <a:p>
            <a:pPr marL="285750" indent="-285750" eaLnBrk="1" hangingPunct="1">
              <a:lnSpc>
                <a:spcPct val="100000"/>
              </a:lnSpc>
              <a:spcAft>
                <a:spcPts val="1200"/>
              </a:spcAft>
              <a:buFont typeface="Arial" panose="020B0604020202020204" pitchFamily="34" charset="0"/>
              <a:buChar char="•"/>
            </a:pPr>
            <a:r>
              <a:rPr lang="en-US" altLang="en-US" sz="1600" dirty="0">
                <a:latin typeface="Myriad Pro" panose="020B0503030403020204" pitchFamily="34" charset="0"/>
                <a:ea typeface="ＭＳ Ｐゴシック" panose="020B0600070205080204" pitchFamily="34" charset="-128"/>
              </a:rPr>
              <a:t>GC/CM can help investigate underground conditions, develop schedule contingencies, and minimize unforeseen conditions that could delay construction and drive up change order costs.</a:t>
            </a:r>
          </a:p>
          <a:p>
            <a:pPr eaLnBrk="1" hangingPunct="1">
              <a:lnSpc>
                <a:spcPct val="70000"/>
              </a:lnSpc>
              <a:buFont typeface="Arial" panose="020B0604020202020204" pitchFamily="34" charset="0"/>
              <a:buChar char="•"/>
            </a:pPr>
            <a:endParaRPr lang="en-US" altLang="en-US" sz="1600" dirty="0">
              <a:latin typeface="Myriad Pro" panose="020B0503030403020204" pitchFamily="34" charset="0"/>
              <a:ea typeface="ＭＳ Ｐゴシック" panose="020B0600070205080204" pitchFamily="34" charset="-128"/>
            </a:endParaRPr>
          </a:p>
          <a:p>
            <a:pPr eaLnBrk="1" hangingPunct="1">
              <a:lnSpc>
                <a:spcPct val="70000"/>
              </a:lnSpc>
              <a:buFont typeface="Arial" panose="020B0604020202020204" pitchFamily="34" charset="0"/>
              <a:buChar char="•"/>
            </a:pPr>
            <a:endParaRPr lang="en-US" altLang="en-US" sz="1600" dirty="0">
              <a:latin typeface="Myriad Pro" panose="020B0503030403020204" pitchFamily="34" charset="0"/>
              <a:ea typeface="ＭＳ Ｐゴシック" panose="020B0600070205080204" pitchFamily="34" charset="-128"/>
            </a:endParaRPr>
          </a:p>
          <a:p>
            <a:pPr eaLnBrk="1" hangingPunct="1">
              <a:lnSpc>
                <a:spcPct val="70000"/>
              </a:lnSpc>
              <a:buFont typeface="Arial" panose="020B0604020202020204" pitchFamily="34" charset="0"/>
              <a:buChar char="•"/>
            </a:pPr>
            <a:endParaRPr lang="en-US" altLang="en-US" sz="1600" dirty="0">
              <a:latin typeface="Myriad Pro" panose="020B0503030403020204" pitchFamily="34" charset="0"/>
              <a:ea typeface="ＭＳ Ｐゴシック" panose="020B0600070205080204" pitchFamily="34" charset="-128"/>
            </a:endParaRPr>
          </a:p>
          <a:p>
            <a:pPr eaLnBrk="1" hangingPunct="1">
              <a:lnSpc>
                <a:spcPct val="70000"/>
              </a:lnSpc>
              <a:buFont typeface="Arial" panose="020B0604020202020204" pitchFamily="34" charset="0"/>
              <a:buNone/>
            </a:pPr>
            <a:endParaRPr lang="en-US" altLang="en-US" sz="1600" dirty="0">
              <a:latin typeface="Myriad Pro" panose="020B0503030403020204" pitchFamily="34" charset="0"/>
              <a:ea typeface="ＭＳ Ｐゴシック" panose="020B0600070205080204" pitchFamily="34" charset="-128"/>
            </a:endParaRPr>
          </a:p>
          <a:p>
            <a:pPr eaLnBrk="1" hangingPunct="1">
              <a:lnSpc>
                <a:spcPct val="70000"/>
              </a:lnSpc>
              <a:buFont typeface="Arial" panose="020B0604020202020204" pitchFamily="34" charset="0"/>
              <a:buChar char="»"/>
            </a:pPr>
            <a:endParaRPr lang="en-US" altLang="en-US" sz="1600" dirty="0">
              <a:latin typeface="Myriad Pro" panose="020B0503030403020204" pitchFamily="34" charset="0"/>
              <a:ea typeface="ＭＳ Ｐゴシック" panose="020B0600070205080204" pitchFamily="34" charset="-128"/>
            </a:endParaRPr>
          </a:p>
          <a:p>
            <a:pPr eaLnBrk="1" hangingPunct="1">
              <a:lnSpc>
                <a:spcPct val="70000"/>
              </a:lnSpc>
              <a:buFont typeface="Arial" panose="020B0604020202020204" pitchFamily="34" charset="0"/>
              <a:buChar char="»"/>
            </a:pPr>
            <a:endParaRPr lang="en-US" altLang="en-US" sz="1600" dirty="0">
              <a:latin typeface="Myriad Pro" panose="020B0503030403020204" pitchFamily="34" charset="0"/>
              <a:ea typeface="ＭＳ Ｐゴシック" panose="020B0600070205080204" pitchFamily="34" charset="-128"/>
            </a:endParaRPr>
          </a:p>
          <a:p>
            <a:pPr eaLnBrk="1" hangingPunct="1">
              <a:lnSpc>
                <a:spcPct val="70000"/>
              </a:lnSpc>
              <a:buFont typeface="Arial" panose="020B0604020202020204" pitchFamily="34" charset="0"/>
              <a:buChar char="»"/>
            </a:pPr>
            <a:endParaRPr lang="en-US" altLang="en-US" sz="1600" dirty="0">
              <a:latin typeface="Myriad Pro" panose="020B0503030403020204" pitchFamily="34" charset="0"/>
              <a:ea typeface="ＭＳ Ｐゴシック" panose="020B0600070205080204" pitchFamily="34" charset="-128"/>
            </a:endParaRPr>
          </a:p>
          <a:p>
            <a:pPr eaLnBrk="1" hangingPunct="1">
              <a:lnSpc>
                <a:spcPct val="70000"/>
              </a:lnSpc>
              <a:buFont typeface="Arial" panose="020B0604020202020204" pitchFamily="34" charset="0"/>
              <a:buChar char="»"/>
            </a:pPr>
            <a:endParaRPr lang="en-US" altLang="en-US" sz="1600" dirty="0">
              <a:latin typeface="Myriad Pro" panose="020B0503030403020204" pitchFamily="34" charset="0"/>
              <a:ea typeface="ＭＳ Ｐゴシック" panose="020B0600070205080204" pitchFamily="34" charset="-128"/>
            </a:endParaRPr>
          </a:p>
        </p:txBody>
      </p:sp>
      <p:sp>
        <p:nvSpPr>
          <p:cNvPr id="20482" name="Slide Number Placeholder 1">
            <a:extLst>
              <a:ext uri="{FF2B5EF4-FFF2-40B4-BE49-F238E27FC236}">
                <a16:creationId xmlns:a16="http://schemas.microsoft.com/office/drawing/2014/main" id="{44FC77FF-F563-490B-B580-E99831E333A4}"/>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3A62D17-1CD8-44D6-8A3B-F01A14CC92C6}" type="slidenum">
              <a:rPr lang="en-US" altLang="en-US" smtClean="0">
                <a:latin typeface="Myriad Pro" panose="020B0503030403020204" pitchFamily="34" charset="0"/>
              </a:rPr>
              <a:pPr/>
              <a:t>8</a:t>
            </a:fld>
            <a:endParaRPr lang="en-US" altLang="en-US">
              <a:latin typeface="Myriad Pro" panose="020B0503030403020204" pitchFamily="34" charset="0"/>
            </a:endParaRPr>
          </a:p>
        </p:txBody>
      </p:sp>
      <p:sp>
        <p:nvSpPr>
          <p:cNvPr id="20483" name="Rectangle 1">
            <a:extLst>
              <a:ext uri="{FF2B5EF4-FFF2-40B4-BE49-F238E27FC236}">
                <a16:creationId xmlns:a16="http://schemas.microsoft.com/office/drawing/2014/main" id="{881A0EDC-D361-4695-9CB1-BCB399D7E4CB}"/>
              </a:ext>
            </a:extLst>
          </p:cNvPr>
          <p:cNvSpPr>
            <a:spLocks noChangeArrowheads="1"/>
          </p:cNvSpPr>
          <p:nvPr/>
        </p:nvSpPr>
        <p:spPr bwMode="auto">
          <a:xfrm>
            <a:off x="0" y="0"/>
            <a:ext cx="2075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chemeClr val="accent2"/>
                </a:solidFill>
                <a:latin typeface="Myriad Pro Semibold" charset="0"/>
              </a:rPr>
              <a:t>GC/CM DELIVERY</a:t>
            </a:r>
          </a:p>
        </p:txBody>
      </p:sp>
    </p:spTree>
    <p:extLst>
      <p:ext uri="{BB962C8B-B14F-4D97-AF65-F5344CB8AC3E}">
        <p14:creationId xmlns:p14="http://schemas.microsoft.com/office/powerpoint/2010/main" val="2927614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a:extLst>
              <a:ext uri="{FF2B5EF4-FFF2-40B4-BE49-F238E27FC236}">
                <a16:creationId xmlns:a16="http://schemas.microsoft.com/office/drawing/2014/main" id="{7D297860-976C-4AE4-B047-31428DDF109A}"/>
              </a:ext>
            </a:extLst>
          </p:cNvPr>
          <p:cNvSpPr>
            <a:spLocks noGrp="1"/>
          </p:cNvSpPr>
          <p:nvPr>
            <p:ph idx="1"/>
          </p:nvPr>
        </p:nvSpPr>
        <p:spPr>
          <a:xfrm>
            <a:off x="685800" y="914400"/>
            <a:ext cx="7924800" cy="4876800"/>
          </a:xfrm>
          <a:extLst/>
        </p:spPr>
        <p:txBody>
          <a:bodyPr/>
          <a:lstStyle/>
          <a:p>
            <a:pPr eaLnBrk="1" hangingPunct="1">
              <a:lnSpc>
                <a:spcPct val="100000"/>
              </a:lnSpc>
              <a:spcAft>
                <a:spcPts val="1200"/>
              </a:spcAft>
              <a:defRPr/>
            </a:pPr>
            <a:r>
              <a:rPr lang="en-US" altLang="en-US" sz="1600" b="1" dirty="0">
                <a:ea typeface="ＭＳ Ｐゴシック" panose="020B0600070205080204" pitchFamily="34" charset="-128"/>
              </a:rPr>
              <a:t>Involvement of GC/CM During Design is Critical</a:t>
            </a:r>
          </a:p>
          <a:p>
            <a:pPr marL="285750" indent="-285750" eaLnBrk="1" hangingPunct="1">
              <a:lnSpc>
                <a:spcPct val="100000"/>
              </a:lnSpc>
              <a:spcAft>
                <a:spcPts val="1200"/>
              </a:spcAft>
              <a:buFont typeface="Arial" panose="020B0604020202020204" pitchFamily="34" charset="0"/>
              <a:buChar char="•"/>
              <a:defRPr/>
            </a:pPr>
            <a:r>
              <a:rPr lang="en-US" altLang="en-US" sz="1600" dirty="0">
                <a:ea typeface="ＭＳ Ｐゴシック" panose="020B0600070205080204" pitchFamily="34" charset="-128"/>
              </a:rPr>
              <a:t>GC/CM can vet design assumptions, provide value analysis and eliminate unnecessarily costly solutions, provide design document quality control, and minimize constructability issues.</a:t>
            </a:r>
          </a:p>
          <a:p>
            <a:pPr marL="285750" indent="-285750" eaLnBrk="1" hangingPunct="1">
              <a:lnSpc>
                <a:spcPct val="100000"/>
              </a:lnSpc>
              <a:spcAft>
                <a:spcPts val="1200"/>
              </a:spcAft>
              <a:buFont typeface="Arial" panose="020B0604020202020204" pitchFamily="34" charset="0"/>
              <a:buChar char="•"/>
              <a:defRPr/>
            </a:pPr>
            <a:r>
              <a:rPr lang="en-US" altLang="en-US" sz="1600" dirty="0">
                <a:ea typeface="ＭＳ Ｐゴシック" panose="020B0600070205080204" pitchFamily="34" charset="-128"/>
              </a:rPr>
              <a:t>GC/CM can monitor construction costs in real-time for each design phase and respond accordingly.</a:t>
            </a:r>
          </a:p>
          <a:p>
            <a:pPr marL="285750" indent="-285750" eaLnBrk="1" hangingPunct="1">
              <a:lnSpc>
                <a:spcPct val="100000"/>
              </a:lnSpc>
              <a:spcAft>
                <a:spcPts val="1200"/>
              </a:spcAft>
              <a:buFont typeface="Arial" panose="020B0604020202020204" pitchFamily="34" charset="0"/>
              <a:buChar char="•"/>
              <a:defRPr/>
            </a:pPr>
            <a:r>
              <a:rPr lang="en-US" altLang="en-US" sz="1600" dirty="0">
                <a:ea typeface="ＭＳ Ｐゴシック" panose="020B0600070205080204" pitchFamily="34" charset="-128"/>
              </a:rPr>
              <a:t>GC/CM can tailor bid packages to attract multiple qualified bidders.</a:t>
            </a:r>
          </a:p>
          <a:p>
            <a:pPr marL="285750" indent="-285750" eaLnBrk="1" hangingPunct="1">
              <a:lnSpc>
                <a:spcPct val="100000"/>
              </a:lnSpc>
              <a:spcAft>
                <a:spcPts val="1200"/>
              </a:spcAft>
              <a:buFont typeface="Arial" panose="020B0604020202020204" pitchFamily="34" charset="0"/>
              <a:buChar char="•"/>
              <a:defRPr/>
            </a:pPr>
            <a:r>
              <a:rPr lang="en-US" altLang="en-US" sz="1600" dirty="0">
                <a:ea typeface="ＭＳ Ｐゴシック" panose="020B0600070205080204" pitchFamily="34" charset="-128"/>
              </a:rPr>
              <a:t>GC/CM can procure early bid packages for long-lead materials and early site construction.</a:t>
            </a:r>
          </a:p>
          <a:p>
            <a:pPr eaLnBrk="1" hangingPunct="1">
              <a:spcAft>
                <a:spcPts val="1200"/>
              </a:spcAft>
              <a:buFont typeface="Arial" panose="020B0604020202020204" pitchFamily="34" charset="0"/>
              <a:buChar char="•"/>
              <a:defRPr/>
            </a:pPr>
            <a:endParaRPr lang="en-US" altLang="en-US" sz="1600" dirty="0">
              <a:ea typeface="ＭＳ Ｐゴシック" panose="020B0600070205080204" pitchFamily="34" charset="-128"/>
            </a:endParaRPr>
          </a:p>
          <a:p>
            <a:pPr eaLnBrk="1" hangingPunct="1">
              <a:spcAft>
                <a:spcPts val="1200"/>
              </a:spcAft>
              <a:buFont typeface="Arial" panose="020B0604020202020204" pitchFamily="34" charset="0"/>
              <a:buChar char="•"/>
              <a:defRPr/>
            </a:pPr>
            <a:endParaRPr lang="en-US" altLang="en-US" sz="1600" dirty="0">
              <a:ea typeface="ＭＳ Ｐゴシック" panose="020B0600070205080204" pitchFamily="34" charset="-128"/>
            </a:endParaRPr>
          </a:p>
          <a:p>
            <a:pPr eaLnBrk="1" hangingPunct="1">
              <a:spcAft>
                <a:spcPts val="1200"/>
              </a:spcAft>
              <a:buFont typeface="Arial" panose="020B0604020202020204" pitchFamily="34" charset="0"/>
              <a:buChar char="»"/>
              <a:defRPr/>
            </a:pPr>
            <a:endParaRPr lang="en-US" altLang="en-US" sz="1600" dirty="0">
              <a:solidFill>
                <a:srgbClr val="002060"/>
              </a:solidFill>
              <a:ea typeface="ＭＳ Ｐゴシック" panose="020B0600070205080204" pitchFamily="34" charset="-128"/>
            </a:endParaRPr>
          </a:p>
        </p:txBody>
      </p:sp>
      <p:sp>
        <p:nvSpPr>
          <p:cNvPr id="21506" name="Slide Number Placeholder 1">
            <a:extLst>
              <a:ext uri="{FF2B5EF4-FFF2-40B4-BE49-F238E27FC236}">
                <a16:creationId xmlns:a16="http://schemas.microsoft.com/office/drawing/2014/main" id="{2BCF9CFD-3272-4EB9-BEE2-844D5F2257A4}"/>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45C1B5A-5C25-476B-970D-BCD0295E9DA3}" type="slidenum">
              <a:rPr lang="en-US" altLang="en-US" b="1" smtClean="0">
                <a:latin typeface="Myriad Pro Semibold" charset="0"/>
              </a:rPr>
              <a:pPr/>
              <a:t>9</a:t>
            </a:fld>
            <a:endParaRPr lang="en-US" altLang="en-US" b="1">
              <a:latin typeface="Myriad Pro Semibold" charset="0"/>
            </a:endParaRPr>
          </a:p>
        </p:txBody>
      </p:sp>
      <p:sp>
        <p:nvSpPr>
          <p:cNvPr id="21507" name="Rectangle 1">
            <a:extLst>
              <a:ext uri="{FF2B5EF4-FFF2-40B4-BE49-F238E27FC236}">
                <a16:creationId xmlns:a16="http://schemas.microsoft.com/office/drawing/2014/main" id="{4EAADEAD-7AAC-4D50-8CD5-301C6D512DC1}"/>
              </a:ext>
            </a:extLst>
          </p:cNvPr>
          <p:cNvSpPr>
            <a:spLocks noChangeArrowheads="1"/>
          </p:cNvSpPr>
          <p:nvPr/>
        </p:nvSpPr>
        <p:spPr bwMode="auto">
          <a:xfrm>
            <a:off x="-3372" y="0"/>
            <a:ext cx="2075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chemeClr val="accent2"/>
                </a:solidFill>
                <a:latin typeface="Myriad Pro Semibold" charset="0"/>
              </a:rPr>
              <a:t>GC/CM DELIVERY</a:t>
            </a:r>
          </a:p>
        </p:txBody>
      </p:sp>
    </p:spTree>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2841</TotalTime>
  <Words>2332</Words>
  <Application>Microsoft Office PowerPoint</Application>
  <PresentationFormat>On-screen Show (4:3)</PresentationFormat>
  <Paragraphs>426</Paragraphs>
  <Slides>22</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ＭＳ Ｐゴシック</vt:lpstr>
      <vt:lpstr>Arial</vt:lpstr>
      <vt:lpstr>Calibri</vt:lpstr>
      <vt:lpstr>Calibri Light</vt:lpstr>
      <vt:lpstr>Myriad Pro</vt:lpstr>
      <vt:lpstr>Myriad Pro Semibold</vt:lpstr>
      <vt:lpstr>Times New Roman</vt:lpstr>
      <vt:lpstr>Wingdings</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Brad Tong</dc:creator>
  <cp:lastModifiedBy>Ethan Bernau</cp:lastModifiedBy>
  <cp:revision>198</cp:revision>
  <cp:lastPrinted>2017-08-18T16:10:59Z</cp:lastPrinted>
  <dcterms:created xsi:type="dcterms:W3CDTF">2017-08-12T02:09:35Z</dcterms:created>
  <dcterms:modified xsi:type="dcterms:W3CDTF">2017-11-30T16:35:55Z</dcterms:modified>
</cp:coreProperties>
</file>