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83" r:id="rId6"/>
    <p:sldId id="264" r:id="rId7"/>
    <p:sldId id="282" r:id="rId8"/>
    <p:sldId id="266" r:id="rId9"/>
    <p:sldId id="288" r:id="rId10"/>
    <p:sldId id="290" r:id="rId11"/>
    <p:sldId id="289" r:id="rId12"/>
    <p:sldId id="272" r:id="rId13"/>
    <p:sldId id="273" r:id="rId14"/>
    <p:sldId id="291" r:id="rId15"/>
    <p:sldId id="292" r:id="rId16"/>
    <p:sldId id="285" r:id="rId17"/>
    <p:sldId id="279" r:id="rId18"/>
    <p:sldId id="278" r:id="rId19"/>
    <p:sldId id="287" r:id="rId20"/>
    <p:sldId id="281" r:id="rId21"/>
    <p:sldId id="280" r:id="rId22"/>
  </p:sldIdLst>
  <p:sldSz cx="10058400" cy="77724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, Linda (DES)" initials="KL(" lastIdx="24" clrIdx="0">
    <p:extLst>
      <p:ext uri="{19B8F6BF-5375-455C-9EA6-DF929625EA0E}">
        <p15:presenceInfo xmlns:p15="http://schemas.microsoft.com/office/powerpoint/2012/main" userId="S-1-5-21-188813579-2373590284-2322144608-24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67463" autoAdjust="0"/>
  </p:normalViewPr>
  <p:slideViewPr>
    <p:cSldViewPr>
      <p:cViewPr varScale="1">
        <p:scale>
          <a:sx n="43" d="100"/>
          <a:sy n="43" d="100"/>
        </p:scale>
        <p:origin x="1206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279" y="0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BEF9-5760-46A5-97B6-809B5E98DAF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189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279" y="8845189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6756-6F6E-4325-B062-375CD64D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163" cy="46599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004" y="1"/>
            <a:ext cx="3045163" cy="46599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FC236130-1B1E-4A5C-B774-B850C0AD9B2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1163638"/>
            <a:ext cx="406717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071" y="4481153"/>
            <a:ext cx="5620133" cy="3667089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82"/>
            <a:ext cx="3045163" cy="465993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004" y="8846282"/>
            <a:ext cx="3045163" cy="465993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DE8EBE7E-6D2A-4A30-B66D-2EE08066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7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6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58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2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4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6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93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0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BE7E-6D2A-4A30-B66D-2EE0806669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231C-C00F-416A-8530-FD33B92EFAE6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71AD-50CA-4735-83C8-B8B6E47591E6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9EF7-034C-4EF1-A822-4C211B6C5C6E}" type="datetime1">
              <a:rPr lang="en-US" smtClean="0"/>
              <a:t>10/10/2019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8E58-4434-4C29-A00E-EA8D359A5A36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11750" y="2142235"/>
            <a:ext cx="4688840" cy="4056379"/>
          </a:xfrm>
          <a:custGeom>
            <a:avLst/>
            <a:gdLst/>
            <a:ahLst/>
            <a:cxnLst/>
            <a:rect l="l" t="t" r="r" b="b"/>
            <a:pathLst>
              <a:path w="4688840" h="4056379">
                <a:moveTo>
                  <a:pt x="0" y="4056379"/>
                </a:moveTo>
                <a:lnTo>
                  <a:pt x="4688293" y="4056379"/>
                </a:lnTo>
                <a:lnTo>
                  <a:pt x="4688293" y="0"/>
                </a:lnTo>
                <a:lnTo>
                  <a:pt x="0" y="0"/>
                </a:lnTo>
                <a:lnTo>
                  <a:pt x="0" y="4056379"/>
                </a:lnTo>
                <a:close/>
              </a:path>
            </a:pathLst>
          </a:custGeom>
          <a:solidFill>
            <a:srgbClr val="DDD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5DA2-2A46-4B3E-8ABD-DA75E4E1352F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231" y="874776"/>
            <a:ext cx="6713537" cy="1477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96467"/>
            <a:ext cx="4442460" cy="230216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96467"/>
            <a:ext cx="4442460" cy="230216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CF3451EB-AE54-456C-BA81-33DD89B6E1DA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7280" y="7254240"/>
            <a:ext cx="1173480" cy="27699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9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5231" y="874776"/>
            <a:ext cx="6713537" cy="751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938" y="1292845"/>
            <a:ext cx="7408123" cy="181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4632-3161-4B65-8594-CCF76BEE41AB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omwbe.wa.gov/governors-business-diversity-subcabinet/disparity-stud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tg.wa.gov/ago-opinions/use-race-or-sex-conscious-measures-or-preferences-remedy-discrimination-state" TargetMode="External"/><Relationship Id="rId5" Type="http://schemas.openxmlformats.org/officeDocument/2006/relationships/hyperlink" Target="https://omwbe.wa.gov/governors-business-diversity-subcabinet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1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sav@OMWBE.W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962" y="11437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032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4800" y="1180505"/>
            <a:ext cx="8199862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</a:pPr>
            <a:r>
              <a:rPr sz="4000" dirty="0">
                <a:latin typeface="+mj-lt"/>
              </a:rPr>
              <a:t>State of </a:t>
            </a:r>
            <a:r>
              <a:rPr sz="4000" spc="-25" dirty="0">
                <a:latin typeface="+mj-lt"/>
              </a:rPr>
              <a:t>Washington </a:t>
            </a:r>
            <a:endParaRPr lang="en-US" sz="4000" spc="-25" dirty="0" smtClean="0">
              <a:latin typeface="+mj-lt"/>
            </a:endParaRPr>
          </a:p>
          <a:p>
            <a:pPr marL="12700" marR="5080" indent="80645">
              <a:lnSpc>
                <a:spcPct val="100000"/>
              </a:lnSpc>
            </a:pPr>
            <a:r>
              <a:rPr sz="4000" spc="5" dirty="0" smtClean="0">
                <a:latin typeface="+mj-lt"/>
              </a:rPr>
              <a:t>2019 </a:t>
            </a:r>
            <a:r>
              <a:rPr sz="4000" dirty="0">
                <a:latin typeface="+mj-lt"/>
              </a:rPr>
              <a:t>Disparity</a:t>
            </a:r>
            <a:r>
              <a:rPr sz="4000" spc="-85" dirty="0">
                <a:latin typeface="+mj-lt"/>
              </a:rPr>
              <a:t> </a:t>
            </a:r>
            <a:r>
              <a:rPr sz="4000" dirty="0" smtClean="0">
                <a:latin typeface="+mj-lt"/>
              </a:rPr>
              <a:t>Study</a:t>
            </a:r>
            <a:endParaRPr lang="en-US" sz="4000" dirty="0" smtClean="0">
              <a:latin typeface="+mj-lt"/>
            </a:endParaRPr>
          </a:p>
          <a:p>
            <a:pPr marL="12700" marR="5080" indent="80645"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Presented by the </a:t>
            </a:r>
          </a:p>
          <a:p>
            <a:pPr marL="12700" marR="5080" indent="80645"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Office of Minority and Women's Business Enterprises</a:t>
            </a:r>
            <a:endParaRPr sz="2400" dirty="0"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8068" y="6377908"/>
            <a:ext cx="2971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sz="2000" b="1" spc="-5" dirty="0" smtClean="0">
                <a:solidFill>
                  <a:srgbClr val="002060"/>
                </a:solidFill>
                <a:latin typeface="+mj-lt"/>
                <a:cs typeface="Arial"/>
              </a:rPr>
              <a:t>P</a:t>
            </a:r>
            <a:r>
              <a:rPr sz="2000" b="1" dirty="0" smtClean="0">
                <a:solidFill>
                  <a:srgbClr val="002060"/>
                </a:solidFill>
                <a:latin typeface="+mj-lt"/>
                <a:cs typeface="Arial"/>
              </a:rPr>
              <a:t>rese</a:t>
            </a:r>
            <a:r>
              <a:rPr sz="2000" b="1" spc="-5" dirty="0" smtClean="0">
                <a:solidFill>
                  <a:srgbClr val="002060"/>
                </a:solidFill>
                <a:latin typeface="+mj-lt"/>
                <a:cs typeface="Arial"/>
              </a:rPr>
              <a:t>n</a:t>
            </a:r>
            <a:r>
              <a:rPr sz="2000" b="1" dirty="0" smtClean="0">
                <a:solidFill>
                  <a:srgbClr val="002060"/>
                </a:solidFill>
                <a:latin typeface="+mj-lt"/>
                <a:cs typeface="Arial"/>
              </a:rPr>
              <a:t>ters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/>
              </a:rPr>
              <a:t>: </a:t>
            </a:r>
          </a:p>
          <a:p>
            <a:pPr marR="5080">
              <a:lnSpc>
                <a:spcPct val="100000"/>
              </a:lnSpc>
            </a:pPr>
            <a:r>
              <a:rPr sz="2000" b="1" spc="-5" dirty="0" smtClean="0">
                <a:solidFill>
                  <a:srgbClr val="002060"/>
                </a:solidFill>
                <a:latin typeface="+mj-lt"/>
                <a:cs typeface="Arial"/>
              </a:rPr>
              <a:t>Lisa </a:t>
            </a:r>
            <a:r>
              <a:rPr sz="2000" b="1" spc="-10" dirty="0">
                <a:solidFill>
                  <a:srgbClr val="002060"/>
                </a:solidFill>
                <a:latin typeface="+mj-lt"/>
                <a:cs typeface="Arial"/>
              </a:rPr>
              <a:t>van </a:t>
            </a:r>
            <a:r>
              <a:rPr sz="2000" b="1" dirty="0">
                <a:solidFill>
                  <a:srgbClr val="002060"/>
                </a:solidFill>
                <a:latin typeface="+mj-lt"/>
                <a:cs typeface="Arial"/>
              </a:rPr>
              <a:t>der</a:t>
            </a:r>
            <a:r>
              <a:rPr sz="2000" b="1" spc="-3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Arial"/>
              </a:rPr>
              <a:t>Lugt</a:t>
            </a:r>
            <a:r>
              <a:rPr sz="2000" b="1" spc="-3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Arial"/>
              </a:rPr>
              <a:t>(OMWBE)  </a:t>
            </a:r>
            <a:endParaRPr lang="en-US" sz="2000" b="1" dirty="0" smtClean="0">
              <a:solidFill>
                <a:srgbClr val="002060"/>
              </a:solidFill>
              <a:latin typeface="+mj-lt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2000" b="1" dirty="0" smtClean="0">
                <a:solidFill>
                  <a:srgbClr val="002060"/>
                </a:solidFill>
                <a:latin typeface="+mj-lt"/>
                <a:cs typeface="Arial"/>
              </a:rPr>
              <a:t>Rex </a:t>
            </a:r>
            <a:r>
              <a:rPr sz="2000" b="1" spc="5" dirty="0">
                <a:solidFill>
                  <a:srgbClr val="002060"/>
                </a:solidFill>
                <a:latin typeface="+mj-lt"/>
                <a:cs typeface="Arial"/>
              </a:rPr>
              <a:t>Brown</a:t>
            </a:r>
            <a:r>
              <a:rPr sz="2000" b="1" spc="-13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Arial"/>
              </a:rPr>
              <a:t>(OMWBE)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20" y="-707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7772400" y="7315200"/>
            <a:ext cx="2103120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869" y="3192120"/>
            <a:ext cx="9143999" cy="3171826"/>
            <a:chOff x="997527" y="384174"/>
            <a:chExt cx="9143999" cy="31718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27" y="384175"/>
              <a:ext cx="3400425" cy="31718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227" y="384176"/>
              <a:ext cx="2781299" cy="31718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7" y="384174"/>
              <a:ext cx="3028950" cy="317182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95528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5868" y="707049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Washington State </a:t>
            </a:r>
          </a:p>
          <a:p>
            <a:r>
              <a:rPr lang="en-US" sz="4000" b="1" u="sng" dirty="0" smtClean="0">
                <a:solidFill>
                  <a:srgbClr val="002060"/>
                </a:solidFill>
                <a:latin typeface="+mj-lt"/>
              </a:rPr>
              <a:t>Utilization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Analysis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1198" y="737443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Washington State </a:t>
            </a:r>
            <a:r>
              <a:rPr lang="en-US" sz="4000" b="1" u="sng" dirty="0" smtClean="0">
                <a:solidFill>
                  <a:srgbClr val="002060"/>
                </a:solidFill>
                <a:latin typeface="+mj-lt"/>
              </a:rPr>
              <a:t>Availability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Analysis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504" y="2060882"/>
            <a:ext cx="51796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Study collected data and analyzed state utilization of MWBEs (all funded contracts for FFY sectors &amp; all agencies from 2012 to 2016)</a:t>
            </a:r>
          </a:p>
          <a:p>
            <a:endParaRPr lang="en-US" sz="2000" dirty="0"/>
          </a:p>
          <a:p>
            <a:r>
              <a:rPr lang="en-US" sz="2000" dirty="0" smtClean="0"/>
              <a:t>Final Data Contract file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=$3,484,653,357</a:t>
            </a:r>
          </a:p>
          <a:p>
            <a:r>
              <a:rPr lang="en-US" sz="2000" dirty="0" smtClean="0"/>
              <a:t>	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613 prime contracts (74.5%) 	=$2,596,300,922</a:t>
            </a:r>
          </a:p>
          <a:p>
            <a:pPr marL="342900"/>
            <a:endParaRPr lang="en-US" sz="2000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2,690 subcontractor contracts (25.5%)</a:t>
            </a:r>
          </a:p>
          <a:p>
            <a:r>
              <a:rPr lang="en-US" sz="2000" dirty="0" smtClean="0"/>
              <a:t>        	=$888,352,435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060882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MWBE </a:t>
            </a:r>
            <a:r>
              <a:rPr lang="en-US" sz="2000" dirty="0" smtClean="0"/>
              <a:t>aggregated weighted availability </a:t>
            </a:r>
          </a:p>
          <a:p>
            <a:r>
              <a:rPr lang="en-US" sz="2000" dirty="0" smtClean="0"/>
              <a:t>(all sectors and agencies combined)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4659199" y="4092207"/>
            <a:ext cx="60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80" dirty="0">
                <a:cs typeface="Arial"/>
              </a:rPr>
              <a:t>÷</a:t>
            </a:r>
            <a:endParaRPr lang="en-US" sz="6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83370"/>
              </p:ext>
            </p:extLst>
          </p:nvPr>
        </p:nvGraphicFramePr>
        <p:xfrm>
          <a:off x="5421198" y="3142675"/>
          <a:ext cx="4561002" cy="3782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402">
                  <a:extLst>
                    <a:ext uri="{9D8B030D-6E8A-4147-A177-3AD203B41FA5}">
                      <a16:colId xmlns:a16="http://schemas.microsoft.com/office/drawing/2014/main" val="269859246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306597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84791684"/>
                    </a:ext>
                  </a:extLst>
                </a:gridCol>
              </a:tblGrid>
              <a:tr h="591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Race/Gender Populations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Population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Dollars Distributed to Population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0204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+mn-lt"/>
                        </a:rPr>
                        <a:t>MWBEs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15.2%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≈$444,050,244.54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96872"/>
                  </a:ext>
                </a:extLst>
              </a:tr>
              <a:tr h="519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Blacks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1.7%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≈$35,084,771.45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3438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Hispanic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0.7%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≈$16,473,011.36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30808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Asians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2.6%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≈$21,385,445.52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58745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Native Americans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0.6%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≈$49,726,396.15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55592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White Females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9.6%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≈$321,380,620.06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53379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Non MWBEs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84.8%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≈2,413,069,446.62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7314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10200" y="2819400"/>
            <a:ext cx="2819400" cy="464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031425"/>
            <a:ext cx="82270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90" dirty="0" smtClean="0">
                <a:latin typeface="+mj-lt"/>
              </a:rPr>
              <a:t>What does the Disparity Study say?</a:t>
            </a:r>
            <a:endParaRPr sz="4000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0800" y="6686921"/>
            <a:ext cx="497714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600" i="1" spc="7" baseline="26455" dirty="0">
                <a:latin typeface="Arial"/>
                <a:cs typeface="Arial"/>
              </a:rPr>
              <a:t>*** </a:t>
            </a:r>
            <a:r>
              <a:rPr lang="en-US" sz="1600" i="1" spc="-5" dirty="0">
                <a:latin typeface="Arial"/>
                <a:cs typeface="Arial"/>
              </a:rPr>
              <a:t>Indicates </a:t>
            </a:r>
            <a:r>
              <a:rPr lang="en-US" sz="1600" i="1" dirty="0">
                <a:latin typeface="Arial"/>
                <a:cs typeface="Arial"/>
              </a:rPr>
              <a:t>statistical significance </a:t>
            </a:r>
            <a:r>
              <a:rPr lang="en-US" sz="1600" i="1" spc="-5" dirty="0">
                <a:latin typeface="Arial"/>
                <a:cs typeface="Arial"/>
              </a:rPr>
              <a:t>at the 0.001</a:t>
            </a:r>
            <a:r>
              <a:rPr lang="en-US" sz="1600" i="1" spc="-35" dirty="0">
                <a:latin typeface="Arial"/>
                <a:cs typeface="Arial"/>
              </a:rPr>
              <a:t> </a:t>
            </a:r>
            <a:r>
              <a:rPr lang="en-US" sz="1600" i="1" dirty="0" smtClean="0">
                <a:latin typeface="Arial"/>
                <a:cs typeface="Arial"/>
              </a:rPr>
              <a:t>level</a:t>
            </a:r>
          </a:p>
          <a:p>
            <a:pPr marL="12700"/>
            <a:r>
              <a:rPr lang="en-US" i="1" dirty="0"/>
              <a:t>* Indicates statistical significance at the 0.05 level</a:t>
            </a:r>
            <a:endParaRPr lang="en-US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i="1" dirty="0" smtClean="0">
                <a:cs typeface="Arial"/>
              </a:rPr>
              <a:t>+ </a:t>
            </a:r>
            <a:r>
              <a:rPr sz="1600" i="1" dirty="0">
                <a:cs typeface="Arial"/>
              </a:rPr>
              <a:t>+ </a:t>
            </a:r>
            <a:r>
              <a:rPr sz="1600" i="1" spc="-5" dirty="0">
                <a:cs typeface="Arial"/>
              </a:rPr>
              <a:t>Indicates substantive</a:t>
            </a:r>
            <a:r>
              <a:rPr sz="1600" i="1" spc="-70" dirty="0">
                <a:cs typeface="Arial"/>
              </a:rPr>
              <a:t> </a:t>
            </a:r>
            <a:r>
              <a:rPr sz="1600" i="1" spc="-5" dirty="0" smtClean="0">
                <a:cs typeface="Arial"/>
              </a:rPr>
              <a:t>significance</a:t>
            </a:r>
            <a:r>
              <a:rPr lang="en-US" sz="1600" i="1" spc="-5" dirty="0" smtClean="0">
                <a:cs typeface="Arial"/>
              </a:rPr>
              <a:t>(under 80%)</a:t>
            </a:r>
            <a:endParaRPr sz="1600" dirty="0"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2357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771144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62114"/>
              </p:ext>
            </p:extLst>
          </p:nvPr>
        </p:nvGraphicFramePr>
        <p:xfrm>
          <a:off x="762000" y="2133600"/>
          <a:ext cx="83058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45118128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967827675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22381121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120234379"/>
                    </a:ext>
                  </a:extLst>
                </a:gridCol>
              </a:tblGrid>
              <a:tr h="118488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Race/Gender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cs typeface="Arial"/>
                        </a:rPr>
                        <a:t>Disparity </a:t>
                      </a:r>
                      <a:r>
                        <a:rPr lang="en-US" sz="1800" spc="0" dirty="0" smtClean="0">
                          <a:cs typeface="Arial"/>
                        </a:rPr>
                        <a:t>R</a:t>
                      </a:r>
                      <a:r>
                        <a:rPr lang="en-US" sz="1800" dirty="0" smtClean="0">
                          <a:cs typeface="Arial"/>
                        </a:rPr>
                        <a:t>atios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(all sectors </a:t>
                      </a:r>
                      <a:r>
                        <a:rPr lang="en-US" sz="1800" spc="-5" dirty="0" smtClean="0">
                          <a:cs typeface="Arial"/>
                        </a:rPr>
                        <a:t>&amp; </a:t>
                      </a:r>
                      <a:r>
                        <a:rPr lang="en-US" sz="1800" dirty="0" smtClean="0">
                          <a:cs typeface="Arial"/>
                        </a:rPr>
                        <a:t>agencies</a:t>
                      </a:r>
                      <a:r>
                        <a:rPr lang="en-US" sz="1800" spc="-15" dirty="0" smtClean="0"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cs typeface="Arial"/>
                        </a:rPr>
                        <a:t>combined)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Disparity Ratios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(without Client Services)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Disparity Ratios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(without Client Services &amp; NAICS 238210)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77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cs typeface="Arial"/>
                        </a:rPr>
                        <a:t>MWBEs:</a:t>
                      </a:r>
                      <a:r>
                        <a:rPr lang="en-US" sz="1800" spc="-40" dirty="0" smtClean="0">
                          <a:cs typeface="Arial"/>
                        </a:rPr>
                        <a:t> 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cs typeface="Arial"/>
                        </a:rPr>
                        <a:t>102.4%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71.3%</a:t>
                      </a:r>
                      <a:r>
                        <a:rPr lang="en-US" sz="18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54.43%</a:t>
                      </a:r>
                      <a:r>
                        <a:rPr lang="en-US" sz="18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4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Blacks: </a:t>
                      </a:r>
                      <a:endParaRPr lang="en-US" sz="1800" baseline="26455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70.4% </a:t>
                      </a:r>
                      <a:r>
                        <a:rPr lang="en-US" sz="1800" i="1" spc="15" baseline="26455" dirty="0" smtClean="0">
                          <a:cs typeface="Arial"/>
                        </a:rPr>
                        <a:t>+</a:t>
                      </a:r>
                      <a:r>
                        <a:rPr lang="en-US" sz="1800" i="1" spc="150" baseline="26455" dirty="0" smtClean="0">
                          <a:cs typeface="Arial"/>
                        </a:rPr>
                        <a:t> </a:t>
                      </a:r>
                      <a:r>
                        <a:rPr lang="en-US" sz="1800" i="1" spc="15" baseline="26455" dirty="0" smtClean="0">
                          <a:cs typeface="Arial"/>
                        </a:rPr>
                        <a:t>+</a:t>
                      </a:r>
                      <a:endParaRPr lang="en-US" sz="1800" baseline="26455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2.52%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83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Hispanics:</a:t>
                      </a:r>
                      <a:r>
                        <a:rPr lang="en-US" sz="1800" spc="-105" dirty="0" smtClean="0">
                          <a:cs typeface="Arial"/>
                        </a:rPr>
                        <a:t> 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86.8%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1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Asians: </a:t>
                      </a:r>
                      <a:endParaRPr lang="en-US" sz="1800" baseline="26455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29.3% </a:t>
                      </a:r>
                      <a:r>
                        <a:rPr lang="en-US" sz="1800" i="1" spc="15" baseline="26455" dirty="0" smtClean="0">
                          <a:cs typeface="Arial"/>
                        </a:rPr>
                        <a:t>+</a:t>
                      </a:r>
                      <a:r>
                        <a:rPr lang="en-US" sz="1800" i="1" spc="-225" baseline="26455" dirty="0" smtClean="0">
                          <a:cs typeface="Arial"/>
                        </a:rPr>
                        <a:t> </a:t>
                      </a:r>
                      <a:r>
                        <a:rPr lang="en-US" sz="1800" i="1" spc="15" baseline="26455" dirty="0" smtClean="0">
                          <a:cs typeface="Arial"/>
                        </a:rPr>
                        <a:t>+</a:t>
                      </a:r>
                      <a:endParaRPr lang="en-US" sz="1800" baseline="26455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29.9%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30.37%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6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cs typeface="Arial"/>
                        </a:rPr>
                        <a:t>Native </a:t>
                      </a:r>
                      <a:r>
                        <a:rPr lang="en-US" sz="1800" dirty="0" smtClean="0">
                          <a:cs typeface="Arial"/>
                        </a:rPr>
                        <a:t>Americans:</a:t>
                      </a:r>
                      <a:r>
                        <a:rPr lang="en-US" sz="1800" spc="-210" dirty="0" smtClean="0">
                          <a:cs typeface="Arial"/>
                        </a:rPr>
                        <a:t> 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294.5%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5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Arial"/>
                        </a:rPr>
                        <a:t>White females:</a:t>
                      </a:r>
                      <a:r>
                        <a:rPr lang="en-US" sz="1800" spc="-140" dirty="0" smtClean="0">
                          <a:cs typeface="Arial"/>
                        </a:rPr>
                        <a:t> 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 smtClean="0">
                          <a:cs typeface="Arial"/>
                        </a:rPr>
                        <a:t>116.8%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79.8%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53.05% </a:t>
                      </a:r>
                      <a:r>
                        <a:rPr lang="en-US" sz="1800" i="1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cs typeface="Arial"/>
                        </a:rPr>
                        <a:t>Non-MWBEs:</a:t>
                      </a:r>
                      <a:r>
                        <a:rPr lang="en-US" sz="1800" spc="-65" dirty="0" smtClean="0">
                          <a:cs typeface="Arial"/>
                        </a:rPr>
                        <a:t> 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cs typeface="Arial"/>
                        </a:rPr>
                        <a:t>99.6%</a:t>
                      </a:r>
                      <a:endParaRPr lang="en-US" sz="1800" dirty="0" smtClean="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105.3%</a:t>
                      </a:r>
                      <a:r>
                        <a:rPr lang="en-US" sz="18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109.02%</a:t>
                      </a:r>
                      <a:r>
                        <a:rPr lang="en-US" sz="18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6157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89400" y="5918200"/>
            <a:ext cx="237994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buClr>
                <a:srgbClr val="002060"/>
              </a:buClr>
              <a:buSzPct val="85416"/>
              <a:tabLst>
                <a:tab pos="195580" algn="l"/>
              </a:tabLst>
            </a:pPr>
            <a:r>
              <a:rPr lang="en-US" sz="3400" b="1" spc="-5" dirty="0">
                <a:solidFill>
                  <a:srgbClr val="002060"/>
                </a:solidFill>
                <a:cs typeface="Arial"/>
              </a:rPr>
              <a:t>Below 80%?</a:t>
            </a:r>
            <a:endParaRPr lang="en-US" sz="3400" b="1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709676"/>
            <a:ext cx="783590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0" dirty="0" smtClean="0">
                <a:latin typeface="+mj-lt"/>
              </a:rPr>
              <a:t>State</a:t>
            </a:r>
            <a:r>
              <a:rPr lang="en-US" sz="4000" spc="-100" dirty="0">
                <a:latin typeface="+mj-lt"/>
              </a:rPr>
              <a:t>w</a:t>
            </a:r>
            <a:r>
              <a:rPr sz="4000" spc="-100" dirty="0" smtClean="0">
                <a:latin typeface="+mj-lt"/>
              </a:rPr>
              <a:t>ide </a:t>
            </a:r>
            <a:r>
              <a:rPr sz="4000" spc="-90" dirty="0">
                <a:latin typeface="+mj-lt"/>
              </a:rPr>
              <a:t>Disparity</a:t>
            </a:r>
            <a:r>
              <a:rPr sz="4000" spc="-509" dirty="0">
                <a:latin typeface="+mj-lt"/>
              </a:rPr>
              <a:t> </a:t>
            </a:r>
            <a:r>
              <a:rPr sz="4000" spc="-90" dirty="0">
                <a:latin typeface="+mj-lt"/>
              </a:rPr>
              <a:t>Analysis</a:t>
            </a:r>
            <a:endParaRPr sz="4000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14" y="1670799"/>
            <a:ext cx="7879080" cy="3470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Survey of Business</a:t>
            </a:r>
            <a:r>
              <a:rPr sz="2600" spc="-65" dirty="0">
                <a:cs typeface="Arial"/>
              </a:rPr>
              <a:t> </a:t>
            </a:r>
            <a:r>
              <a:rPr sz="2600" dirty="0" smtClean="0">
                <a:cs typeface="Arial"/>
              </a:rPr>
              <a:t>Owners</a:t>
            </a:r>
            <a:r>
              <a:rPr lang="en-US" sz="2600" dirty="0" smtClean="0">
                <a:cs typeface="Arial"/>
              </a:rPr>
              <a:t>:</a:t>
            </a:r>
            <a:endParaRPr sz="2600" dirty="0">
              <a:cs typeface="Arial"/>
            </a:endParaRPr>
          </a:p>
          <a:p>
            <a:pPr marL="744220" marR="854075" lvl="1" indent="-457200">
              <a:spcBef>
                <a:spcPts val="565"/>
              </a:spcBef>
              <a:buClr>
                <a:srgbClr val="002060"/>
              </a:buClr>
              <a:buSzPct val="84090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sz="2600" spc="-35" dirty="0">
                <a:cs typeface="Arial"/>
              </a:rPr>
              <a:t>Very </a:t>
            </a:r>
            <a:r>
              <a:rPr sz="2600" spc="-5" dirty="0">
                <a:cs typeface="Arial"/>
              </a:rPr>
              <a:t>large disparities in firms’ sales receipts </a:t>
            </a:r>
            <a:r>
              <a:rPr sz="2600" spc="-5" dirty="0" smtClean="0">
                <a:cs typeface="Arial"/>
              </a:rPr>
              <a:t>between </a:t>
            </a:r>
            <a:r>
              <a:rPr sz="2600" spc="-5" dirty="0">
                <a:cs typeface="Arial"/>
              </a:rPr>
              <a:t>M/WBEs &amp;</a:t>
            </a:r>
            <a:r>
              <a:rPr sz="2600" spc="-80" dirty="0">
                <a:cs typeface="Arial"/>
              </a:rPr>
              <a:t> </a:t>
            </a:r>
            <a:r>
              <a:rPr sz="2600" spc="-5" dirty="0">
                <a:cs typeface="Arial"/>
              </a:rPr>
              <a:t>Non-M/WBEs</a:t>
            </a:r>
            <a:endParaRPr sz="2600" dirty="0">
              <a:cs typeface="Arial"/>
            </a:endParaRPr>
          </a:p>
          <a:p>
            <a:pPr marL="195580" indent="-182880">
              <a:spcBef>
                <a:spcPts val="270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American Community</a:t>
            </a:r>
            <a:r>
              <a:rPr sz="2600" spc="-90" dirty="0">
                <a:cs typeface="Arial"/>
              </a:rPr>
              <a:t> </a:t>
            </a:r>
            <a:r>
              <a:rPr sz="2600" dirty="0" smtClean="0">
                <a:cs typeface="Arial"/>
              </a:rPr>
              <a:t>Survey</a:t>
            </a:r>
            <a:r>
              <a:rPr lang="en-US" sz="2600" dirty="0" smtClean="0">
                <a:cs typeface="Arial"/>
              </a:rPr>
              <a:t>:</a:t>
            </a:r>
            <a:endParaRPr sz="2600" dirty="0">
              <a:cs typeface="Arial"/>
            </a:endParaRPr>
          </a:p>
          <a:p>
            <a:pPr marL="744220" marR="5080" lvl="1" indent="-457200">
              <a:spcBef>
                <a:spcPts val="560"/>
              </a:spcBef>
              <a:buClr>
                <a:srgbClr val="002060"/>
              </a:buClr>
              <a:buSzPct val="84090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sz="2600" spc="-5" dirty="0">
                <a:cs typeface="Arial"/>
              </a:rPr>
              <a:t>In most </a:t>
            </a:r>
            <a:r>
              <a:rPr sz="2600" dirty="0">
                <a:cs typeface="Arial"/>
              </a:rPr>
              <a:t>cases, </a:t>
            </a:r>
            <a:r>
              <a:rPr sz="2600" spc="-10" dirty="0">
                <a:cs typeface="Arial"/>
              </a:rPr>
              <a:t>M/WBEs </a:t>
            </a:r>
            <a:r>
              <a:rPr sz="2600" spc="-5" dirty="0">
                <a:cs typeface="Arial"/>
              </a:rPr>
              <a:t>were underutilized relative to </a:t>
            </a:r>
            <a:r>
              <a:rPr sz="2600" spc="-5" dirty="0" smtClean="0">
                <a:cs typeface="Arial"/>
              </a:rPr>
              <a:t>White</a:t>
            </a:r>
            <a:r>
              <a:rPr lang="en-US" sz="2600" spc="-5" dirty="0" smtClean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men</a:t>
            </a:r>
            <a:r>
              <a:rPr lang="en-US" sz="2600" spc="-5" dirty="0" smtClean="0">
                <a:cs typeface="Arial"/>
              </a:rPr>
              <a:t>.</a:t>
            </a:r>
            <a:endParaRPr lang="en-US" sz="2600" dirty="0">
              <a:cs typeface="Arial"/>
            </a:endParaRPr>
          </a:p>
          <a:p>
            <a:pPr marL="744220" marR="5080" lvl="1" indent="-457200">
              <a:spcBef>
                <a:spcPts val="560"/>
              </a:spcBef>
              <a:buClr>
                <a:srgbClr val="002060"/>
              </a:buClr>
              <a:buSzPct val="84090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sz="2600" spc="-20" dirty="0" smtClean="0">
                <a:cs typeface="Arial"/>
              </a:rPr>
              <a:t>Wages </a:t>
            </a:r>
            <a:r>
              <a:rPr sz="2600" spc="-5" dirty="0">
                <a:cs typeface="Arial"/>
              </a:rPr>
              <a:t>&amp; business earnings were lower for these groups  compared to White</a:t>
            </a:r>
            <a:r>
              <a:rPr sz="2600" spc="-20" dirty="0">
                <a:cs typeface="Arial"/>
              </a:rPr>
              <a:t> </a:t>
            </a:r>
            <a:r>
              <a:rPr sz="2600" spc="-10" dirty="0" smtClean="0">
                <a:cs typeface="Arial"/>
              </a:rPr>
              <a:t>men</a:t>
            </a:r>
            <a:r>
              <a:rPr lang="en-US" sz="2600" spc="-10" dirty="0" smtClean="0">
                <a:cs typeface="Arial"/>
              </a:rPr>
              <a:t>.</a:t>
            </a:r>
            <a:endParaRPr sz="2600" dirty="0"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899556"/>
            <a:ext cx="3370665" cy="24156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76962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709676"/>
            <a:ext cx="79222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85" dirty="0" smtClean="0">
                <a:latin typeface="+mj-lt"/>
              </a:rPr>
              <a:t>Key Anecdotal</a:t>
            </a:r>
            <a:r>
              <a:rPr sz="4000" spc="-380" dirty="0" smtClean="0">
                <a:latin typeface="+mj-lt"/>
              </a:rPr>
              <a:t> </a:t>
            </a:r>
            <a:r>
              <a:rPr lang="en-US" sz="4000" spc="-380" dirty="0" smtClean="0">
                <a:latin typeface="+mj-lt"/>
              </a:rPr>
              <a:t>Data Reported 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379" y="1520701"/>
            <a:ext cx="8047355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832485" indent="-182880"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Most M/WBEs </a:t>
            </a:r>
            <a:r>
              <a:rPr sz="2600" dirty="0" smtClean="0">
                <a:cs typeface="Arial"/>
              </a:rPr>
              <a:t>reported</a:t>
            </a:r>
            <a:r>
              <a:rPr lang="en-US" sz="2600" dirty="0" smtClean="0">
                <a:cs typeface="Arial"/>
              </a:rPr>
              <a:t> that</a:t>
            </a:r>
            <a:r>
              <a:rPr sz="2600" dirty="0" smtClean="0">
                <a:cs typeface="Arial"/>
              </a:rPr>
              <a:t> </a:t>
            </a:r>
            <a:r>
              <a:rPr sz="2600" spc="-5" dirty="0">
                <a:cs typeface="Arial"/>
              </a:rPr>
              <a:t>it is </a:t>
            </a:r>
            <a:r>
              <a:rPr sz="2600" dirty="0">
                <a:cs typeface="Arial"/>
              </a:rPr>
              <a:t>extremely </a:t>
            </a:r>
            <a:r>
              <a:rPr sz="2600" spc="-10" dirty="0">
                <a:cs typeface="Arial"/>
              </a:rPr>
              <a:t>difficult </a:t>
            </a:r>
            <a:r>
              <a:rPr sz="2600" spc="-5" dirty="0">
                <a:cs typeface="Arial"/>
              </a:rPr>
              <a:t>to </a:t>
            </a:r>
            <a:r>
              <a:rPr sz="2600" dirty="0" smtClean="0">
                <a:cs typeface="Arial"/>
              </a:rPr>
              <a:t>obtain </a:t>
            </a:r>
            <a:r>
              <a:rPr sz="2600" dirty="0">
                <a:cs typeface="Arial"/>
              </a:rPr>
              <a:t>work on </a:t>
            </a:r>
            <a:r>
              <a:rPr sz="2600" spc="-5" dirty="0">
                <a:cs typeface="Arial"/>
              </a:rPr>
              <a:t>State</a:t>
            </a:r>
            <a:r>
              <a:rPr sz="2600" spc="-30" dirty="0">
                <a:cs typeface="Arial"/>
              </a:rPr>
              <a:t> </a:t>
            </a:r>
            <a:r>
              <a:rPr sz="2600" dirty="0" smtClean="0">
                <a:cs typeface="Arial"/>
              </a:rPr>
              <a:t>projects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indent="-182880">
              <a:spcBef>
                <a:spcPts val="15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M/WBE certification conferred few</a:t>
            </a:r>
            <a:r>
              <a:rPr sz="2600" spc="-70" dirty="0">
                <a:cs typeface="Arial"/>
              </a:rPr>
              <a:t> </a:t>
            </a:r>
            <a:r>
              <a:rPr sz="2600" dirty="0" smtClean="0">
                <a:cs typeface="Arial"/>
              </a:rPr>
              <a:t>benefits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marR="5080" indent="-182880">
              <a:spcBef>
                <a:spcPts val="595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spc="5" dirty="0">
                <a:cs typeface="Arial"/>
              </a:rPr>
              <a:t>Long </a:t>
            </a:r>
            <a:r>
              <a:rPr sz="2600" dirty="0">
                <a:cs typeface="Arial"/>
              </a:rPr>
              <a:t>established </a:t>
            </a:r>
            <a:r>
              <a:rPr sz="2600" spc="-5" dirty="0">
                <a:cs typeface="Arial"/>
              </a:rPr>
              <a:t>firms </a:t>
            </a:r>
            <a:r>
              <a:rPr sz="2600" dirty="0">
                <a:cs typeface="Arial"/>
              </a:rPr>
              <a:t>recounted the negative impact  of </a:t>
            </a:r>
            <a:r>
              <a:rPr sz="2600" spc="-5" dirty="0">
                <a:cs typeface="Arial"/>
              </a:rPr>
              <a:t>Initiative</a:t>
            </a:r>
            <a:r>
              <a:rPr sz="2600" spc="-50" dirty="0">
                <a:cs typeface="Arial"/>
              </a:rPr>
              <a:t> </a:t>
            </a:r>
            <a:r>
              <a:rPr sz="2600" dirty="0" smtClean="0">
                <a:cs typeface="Arial"/>
              </a:rPr>
              <a:t>200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marR="716280" indent="-182880">
              <a:spcBef>
                <a:spcPts val="615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Small </a:t>
            </a:r>
            <a:r>
              <a:rPr sz="2600" spc="-5" dirty="0">
                <a:cs typeface="Arial"/>
              </a:rPr>
              <a:t>firms </a:t>
            </a:r>
            <a:r>
              <a:rPr sz="2600" dirty="0">
                <a:cs typeface="Arial"/>
              </a:rPr>
              <a:t>found </a:t>
            </a:r>
            <a:r>
              <a:rPr sz="2600" spc="-5" dirty="0">
                <a:cs typeface="Arial"/>
              </a:rPr>
              <a:t>it </a:t>
            </a:r>
            <a:r>
              <a:rPr sz="2600" spc="-10" dirty="0">
                <a:cs typeface="Arial"/>
              </a:rPr>
              <a:t>difficult </a:t>
            </a:r>
            <a:r>
              <a:rPr sz="2600" spc="-5" dirty="0">
                <a:cs typeface="Arial"/>
              </a:rPr>
              <a:t>to </a:t>
            </a:r>
            <a:r>
              <a:rPr sz="2600" spc="5" dirty="0">
                <a:cs typeface="Arial"/>
              </a:rPr>
              <a:t>access </a:t>
            </a:r>
            <a:r>
              <a:rPr sz="2600" dirty="0">
                <a:cs typeface="Arial"/>
              </a:rPr>
              <a:t>contracting  </a:t>
            </a:r>
            <a:r>
              <a:rPr sz="2600" spc="-5" dirty="0" smtClean="0">
                <a:cs typeface="Arial"/>
              </a:rPr>
              <a:t>information</a:t>
            </a:r>
            <a:r>
              <a:rPr lang="en-US" sz="2600" spc="-5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indent="-182880">
              <a:spcBef>
                <a:spcPts val="15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Contracts were often too large for small</a:t>
            </a:r>
            <a:r>
              <a:rPr sz="2600" spc="-55" dirty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firms</a:t>
            </a:r>
            <a:r>
              <a:rPr lang="en-US" sz="2600" spc="-5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marR="394335" indent="-182880">
              <a:spcBef>
                <a:spcPts val="595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Insurance, bonding, experience requirements, etc.,  are</a:t>
            </a:r>
            <a:r>
              <a:rPr sz="2600" spc="-75" dirty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barriers</a:t>
            </a:r>
            <a:r>
              <a:rPr lang="en-US" sz="2600" spc="-5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marR="1203960" indent="-182880">
              <a:spcBef>
                <a:spcPts val="615"/>
              </a:spcBef>
              <a:buClr>
                <a:srgbClr val="002060"/>
              </a:buClr>
              <a:buSzPct val="84615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Antiquated &amp; decentralized state systems are  </a:t>
            </a:r>
            <a:r>
              <a:rPr sz="2600" dirty="0" smtClean="0">
                <a:cs typeface="Arial"/>
              </a:rPr>
              <a:t>challenges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6962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709676"/>
            <a:ext cx="93700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90" dirty="0">
                <a:latin typeface="+mj-lt"/>
              </a:rPr>
              <a:t>Disparity </a:t>
            </a:r>
            <a:r>
              <a:rPr sz="4000" spc="-85" dirty="0">
                <a:latin typeface="+mj-lt"/>
              </a:rPr>
              <a:t>Study</a:t>
            </a:r>
            <a:r>
              <a:rPr sz="4000" spc="-370" dirty="0">
                <a:latin typeface="+mj-lt"/>
              </a:rPr>
              <a:t> </a:t>
            </a:r>
            <a:r>
              <a:rPr sz="4000" spc="-105" dirty="0" smtClean="0">
                <a:latin typeface="+mj-lt"/>
              </a:rPr>
              <a:t>Recommendations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14" y="1709407"/>
            <a:ext cx="8531886" cy="578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292225" indent="-182880">
              <a:lnSpc>
                <a:spcPct val="100000"/>
              </a:lnSpc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spc="-5" dirty="0">
                <a:cs typeface="Arial"/>
              </a:rPr>
              <a:t>Implement an </a:t>
            </a:r>
            <a:r>
              <a:rPr sz="2600" dirty="0">
                <a:cs typeface="Arial"/>
              </a:rPr>
              <a:t>electronic data collection </a:t>
            </a:r>
            <a:r>
              <a:rPr sz="2600" spc="-5" dirty="0">
                <a:cs typeface="Arial"/>
              </a:rPr>
              <a:t>&amp;  monitoring</a:t>
            </a:r>
            <a:r>
              <a:rPr sz="2600" spc="-25" dirty="0">
                <a:cs typeface="Arial"/>
              </a:rPr>
              <a:t> </a:t>
            </a:r>
            <a:r>
              <a:rPr sz="2600" dirty="0" smtClean="0">
                <a:cs typeface="Arial"/>
              </a:rPr>
              <a:t>system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spc="-5" dirty="0">
                <a:cs typeface="Arial"/>
              </a:rPr>
              <a:t>Examine </a:t>
            </a:r>
            <a:r>
              <a:rPr sz="2600" dirty="0">
                <a:cs typeface="Arial"/>
              </a:rPr>
              <a:t>current policies </a:t>
            </a:r>
            <a:r>
              <a:rPr sz="2600" spc="-5" dirty="0">
                <a:cs typeface="Arial"/>
              </a:rPr>
              <a:t>&amp; </a:t>
            </a:r>
            <a:r>
              <a:rPr sz="2600" dirty="0">
                <a:cs typeface="Arial"/>
              </a:rPr>
              <a:t>provide best</a:t>
            </a:r>
            <a:r>
              <a:rPr sz="2600" spc="-5" dirty="0">
                <a:cs typeface="Arial"/>
              </a:rPr>
              <a:t> </a:t>
            </a:r>
            <a:r>
              <a:rPr sz="2600" dirty="0" smtClean="0">
                <a:cs typeface="Arial"/>
              </a:rPr>
              <a:t>practices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Conduct pre-bid</a:t>
            </a:r>
            <a:r>
              <a:rPr sz="2600" spc="-55" dirty="0">
                <a:cs typeface="Arial"/>
              </a:rPr>
              <a:t> </a:t>
            </a:r>
            <a:r>
              <a:rPr sz="2600" dirty="0" smtClean="0">
                <a:cs typeface="Arial"/>
              </a:rPr>
              <a:t>conferences</a:t>
            </a:r>
            <a:r>
              <a:rPr lang="en-US" sz="260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spc="-5" dirty="0">
                <a:cs typeface="Arial"/>
              </a:rPr>
              <a:t>Post winning </a:t>
            </a:r>
            <a:r>
              <a:rPr sz="2600" dirty="0">
                <a:cs typeface="Arial"/>
              </a:rPr>
              <a:t>bidders/proposers </a:t>
            </a:r>
            <a:r>
              <a:rPr sz="2600" spc="-5" dirty="0">
                <a:cs typeface="Arial"/>
              </a:rPr>
              <a:t>to</a:t>
            </a:r>
            <a:r>
              <a:rPr sz="2600" spc="30" dirty="0">
                <a:cs typeface="Arial"/>
              </a:rPr>
              <a:t> </a:t>
            </a:r>
            <a:r>
              <a:rPr sz="2600" spc="-10" dirty="0" smtClean="0">
                <a:cs typeface="Arial"/>
              </a:rPr>
              <a:t>WEBS</a:t>
            </a:r>
            <a:r>
              <a:rPr lang="en-US" sz="2600" spc="-10" dirty="0" smtClean="0"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dirty="0">
                <a:cs typeface="Arial"/>
              </a:rPr>
              <a:t>Conduct additional outreach</a:t>
            </a:r>
            <a:r>
              <a:rPr sz="2600" spc="-35" dirty="0">
                <a:cs typeface="Arial"/>
              </a:rPr>
              <a:t> </a:t>
            </a:r>
            <a:r>
              <a:rPr sz="2600" spc="-10" dirty="0" smtClean="0">
                <a:cs typeface="Arial"/>
              </a:rPr>
              <a:t>efforts</a:t>
            </a:r>
            <a:r>
              <a:rPr lang="en-US" sz="2600" spc="-10" dirty="0" smtClean="0">
                <a:cs typeface="Arial"/>
              </a:rPr>
              <a:t>:</a:t>
            </a:r>
            <a:endParaRPr sz="2600" dirty="0">
              <a:cs typeface="Arial"/>
            </a:endParaRPr>
          </a:p>
          <a:p>
            <a:pPr marL="744220" marR="753745" lvl="1" indent="-457200">
              <a:lnSpc>
                <a:spcPct val="100000"/>
              </a:lnSpc>
              <a:spcBef>
                <a:spcPts val="590"/>
              </a:spcBef>
              <a:buClr>
                <a:srgbClr val="002060"/>
              </a:buClr>
              <a:buSzPct val="83333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sz="2600" spc="-5" dirty="0">
                <a:cs typeface="Arial"/>
              </a:rPr>
              <a:t>Conduct special outreach </a:t>
            </a:r>
            <a:r>
              <a:rPr sz="2600" dirty="0">
                <a:cs typeface="Arial"/>
              </a:rPr>
              <a:t>to </a:t>
            </a:r>
            <a:r>
              <a:rPr sz="2600" spc="-5" dirty="0">
                <a:cs typeface="Arial"/>
              </a:rPr>
              <a:t>M/WBEs in industries  where they have received few</a:t>
            </a:r>
            <a:r>
              <a:rPr sz="2600" spc="5" dirty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opportunities</a:t>
            </a:r>
            <a:r>
              <a:rPr lang="en-US" sz="2600" spc="-5" dirty="0" smtClean="0">
                <a:cs typeface="Arial"/>
              </a:rPr>
              <a:t>.</a:t>
            </a:r>
            <a:endParaRPr lang="en-US" sz="2600" dirty="0">
              <a:cs typeface="Arial"/>
            </a:endParaRPr>
          </a:p>
          <a:p>
            <a:pPr marL="744220" marR="753745" lvl="1" indent="-457200">
              <a:lnSpc>
                <a:spcPct val="100000"/>
              </a:lnSpc>
              <a:spcBef>
                <a:spcPts val="590"/>
              </a:spcBef>
              <a:buClr>
                <a:srgbClr val="002060"/>
              </a:buClr>
              <a:buSzPct val="83333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sz="2600" spc="-5" dirty="0" smtClean="0">
                <a:cs typeface="Arial"/>
              </a:rPr>
              <a:t>Focus </a:t>
            </a:r>
            <a:r>
              <a:rPr sz="2600" spc="-5" dirty="0">
                <a:cs typeface="Arial"/>
              </a:rPr>
              <a:t>outreach on agencies with low M/WBE</a:t>
            </a:r>
            <a:r>
              <a:rPr sz="2600" spc="55" dirty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utilization</a:t>
            </a:r>
            <a:r>
              <a:rPr lang="en-US" sz="2600" spc="-5" dirty="0" smtClean="0">
                <a:cs typeface="Arial"/>
              </a:rPr>
              <a:t>.</a:t>
            </a:r>
            <a:endParaRPr lang="en-US" sz="2600" spc="-5" dirty="0">
              <a:cs typeface="Arial"/>
            </a:endParaRPr>
          </a:p>
          <a:p>
            <a:pPr marL="195580" marR="5080" indent="-182880">
              <a:lnSpc>
                <a:spcPts val="3030"/>
              </a:lnSpc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lang="en-US" sz="2600" dirty="0">
                <a:cs typeface="Arial"/>
              </a:rPr>
              <a:t>Increase technical assistance </a:t>
            </a:r>
            <a:r>
              <a:rPr lang="en-US" sz="2600" spc="-5" dirty="0">
                <a:cs typeface="Arial"/>
              </a:rPr>
              <a:t>to M/WBEs &amp; small firms.</a:t>
            </a:r>
            <a:endParaRPr lang="en-US" sz="2600" dirty="0"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lang="en-US" sz="2600" dirty="0">
                <a:cs typeface="Arial"/>
              </a:rPr>
              <a:t>Lengthen solicitation</a:t>
            </a:r>
            <a:r>
              <a:rPr lang="en-US" sz="2600" spc="-60" dirty="0">
                <a:cs typeface="Arial"/>
              </a:rPr>
              <a:t> </a:t>
            </a:r>
            <a:r>
              <a:rPr lang="en-US" sz="2600" spc="-5" dirty="0">
                <a:cs typeface="Arial"/>
              </a:rPr>
              <a:t>times.</a:t>
            </a:r>
            <a:endParaRPr lang="en-US" sz="2600" dirty="0">
              <a:cs typeface="Arial"/>
            </a:endParaRPr>
          </a:p>
          <a:p>
            <a:pPr marL="287020" marR="753745" lvl="1">
              <a:lnSpc>
                <a:spcPct val="100000"/>
              </a:lnSpc>
              <a:spcBef>
                <a:spcPts val="590"/>
              </a:spcBef>
              <a:buClr>
                <a:srgbClr val="002060"/>
              </a:buClr>
              <a:buSzPct val="83333"/>
              <a:tabLst>
                <a:tab pos="469900" algn="l"/>
              </a:tabLst>
            </a:pPr>
            <a:r>
              <a:rPr lang="en-US" sz="2200" dirty="0" smtClean="0">
                <a:cs typeface="Arial"/>
              </a:rPr>
              <a:t>							</a:t>
            </a:r>
            <a:r>
              <a:rPr lang="en-US" sz="2400" spc="-105" dirty="0"/>
              <a:t> (cont’d)</a:t>
            </a:r>
            <a:endParaRPr sz="2200" dirty="0"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-5499" y="-18783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696200" y="7392578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709676"/>
            <a:ext cx="98272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90" dirty="0">
                <a:latin typeface="+mj-lt"/>
              </a:rPr>
              <a:t>Disparity </a:t>
            </a:r>
            <a:r>
              <a:rPr sz="4000" spc="-85" dirty="0">
                <a:latin typeface="+mj-lt"/>
              </a:rPr>
              <a:t>Study</a:t>
            </a:r>
            <a:r>
              <a:rPr sz="4000" spc="-370" dirty="0">
                <a:latin typeface="+mj-lt"/>
              </a:rPr>
              <a:t> </a:t>
            </a:r>
            <a:r>
              <a:rPr sz="4000" spc="-105" dirty="0" smtClean="0">
                <a:latin typeface="+mj-lt"/>
              </a:rPr>
              <a:t>Recommendations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14" y="1714486"/>
            <a:ext cx="8989086" cy="500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3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lang="en-US" sz="2600" spc="-5" dirty="0">
                <a:cs typeface="Arial"/>
              </a:rPr>
              <a:t>Review </a:t>
            </a:r>
            <a:r>
              <a:rPr lang="en-US" sz="2600" dirty="0">
                <a:cs typeface="Arial"/>
              </a:rPr>
              <a:t>contract sizes </a:t>
            </a:r>
            <a:r>
              <a:rPr lang="en-US" sz="2600" spc="-5" dirty="0">
                <a:cs typeface="Arial"/>
              </a:rPr>
              <a:t>&amp;</a:t>
            </a:r>
            <a:r>
              <a:rPr lang="en-US" sz="2600" spc="-45" dirty="0">
                <a:cs typeface="Arial"/>
              </a:rPr>
              <a:t> </a:t>
            </a:r>
            <a:r>
              <a:rPr lang="en-US" sz="2600" dirty="0">
                <a:cs typeface="Arial"/>
              </a:rPr>
              <a:t>scopes.</a:t>
            </a:r>
          </a:p>
          <a:p>
            <a:pPr marL="195580" indent="-182880">
              <a:lnSpc>
                <a:spcPct val="100000"/>
              </a:lnSpc>
              <a:spcBef>
                <a:spcPts val="33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lang="en-US" sz="2600" spc="-5" dirty="0">
                <a:cs typeface="Arial"/>
              </a:rPr>
              <a:t>Raise the Direct Buy</a:t>
            </a:r>
            <a:r>
              <a:rPr lang="en-US" sz="2600" spc="15" dirty="0">
                <a:cs typeface="Arial"/>
              </a:rPr>
              <a:t> </a:t>
            </a:r>
            <a:r>
              <a:rPr lang="en-US" sz="2600" spc="-5" dirty="0">
                <a:cs typeface="Arial"/>
              </a:rPr>
              <a:t>limits.</a:t>
            </a:r>
            <a:endParaRPr lang="en-US" sz="2600" dirty="0"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3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spc="-5" dirty="0" smtClean="0">
                <a:cs typeface="Arial"/>
              </a:rPr>
              <a:t>Adopt </a:t>
            </a:r>
            <a:r>
              <a:rPr sz="2600" dirty="0" smtClean="0">
                <a:cs typeface="Arial"/>
              </a:rPr>
              <a:t>“quick pay”</a:t>
            </a:r>
            <a:r>
              <a:rPr sz="2600" spc="-50" dirty="0" smtClean="0">
                <a:cs typeface="Arial"/>
              </a:rPr>
              <a:t> </a:t>
            </a:r>
            <a:r>
              <a:rPr sz="2600" dirty="0" smtClean="0">
                <a:cs typeface="Arial"/>
              </a:rPr>
              <a:t>policies</a:t>
            </a:r>
            <a:r>
              <a:rPr lang="en-US" sz="2600" dirty="0" smtClean="0">
                <a:cs typeface="Arial"/>
              </a:rPr>
              <a:t>.</a:t>
            </a:r>
            <a:endParaRPr sz="2600" dirty="0" smtClean="0">
              <a:cs typeface="Arial"/>
            </a:endParaRPr>
          </a:p>
          <a:p>
            <a:pPr marL="195580" marR="92710" indent="-182880">
              <a:lnSpc>
                <a:spcPts val="3030"/>
              </a:lnSpc>
              <a:spcBef>
                <a:spcPts val="710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spc="-5" dirty="0" smtClean="0">
                <a:cs typeface="Arial"/>
              </a:rPr>
              <a:t>Review </a:t>
            </a:r>
            <a:r>
              <a:rPr sz="2600" dirty="0" smtClean="0">
                <a:cs typeface="Arial"/>
              </a:rPr>
              <a:t>insurance, surety bonding </a:t>
            </a:r>
            <a:r>
              <a:rPr sz="2600" spc="-5" dirty="0" smtClean="0">
                <a:cs typeface="Arial"/>
              </a:rPr>
              <a:t>&amp; </a:t>
            </a:r>
            <a:r>
              <a:rPr sz="2600" dirty="0" smtClean="0">
                <a:cs typeface="Arial"/>
              </a:rPr>
              <a:t>experiences  requirements</a:t>
            </a:r>
            <a:r>
              <a:rPr lang="en-US" sz="2600" dirty="0" smtClean="0">
                <a:cs typeface="Arial"/>
              </a:rPr>
              <a:t>.</a:t>
            </a:r>
            <a:endParaRPr sz="2600" dirty="0" smtClean="0">
              <a:cs typeface="Arial"/>
            </a:endParaRPr>
          </a:p>
          <a:p>
            <a:pPr marL="195580" marR="494030" indent="-182880">
              <a:lnSpc>
                <a:spcPts val="3030"/>
              </a:lnSpc>
              <a:spcBef>
                <a:spcPts val="665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sz="2600" spc="-25" dirty="0" smtClean="0">
                <a:cs typeface="Arial"/>
              </a:rPr>
              <a:t>Train </a:t>
            </a:r>
            <a:r>
              <a:rPr sz="2600" dirty="0">
                <a:cs typeface="Arial"/>
              </a:rPr>
              <a:t>state </a:t>
            </a:r>
            <a:r>
              <a:rPr sz="2600" spc="-10" dirty="0">
                <a:cs typeface="Arial"/>
              </a:rPr>
              <a:t>staff </a:t>
            </a:r>
            <a:r>
              <a:rPr sz="2600" spc="-5" dirty="0">
                <a:cs typeface="Arial"/>
              </a:rPr>
              <a:t>on </a:t>
            </a:r>
            <a:r>
              <a:rPr sz="2600" dirty="0">
                <a:cs typeface="Arial"/>
              </a:rPr>
              <a:t>how </a:t>
            </a:r>
            <a:r>
              <a:rPr sz="2600" spc="-5" dirty="0">
                <a:cs typeface="Arial"/>
              </a:rPr>
              <a:t>to </a:t>
            </a:r>
            <a:r>
              <a:rPr sz="2600" dirty="0">
                <a:cs typeface="Arial"/>
              </a:rPr>
              <a:t>increase diversity </a:t>
            </a:r>
            <a:r>
              <a:rPr sz="2600" spc="-5" dirty="0">
                <a:cs typeface="Arial"/>
              </a:rPr>
              <a:t>in  </a:t>
            </a:r>
            <a:r>
              <a:rPr sz="2600" dirty="0" smtClean="0">
                <a:cs typeface="Arial"/>
              </a:rPr>
              <a:t>contracting</a:t>
            </a:r>
            <a:r>
              <a:rPr lang="en-US" sz="2600" dirty="0" smtClean="0">
                <a:cs typeface="Arial"/>
              </a:rPr>
              <a:t>.</a:t>
            </a:r>
          </a:p>
          <a:p>
            <a:pPr marL="195580" marR="542290" indent="-182880">
              <a:lnSpc>
                <a:spcPct val="100000"/>
              </a:lnSpc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r>
              <a:rPr lang="en-US" sz="2600" spc="-5" dirty="0">
                <a:cs typeface="Arial"/>
              </a:rPr>
              <a:t>Develop</a:t>
            </a:r>
            <a:r>
              <a:rPr lang="en-US" sz="2600" dirty="0">
                <a:cs typeface="Arial"/>
              </a:rPr>
              <a:t> race- </a:t>
            </a:r>
            <a:r>
              <a:rPr lang="en-US" sz="2600" spc="-5" dirty="0">
                <a:cs typeface="Arial"/>
              </a:rPr>
              <a:t>&amp; </a:t>
            </a:r>
            <a:r>
              <a:rPr lang="en-US" sz="2600" dirty="0">
                <a:cs typeface="Arial"/>
              </a:rPr>
              <a:t>gender-neutral programs like:</a:t>
            </a:r>
          </a:p>
          <a:p>
            <a:pPr marL="744220" lvl="1" indent="-457200">
              <a:lnSpc>
                <a:spcPct val="100000"/>
              </a:lnSpc>
              <a:spcBef>
                <a:spcPts val="590"/>
              </a:spcBef>
              <a:buClr>
                <a:srgbClr val="002060"/>
              </a:buClr>
              <a:buSzPct val="83333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lang="en-US" sz="2600" spc="-5" dirty="0">
                <a:cs typeface="Arial"/>
              </a:rPr>
              <a:t>Bonding </a:t>
            </a:r>
            <a:r>
              <a:rPr lang="en-US" sz="2600" dirty="0">
                <a:cs typeface="Arial"/>
              </a:rPr>
              <a:t>&amp; </a:t>
            </a:r>
            <a:r>
              <a:rPr lang="en-US" sz="2600" spc="-5" dirty="0">
                <a:cs typeface="Arial"/>
              </a:rPr>
              <a:t>financing</a:t>
            </a:r>
            <a:r>
              <a:rPr lang="en-US" sz="2600" spc="-25" dirty="0">
                <a:cs typeface="Arial"/>
              </a:rPr>
              <a:t> </a:t>
            </a:r>
            <a:r>
              <a:rPr lang="en-US" sz="2600" spc="-5" dirty="0">
                <a:cs typeface="Arial"/>
              </a:rPr>
              <a:t>support</a:t>
            </a:r>
            <a:endParaRPr lang="en-US" sz="2600" dirty="0">
              <a:cs typeface="Arial"/>
            </a:endParaRPr>
          </a:p>
          <a:p>
            <a:pPr marL="744220" lvl="1" indent="-457200">
              <a:lnSpc>
                <a:spcPct val="100000"/>
              </a:lnSpc>
              <a:spcBef>
                <a:spcPts val="590"/>
              </a:spcBef>
              <a:buClr>
                <a:srgbClr val="002060"/>
              </a:buClr>
              <a:buSzPct val="83333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lang="en-US" sz="2600" spc="-50" dirty="0">
                <a:cs typeface="Arial"/>
              </a:rPr>
              <a:t>Target </a:t>
            </a:r>
            <a:r>
              <a:rPr lang="en-US" sz="2600" spc="-5" dirty="0">
                <a:cs typeface="Arial"/>
              </a:rPr>
              <a:t>Market</a:t>
            </a:r>
            <a:r>
              <a:rPr lang="en-US" sz="2600" spc="-20" dirty="0">
                <a:cs typeface="Arial"/>
              </a:rPr>
              <a:t> </a:t>
            </a:r>
            <a:r>
              <a:rPr lang="en-US" sz="2600" spc="-5" dirty="0">
                <a:cs typeface="Arial"/>
              </a:rPr>
              <a:t>program</a:t>
            </a:r>
            <a:endParaRPr lang="en-US" sz="2600" dirty="0">
              <a:cs typeface="Arial"/>
            </a:endParaRPr>
          </a:p>
          <a:p>
            <a:pPr marL="744220" lvl="1" indent="-457200">
              <a:lnSpc>
                <a:spcPct val="100000"/>
              </a:lnSpc>
              <a:spcBef>
                <a:spcPts val="590"/>
              </a:spcBef>
              <a:buClr>
                <a:srgbClr val="002060"/>
              </a:buClr>
              <a:buSzPct val="83333"/>
              <a:buFont typeface="Courier New" panose="02070309020205020404" pitchFamily="49" charset="0"/>
              <a:buChar char="o"/>
              <a:tabLst>
                <a:tab pos="469900" algn="l"/>
              </a:tabLst>
            </a:pPr>
            <a:r>
              <a:rPr lang="en-US" sz="2600" spc="-5" dirty="0">
                <a:cs typeface="Arial"/>
              </a:rPr>
              <a:t>Mentor-protégé</a:t>
            </a:r>
            <a:r>
              <a:rPr lang="en-US" sz="2600" spc="-60" dirty="0">
                <a:cs typeface="Arial"/>
              </a:rPr>
              <a:t> </a:t>
            </a:r>
            <a:r>
              <a:rPr lang="en-US" sz="2600" spc="-5" dirty="0">
                <a:cs typeface="Arial"/>
              </a:rPr>
              <a:t>program, etc.</a:t>
            </a:r>
          </a:p>
          <a:p>
            <a:pPr marL="195580" indent="-182880">
              <a:lnSpc>
                <a:spcPct val="100000"/>
              </a:lnSpc>
              <a:spcBef>
                <a:spcPts val="655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  <a:tab pos="1699260" algn="l"/>
              </a:tabLst>
            </a:pPr>
            <a:r>
              <a:rPr lang="en-US" sz="2600" spc="-5" dirty="0">
                <a:cs typeface="Arial"/>
              </a:rPr>
              <a:t>Develop </a:t>
            </a:r>
            <a:r>
              <a:rPr lang="en-US" sz="2600" dirty="0">
                <a:cs typeface="Arial"/>
              </a:rPr>
              <a:t>performance measures for</a:t>
            </a:r>
            <a:r>
              <a:rPr lang="en-US" sz="2600" spc="-25" dirty="0">
                <a:cs typeface="Arial"/>
              </a:rPr>
              <a:t> </a:t>
            </a:r>
            <a:r>
              <a:rPr lang="en-US" sz="2600" dirty="0">
                <a:cs typeface="Arial"/>
              </a:rPr>
              <a:t>success.</a:t>
            </a:r>
          </a:p>
          <a:p>
            <a:pPr marL="195580" marR="494030" indent="-182880">
              <a:lnSpc>
                <a:spcPts val="3030"/>
              </a:lnSpc>
              <a:spcBef>
                <a:spcPts val="665"/>
              </a:spcBef>
              <a:buClr>
                <a:srgbClr val="002060"/>
              </a:buClr>
              <a:buSzPct val="83928"/>
              <a:buChar char="•"/>
              <a:tabLst>
                <a:tab pos="195580" algn="l"/>
              </a:tabLst>
            </a:pPr>
            <a:endParaRPr sz="2200" dirty="0"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-23863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696200" y="73914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14" y="652515"/>
            <a:ext cx="9336486" cy="1231106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Path forward: The Governor’s Subcabinet on Business Diversity</a:t>
            </a:r>
            <a:endParaRPr lang="en-US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696200" y="7412218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2310714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What is it?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Governor </a:t>
            </a:r>
            <a:r>
              <a:rPr lang="en-US" sz="2600" dirty="0"/>
              <a:t>Jay Inslee chose 12 of his executive cabinet agencies for the </a:t>
            </a:r>
            <a:r>
              <a:rPr lang="en-US" sz="2600" dirty="0" smtClean="0"/>
              <a:t>Subcabinet</a:t>
            </a:r>
            <a:r>
              <a:rPr lang="en-US" sz="2600" dirty="0"/>
              <a:t>. These agencies make up 2/3 of the total state spend </a:t>
            </a:r>
            <a:r>
              <a:rPr lang="en-US" sz="2600" dirty="0" smtClean="0"/>
              <a:t>with </a:t>
            </a:r>
            <a:r>
              <a:rPr lang="en-US" sz="2600" dirty="0"/>
              <a:t>key partner </a:t>
            </a:r>
            <a:r>
              <a:rPr lang="en-US" sz="2600" dirty="0" smtClean="0"/>
              <a:t>agencies (see roadmap).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While the problem is too broad and complex for a quick fix, t</a:t>
            </a:r>
            <a:r>
              <a:rPr lang="en-US" sz="2600" dirty="0" smtClean="0"/>
              <a:t>he subcabinet has identified a </a:t>
            </a:r>
            <a:r>
              <a:rPr lang="en-US" sz="2600" dirty="0"/>
              <a:t>clear and strategic path </a:t>
            </a:r>
            <a:r>
              <a:rPr lang="en-US" sz="2600" dirty="0" smtClean="0"/>
              <a:t>to achieve </a:t>
            </a:r>
            <a:r>
              <a:rPr lang="en-US" sz="2600" dirty="0"/>
              <a:t>durable and sustainable changes</a:t>
            </a:r>
            <a:r>
              <a:rPr lang="en-US" sz="2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5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004" y="3334427"/>
            <a:ext cx="9198280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58" y="257047"/>
            <a:ext cx="893025" cy="894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8180" y="276218"/>
            <a:ext cx="722185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245" dirty="0">
                <a:solidFill>
                  <a:srgbClr val="383935"/>
                </a:solidFill>
                <a:latin typeface="Tahoma"/>
                <a:cs typeface="Tahoma"/>
              </a:rPr>
              <a:t>Roadmap </a:t>
            </a:r>
            <a:r>
              <a:rPr sz="3300" spc="100" dirty="0">
                <a:solidFill>
                  <a:srgbClr val="383935"/>
                </a:solidFill>
                <a:latin typeface="Tahoma"/>
                <a:cs typeface="Tahoma"/>
              </a:rPr>
              <a:t>to </a:t>
            </a:r>
            <a:r>
              <a:rPr sz="3300" spc="110" dirty="0">
                <a:solidFill>
                  <a:srgbClr val="383935"/>
                </a:solidFill>
                <a:latin typeface="Tahoma"/>
                <a:cs typeface="Tahoma"/>
              </a:rPr>
              <a:t>Contracting</a:t>
            </a:r>
            <a:r>
              <a:rPr sz="3300" spc="330" dirty="0">
                <a:solidFill>
                  <a:srgbClr val="383935"/>
                </a:solidFill>
                <a:latin typeface="Tahoma"/>
                <a:cs typeface="Tahoma"/>
              </a:rPr>
              <a:t> </a:t>
            </a:r>
            <a:r>
              <a:rPr sz="3300" spc="125" dirty="0">
                <a:solidFill>
                  <a:srgbClr val="383935"/>
                </a:solidFill>
                <a:latin typeface="Tahoma"/>
                <a:cs typeface="Tahoma"/>
              </a:rPr>
              <a:t>Equity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7652" y="139135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7679" y="1516603"/>
            <a:ext cx="160020" cy="220345"/>
          </a:xfrm>
          <a:custGeom>
            <a:avLst/>
            <a:gdLst/>
            <a:ahLst/>
            <a:cxnLst/>
            <a:rect l="l" t="t" r="r" b="b"/>
            <a:pathLst>
              <a:path w="160020" h="220344">
                <a:moveTo>
                  <a:pt x="0" y="0"/>
                </a:moveTo>
                <a:lnTo>
                  <a:pt x="79971" y="219786"/>
                </a:lnTo>
                <a:lnTo>
                  <a:pt x="126783" y="91135"/>
                </a:lnTo>
                <a:lnTo>
                  <a:pt x="79971" y="91135"/>
                </a:lnTo>
                <a:lnTo>
                  <a:pt x="0" y="0"/>
                </a:lnTo>
                <a:close/>
              </a:path>
              <a:path w="160020" h="220344">
                <a:moveTo>
                  <a:pt x="159943" y="0"/>
                </a:moveTo>
                <a:lnTo>
                  <a:pt x="79971" y="91135"/>
                </a:lnTo>
                <a:lnTo>
                  <a:pt x="126783" y="91135"/>
                </a:lnTo>
                <a:lnTo>
                  <a:pt x="159943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7652" y="1966810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7679" y="2092063"/>
            <a:ext cx="160020" cy="220345"/>
          </a:xfrm>
          <a:custGeom>
            <a:avLst/>
            <a:gdLst/>
            <a:ahLst/>
            <a:cxnLst/>
            <a:rect l="l" t="t" r="r" b="b"/>
            <a:pathLst>
              <a:path w="160020" h="220344">
                <a:moveTo>
                  <a:pt x="0" y="0"/>
                </a:moveTo>
                <a:lnTo>
                  <a:pt x="79971" y="219786"/>
                </a:lnTo>
                <a:lnTo>
                  <a:pt x="126783" y="91135"/>
                </a:lnTo>
                <a:lnTo>
                  <a:pt x="79971" y="91135"/>
                </a:lnTo>
                <a:lnTo>
                  <a:pt x="0" y="0"/>
                </a:lnTo>
                <a:close/>
              </a:path>
              <a:path w="160020" h="220344">
                <a:moveTo>
                  <a:pt x="159943" y="0"/>
                </a:moveTo>
                <a:lnTo>
                  <a:pt x="79971" y="91135"/>
                </a:lnTo>
                <a:lnTo>
                  <a:pt x="126783" y="91135"/>
                </a:lnTo>
                <a:lnTo>
                  <a:pt x="159943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7652" y="2562622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7679" y="2687873"/>
            <a:ext cx="160020" cy="220345"/>
          </a:xfrm>
          <a:custGeom>
            <a:avLst/>
            <a:gdLst/>
            <a:ahLst/>
            <a:cxnLst/>
            <a:rect l="l" t="t" r="r" b="b"/>
            <a:pathLst>
              <a:path w="160020" h="220344">
                <a:moveTo>
                  <a:pt x="0" y="0"/>
                </a:moveTo>
                <a:lnTo>
                  <a:pt x="79971" y="219786"/>
                </a:lnTo>
                <a:lnTo>
                  <a:pt x="126783" y="91135"/>
                </a:lnTo>
                <a:lnTo>
                  <a:pt x="79971" y="91135"/>
                </a:lnTo>
                <a:lnTo>
                  <a:pt x="0" y="0"/>
                </a:lnTo>
                <a:close/>
              </a:path>
              <a:path w="160020" h="220344">
                <a:moveTo>
                  <a:pt x="159943" y="0"/>
                </a:moveTo>
                <a:lnTo>
                  <a:pt x="79971" y="91135"/>
                </a:lnTo>
                <a:lnTo>
                  <a:pt x="126783" y="91135"/>
                </a:lnTo>
                <a:lnTo>
                  <a:pt x="159943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7652" y="3115283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7679" y="3240535"/>
            <a:ext cx="160020" cy="220345"/>
          </a:xfrm>
          <a:custGeom>
            <a:avLst/>
            <a:gdLst/>
            <a:ahLst/>
            <a:cxnLst/>
            <a:rect l="l" t="t" r="r" b="b"/>
            <a:pathLst>
              <a:path w="160020" h="220345">
                <a:moveTo>
                  <a:pt x="0" y="0"/>
                </a:moveTo>
                <a:lnTo>
                  <a:pt x="79971" y="219786"/>
                </a:lnTo>
                <a:lnTo>
                  <a:pt x="126783" y="91135"/>
                </a:lnTo>
                <a:lnTo>
                  <a:pt x="79971" y="91135"/>
                </a:lnTo>
                <a:lnTo>
                  <a:pt x="0" y="0"/>
                </a:lnTo>
                <a:close/>
              </a:path>
              <a:path w="160020" h="220345">
                <a:moveTo>
                  <a:pt x="159943" y="0"/>
                </a:moveTo>
                <a:lnTo>
                  <a:pt x="79971" y="91135"/>
                </a:lnTo>
                <a:lnTo>
                  <a:pt x="126783" y="91135"/>
                </a:lnTo>
                <a:lnTo>
                  <a:pt x="159943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01322" y="1137559"/>
            <a:ext cx="5455920" cy="254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5" dirty="0">
                <a:solidFill>
                  <a:srgbClr val="00ABC7"/>
                </a:solidFill>
                <a:latin typeface="Arial"/>
                <a:cs typeface="Arial"/>
              </a:rPr>
              <a:t>Governing </a:t>
            </a:r>
            <a:r>
              <a:rPr sz="1400" b="1" spc="-25" dirty="0">
                <a:solidFill>
                  <a:srgbClr val="00ABC7"/>
                </a:solidFill>
                <a:latin typeface="Arial"/>
                <a:cs typeface="Arial"/>
              </a:rPr>
              <a:t>Body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— </a:t>
            </a:r>
            <a:r>
              <a:rPr sz="1400" b="1" u="sng" spc="-20" dirty="0">
                <a:solidFill>
                  <a:srgbClr val="00ABC7"/>
                </a:solidFill>
                <a:latin typeface="Arial"/>
                <a:cs typeface="Arial"/>
                <a:hlinkClick r:id="rId5"/>
              </a:rPr>
              <a:t>Governor’s </a:t>
            </a:r>
            <a:r>
              <a:rPr sz="1400" b="1" u="sng" spc="-5" dirty="0">
                <a:solidFill>
                  <a:srgbClr val="00ABC7"/>
                </a:solidFill>
                <a:latin typeface="Arial"/>
                <a:cs typeface="Arial"/>
                <a:hlinkClick r:id="rId5"/>
              </a:rPr>
              <a:t>Subcabinet </a:t>
            </a:r>
            <a:r>
              <a:rPr sz="1400" b="1" u="sng" spc="-15" dirty="0">
                <a:solidFill>
                  <a:srgbClr val="00ABC7"/>
                </a:solidFill>
                <a:latin typeface="Arial"/>
                <a:cs typeface="Arial"/>
                <a:hlinkClick r:id="rId5"/>
              </a:rPr>
              <a:t>on </a:t>
            </a:r>
            <a:r>
              <a:rPr sz="1400" b="1" u="sng" spc="-25" dirty="0">
                <a:solidFill>
                  <a:srgbClr val="00ABC7"/>
                </a:solidFill>
                <a:latin typeface="Arial"/>
                <a:cs typeface="Arial"/>
                <a:hlinkClick r:id="rId5"/>
              </a:rPr>
              <a:t>Business</a:t>
            </a:r>
            <a:r>
              <a:rPr sz="1400" b="1" u="sng" spc="75" dirty="0">
                <a:solidFill>
                  <a:srgbClr val="00ABC7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u="sng" spc="-15" dirty="0">
                <a:solidFill>
                  <a:srgbClr val="00ABC7"/>
                </a:solidFill>
                <a:latin typeface="Arial"/>
                <a:cs typeface="Arial"/>
                <a:hlinkClick r:id="rId5"/>
              </a:rPr>
              <a:t>Diversity</a:t>
            </a:r>
            <a:endParaRPr sz="1400" dirty="0">
              <a:latin typeface="Arial"/>
              <a:cs typeface="Arial"/>
            </a:endParaRPr>
          </a:p>
          <a:p>
            <a:pPr marL="755650" marR="748030" algn="ctr">
              <a:lnSpc>
                <a:spcPts val="4660"/>
              </a:lnSpc>
              <a:spcBef>
                <a:spcPts val="440"/>
              </a:spcBef>
            </a:pP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Attorney </a:t>
            </a:r>
            <a:r>
              <a:rPr sz="1400" b="1" spc="-20" dirty="0">
                <a:solidFill>
                  <a:srgbClr val="00ABC7"/>
                </a:solidFill>
                <a:latin typeface="Arial"/>
                <a:cs typeface="Arial"/>
              </a:rPr>
              <a:t>General’s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Legal </a:t>
            </a:r>
            <a:r>
              <a:rPr sz="1400" b="1" spc="-20" dirty="0">
                <a:solidFill>
                  <a:srgbClr val="00ABC7"/>
                </a:solidFill>
                <a:latin typeface="Arial"/>
                <a:cs typeface="Arial"/>
              </a:rPr>
              <a:t>Opinion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(</a:t>
            </a:r>
            <a:r>
              <a:rPr sz="1400" b="1" u="sng" spc="-10" dirty="0">
                <a:solidFill>
                  <a:srgbClr val="00ABC7"/>
                </a:solidFill>
                <a:latin typeface="Arial"/>
                <a:cs typeface="Arial"/>
                <a:hlinkClick r:id="rId6"/>
              </a:rPr>
              <a:t>No. </a:t>
            </a:r>
            <a:r>
              <a:rPr sz="1400" b="1" u="sng" spc="5" dirty="0">
                <a:solidFill>
                  <a:srgbClr val="00ABC7"/>
                </a:solidFill>
                <a:latin typeface="Arial"/>
                <a:cs typeface="Arial"/>
                <a:hlinkClick r:id="rId6"/>
              </a:rPr>
              <a:t>2017-02</a:t>
            </a:r>
            <a:r>
              <a:rPr sz="1400" b="1" spc="5" dirty="0">
                <a:solidFill>
                  <a:srgbClr val="00ABC7"/>
                </a:solidFill>
                <a:latin typeface="Arial"/>
                <a:cs typeface="Arial"/>
              </a:rPr>
              <a:t>)  </a:t>
            </a:r>
            <a:r>
              <a:rPr sz="1400" b="1" u="sng" spc="-20" dirty="0">
                <a:solidFill>
                  <a:srgbClr val="00ABC7"/>
                </a:solidFill>
                <a:latin typeface="Arial"/>
                <a:cs typeface="Arial"/>
                <a:hlinkClick r:id="rId7"/>
              </a:rPr>
              <a:t>Disparity</a:t>
            </a:r>
            <a:r>
              <a:rPr sz="1400" b="1" u="sng" spc="-65" dirty="0">
                <a:solidFill>
                  <a:srgbClr val="00ABC7"/>
                </a:solidFill>
                <a:latin typeface="Arial"/>
                <a:cs typeface="Arial"/>
                <a:hlinkClick r:id="rId7"/>
              </a:rPr>
              <a:t> </a:t>
            </a:r>
            <a:r>
              <a:rPr sz="1400" b="1" u="sng" spc="-30" dirty="0">
                <a:solidFill>
                  <a:srgbClr val="00ABC7"/>
                </a:solidFill>
                <a:latin typeface="Arial"/>
                <a:cs typeface="Arial"/>
                <a:hlinkClick r:id="rId7"/>
              </a:rPr>
              <a:t>Study</a:t>
            </a:r>
            <a:endParaRPr sz="1400" dirty="0">
              <a:latin typeface="Arial"/>
              <a:cs typeface="Arial"/>
            </a:endParaRPr>
          </a:p>
          <a:p>
            <a:pPr marL="689610" marR="652780" algn="ctr">
              <a:lnSpc>
                <a:spcPts val="449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Standardize </a:t>
            </a:r>
            <a:r>
              <a:rPr sz="1400" b="1" spc="5" dirty="0">
                <a:solidFill>
                  <a:srgbClr val="00ABC7"/>
                </a:solidFill>
                <a:latin typeface="Arial"/>
                <a:cs typeface="Arial"/>
              </a:rPr>
              <a:t>Race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and Gender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Neutral Measures*  </a:t>
            </a:r>
            <a:r>
              <a:rPr sz="1400" b="1" spc="-35" dirty="0">
                <a:solidFill>
                  <a:srgbClr val="00ABC7"/>
                </a:solidFill>
                <a:latin typeface="Arial"/>
                <a:cs typeface="Arial"/>
              </a:rPr>
              <a:t>Evaluate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Race </a:t>
            </a:r>
            <a:r>
              <a:rPr sz="1400" b="1" spc="-25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400" b="1" spc="-30" dirty="0">
                <a:solidFill>
                  <a:srgbClr val="00ABC7"/>
                </a:solidFill>
                <a:latin typeface="Arial"/>
                <a:cs typeface="Arial"/>
              </a:rPr>
              <a:t>Gender </a:t>
            </a:r>
            <a:r>
              <a:rPr sz="1400" b="1" spc="-20" dirty="0">
                <a:solidFill>
                  <a:srgbClr val="00ABC7"/>
                </a:solidFill>
                <a:latin typeface="Arial"/>
                <a:cs typeface="Arial"/>
              </a:rPr>
              <a:t>Neutral</a:t>
            </a:r>
            <a:r>
              <a:rPr sz="1400" b="1" spc="-19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ABC7"/>
                </a:solidFill>
                <a:latin typeface="Arial"/>
                <a:cs typeface="Arial"/>
              </a:rPr>
              <a:t>Measures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6334" y="4569202"/>
            <a:ext cx="1207770" cy="0"/>
          </a:xfrm>
          <a:custGeom>
            <a:avLst/>
            <a:gdLst/>
            <a:ahLst/>
            <a:cxnLst/>
            <a:rect l="l" t="t" r="r" b="b"/>
            <a:pathLst>
              <a:path w="1207770">
                <a:moveTo>
                  <a:pt x="1207325" y="0"/>
                </a:moveTo>
                <a:lnTo>
                  <a:pt x="0" y="0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7674" y="4489230"/>
            <a:ext cx="220345" cy="160020"/>
          </a:xfrm>
          <a:custGeom>
            <a:avLst/>
            <a:gdLst/>
            <a:ahLst/>
            <a:cxnLst/>
            <a:rect l="l" t="t" r="r" b="b"/>
            <a:pathLst>
              <a:path w="220345" h="160020">
                <a:moveTo>
                  <a:pt x="219786" y="0"/>
                </a:moveTo>
                <a:lnTo>
                  <a:pt x="0" y="79971"/>
                </a:lnTo>
                <a:lnTo>
                  <a:pt x="219786" y="159943"/>
                </a:lnTo>
                <a:lnTo>
                  <a:pt x="128651" y="79971"/>
                </a:lnTo>
                <a:lnTo>
                  <a:pt x="219786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9408" y="4072890"/>
            <a:ext cx="1035050" cy="996950"/>
          </a:xfrm>
          <a:custGeom>
            <a:avLst/>
            <a:gdLst/>
            <a:ahLst/>
            <a:cxnLst/>
            <a:rect l="l" t="t" r="r" b="b"/>
            <a:pathLst>
              <a:path w="1035050" h="996950">
                <a:moveTo>
                  <a:pt x="511136" y="0"/>
                </a:moveTo>
                <a:lnTo>
                  <a:pt x="0" y="492391"/>
                </a:lnTo>
                <a:lnTo>
                  <a:pt x="523722" y="996911"/>
                </a:lnTo>
                <a:lnTo>
                  <a:pt x="1034846" y="504507"/>
                </a:lnTo>
                <a:lnTo>
                  <a:pt x="511136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86131" y="4454499"/>
            <a:ext cx="28892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60441" y="4084629"/>
            <a:ext cx="974090" cy="937894"/>
          </a:xfrm>
          <a:custGeom>
            <a:avLst/>
            <a:gdLst/>
            <a:ahLst/>
            <a:cxnLst/>
            <a:rect l="l" t="t" r="r" b="b"/>
            <a:pathLst>
              <a:path w="974089" h="937895">
                <a:moveTo>
                  <a:pt x="486740" y="0"/>
                </a:moveTo>
                <a:lnTo>
                  <a:pt x="436973" y="2419"/>
                </a:lnTo>
                <a:lnTo>
                  <a:pt x="388644" y="9521"/>
                </a:lnTo>
                <a:lnTo>
                  <a:pt x="341997" y="21069"/>
                </a:lnTo>
                <a:lnTo>
                  <a:pt x="297278" y="36828"/>
                </a:lnTo>
                <a:lnTo>
                  <a:pt x="254730" y="56562"/>
                </a:lnTo>
                <a:lnTo>
                  <a:pt x="214598" y="80036"/>
                </a:lnTo>
                <a:lnTo>
                  <a:pt x="177127" y="107014"/>
                </a:lnTo>
                <a:lnTo>
                  <a:pt x="142562" y="137261"/>
                </a:lnTo>
                <a:lnTo>
                  <a:pt x="111147" y="170541"/>
                </a:lnTo>
                <a:lnTo>
                  <a:pt x="83127" y="206619"/>
                </a:lnTo>
                <a:lnTo>
                  <a:pt x="58746" y="245258"/>
                </a:lnTo>
                <a:lnTo>
                  <a:pt x="38250" y="286225"/>
                </a:lnTo>
                <a:lnTo>
                  <a:pt x="21882" y="329282"/>
                </a:lnTo>
                <a:lnTo>
                  <a:pt x="9888" y="374194"/>
                </a:lnTo>
                <a:lnTo>
                  <a:pt x="2512" y="420726"/>
                </a:lnTo>
                <a:lnTo>
                  <a:pt x="0" y="468642"/>
                </a:lnTo>
                <a:lnTo>
                  <a:pt x="2512" y="516561"/>
                </a:lnTo>
                <a:lnTo>
                  <a:pt x="9888" y="563095"/>
                </a:lnTo>
                <a:lnTo>
                  <a:pt x="21882" y="608009"/>
                </a:lnTo>
                <a:lnTo>
                  <a:pt x="38250" y="651067"/>
                </a:lnTo>
                <a:lnTo>
                  <a:pt x="58746" y="692035"/>
                </a:lnTo>
                <a:lnTo>
                  <a:pt x="83127" y="730675"/>
                </a:lnTo>
                <a:lnTo>
                  <a:pt x="111147" y="766754"/>
                </a:lnTo>
                <a:lnTo>
                  <a:pt x="142562" y="800034"/>
                </a:lnTo>
                <a:lnTo>
                  <a:pt x="177127" y="830282"/>
                </a:lnTo>
                <a:lnTo>
                  <a:pt x="214598" y="857261"/>
                </a:lnTo>
                <a:lnTo>
                  <a:pt x="254730" y="880735"/>
                </a:lnTo>
                <a:lnTo>
                  <a:pt x="297278" y="900469"/>
                </a:lnTo>
                <a:lnTo>
                  <a:pt x="341997" y="916228"/>
                </a:lnTo>
                <a:lnTo>
                  <a:pt x="388644" y="927776"/>
                </a:lnTo>
                <a:lnTo>
                  <a:pt x="436973" y="934878"/>
                </a:lnTo>
                <a:lnTo>
                  <a:pt x="486740" y="937298"/>
                </a:lnTo>
                <a:lnTo>
                  <a:pt x="536506" y="934878"/>
                </a:lnTo>
                <a:lnTo>
                  <a:pt x="584835" y="927776"/>
                </a:lnTo>
                <a:lnTo>
                  <a:pt x="631482" y="916228"/>
                </a:lnTo>
                <a:lnTo>
                  <a:pt x="676202" y="900469"/>
                </a:lnTo>
                <a:lnTo>
                  <a:pt x="718750" y="880735"/>
                </a:lnTo>
                <a:lnTo>
                  <a:pt x="758882" y="857261"/>
                </a:lnTo>
                <a:lnTo>
                  <a:pt x="796352" y="830282"/>
                </a:lnTo>
                <a:lnTo>
                  <a:pt x="830918" y="800034"/>
                </a:lnTo>
                <a:lnTo>
                  <a:pt x="862333" y="766754"/>
                </a:lnTo>
                <a:lnTo>
                  <a:pt x="890353" y="730675"/>
                </a:lnTo>
                <a:lnTo>
                  <a:pt x="914733" y="692035"/>
                </a:lnTo>
                <a:lnTo>
                  <a:pt x="935230" y="651067"/>
                </a:lnTo>
                <a:lnTo>
                  <a:pt x="951597" y="608009"/>
                </a:lnTo>
                <a:lnTo>
                  <a:pt x="963591" y="563095"/>
                </a:lnTo>
                <a:lnTo>
                  <a:pt x="970967" y="516561"/>
                </a:lnTo>
                <a:lnTo>
                  <a:pt x="973480" y="468642"/>
                </a:lnTo>
                <a:lnTo>
                  <a:pt x="970967" y="420726"/>
                </a:lnTo>
                <a:lnTo>
                  <a:pt x="963591" y="374194"/>
                </a:lnTo>
                <a:lnTo>
                  <a:pt x="951597" y="329282"/>
                </a:lnTo>
                <a:lnTo>
                  <a:pt x="935230" y="286225"/>
                </a:lnTo>
                <a:lnTo>
                  <a:pt x="914733" y="245258"/>
                </a:lnTo>
                <a:lnTo>
                  <a:pt x="890353" y="206619"/>
                </a:lnTo>
                <a:lnTo>
                  <a:pt x="862333" y="170541"/>
                </a:lnTo>
                <a:lnTo>
                  <a:pt x="830918" y="137261"/>
                </a:lnTo>
                <a:lnTo>
                  <a:pt x="796352" y="107014"/>
                </a:lnTo>
                <a:lnTo>
                  <a:pt x="758882" y="80036"/>
                </a:lnTo>
                <a:lnTo>
                  <a:pt x="718750" y="56562"/>
                </a:lnTo>
                <a:lnTo>
                  <a:pt x="676202" y="36828"/>
                </a:lnTo>
                <a:lnTo>
                  <a:pt x="631482" y="21069"/>
                </a:lnTo>
                <a:lnTo>
                  <a:pt x="584835" y="9521"/>
                </a:lnTo>
                <a:lnTo>
                  <a:pt x="536506" y="2419"/>
                </a:lnTo>
                <a:lnTo>
                  <a:pt x="486740" y="0"/>
                </a:lnTo>
                <a:close/>
              </a:path>
            </a:pathLst>
          </a:custGeom>
          <a:solidFill>
            <a:srgbClr val="38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39161" y="4163161"/>
            <a:ext cx="80708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219710" algn="ctr">
              <a:lnSpc>
                <a:spcPct val="111800"/>
              </a:lnSpc>
            </a:pP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YES, 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27652" y="368064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7679" y="3805897"/>
            <a:ext cx="160020" cy="220345"/>
          </a:xfrm>
          <a:custGeom>
            <a:avLst/>
            <a:gdLst/>
            <a:ahLst/>
            <a:cxnLst/>
            <a:rect l="l" t="t" r="r" b="b"/>
            <a:pathLst>
              <a:path w="160020" h="220345">
                <a:moveTo>
                  <a:pt x="0" y="0"/>
                </a:moveTo>
                <a:lnTo>
                  <a:pt x="79971" y="219786"/>
                </a:lnTo>
                <a:lnTo>
                  <a:pt x="126783" y="91135"/>
                </a:lnTo>
                <a:lnTo>
                  <a:pt x="79971" y="91135"/>
                </a:lnTo>
                <a:lnTo>
                  <a:pt x="0" y="0"/>
                </a:lnTo>
                <a:close/>
              </a:path>
              <a:path w="160020" h="220345">
                <a:moveTo>
                  <a:pt x="159943" y="0"/>
                </a:moveTo>
                <a:lnTo>
                  <a:pt x="79971" y="91135"/>
                </a:lnTo>
                <a:lnTo>
                  <a:pt x="126783" y="91135"/>
                </a:lnTo>
                <a:lnTo>
                  <a:pt x="159943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7279" y="4569202"/>
            <a:ext cx="1207770" cy="0"/>
          </a:xfrm>
          <a:custGeom>
            <a:avLst/>
            <a:gdLst/>
            <a:ahLst/>
            <a:cxnLst/>
            <a:rect l="l" t="t" r="r" b="b"/>
            <a:pathLst>
              <a:path w="1207770">
                <a:moveTo>
                  <a:pt x="0" y="0"/>
                </a:moveTo>
                <a:lnTo>
                  <a:pt x="1207325" y="0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33480" y="4489230"/>
            <a:ext cx="220345" cy="160020"/>
          </a:xfrm>
          <a:custGeom>
            <a:avLst/>
            <a:gdLst/>
            <a:ahLst/>
            <a:cxnLst/>
            <a:rect l="l" t="t" r="r" b="b"/>
            <a:pathLst>
              <a:path w="220345" h="160020">
                <a:moveTo>
                  <a:pt x="0" y="0"/>
                </a:moveTo>
                <a:lnTo>
                  <a:pt x="91135" y="79971"/>
                </a:lnTo>
                <a:lnTo>
                  <a:pt x="0" y="159943"/>
                </a:lnTo>
                <a:lnTo>
                  <a:pt x="219786" y="79971"/>
                </a:lnTo>
                <a:lnTo>
                  <a:pt x="0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52640" y="4084629"/>
            <a:ext cx="974090" cy="937894"/>
          </a:xfrm>
          <a:custGeom>
            <a:avLst/>
            <a:gdLst/>
            <a:ahLst/>
            <a:cxnLst/>
            <a:rect l="l" t="t" r="r" b="b"/>
            <a:pathLst>
              <a:path w="974090" h="937895">
                <a:moveTo>
                  <a:pt x="486740" y="0"/>
                </a:moveTo>
                <a:lnTo>
                  <a:pt x="436973" y="2419"/>
                </a:lnTo>
                <a:lnTo>
                  <a:pt x="388644" y="9521"/>
                </a:lnTo>
                <a:lnTo>
                  <a:pt x="341997" y="21069"/>
                </a:lnTo>
                <a:lnTo>
                  <a:pt x="297278" y="36828"/>
                </a:lnTo>
                <a:lnTo>
                  <a:pt x="254730" y="56562"/>
                </a:lnTo>
                <a:lnTo>
                  <a:pt x="214598" y="80036"/>
                </a:lnTo>
                <a:lnTo>
                  <a:pt x="177127" y="107014"/>
                </a:lnTo>
                <a:lnTo>
                  <a:pt x="142562" y="137261"/>
                </a:lnTo>
                <a:lnTo>
                  <a:pt x="111147" y="170541"/>
                </a:lnTo>
                <a:lnTo>
                  <a:pt x="83127" y="206619"/>
                </a:lnTo>
                <a:lnTo>
                  <a:pt x="58746" y="245258"/>
                </a:lnTo>
                <a:lnTo>
                  <a:pt x="38250" y="286225"/>
                </a:lnTo>
                <a:lnTo>
                  <a:pt x="21882" y="329282"/>
                </a:lnTo>
                <a:lnTo>
                  <a:pt x="9888" y="374194"/>
                </a:lnTo>
                <a:lnTo>
                  <a:pt x="2512" y="420726"/>
                </a:lnTo>
                <a:lnTo>
                  <a:pt x="0" y="468642"/>
                </a:lnTo>
                <a:lnTo>
                  <a:pt x="2512" y="516561"/>
                </a:lnTo>
                <a:lnTo>
                  <a:pt x="9888" y="563095"/>
                </a:lnTo>
                <a:lnTo>
                  <a:pt x="21882" y="608009"/>
                </a:lnTo>
                <a:lnTo>
                  <a:pt x="38250" y="651067"/>
                </a:lnTo>
                <a:lnTo>
                  <a:pt x="58746" y="692035"/>
                </a:lnTo>
                <a:lnTo>
                  <a:pt x="83127" y="730675"/>
                </a:lnTo>
                <a:lnTo>
                  <a:pt x="111147" y="766754"/>
                </a:lnTo>
                <a:lnTo>
                  <a:pt x="142562" y="800034"/>
                </a:lnTo>
                <a:lnTo>
                  <a:pt x="177127" y="830282"/>
                </a:lnTo>
                <a:lnTo>
                  <a:pt x="214598" y="857261"/>
                </a:lnTo>
                <a:lnTo>
                  <a:pt x="254730" y="880735"/>
                </a:lnTo>
                <a:lnTo>
                  <a:pt x="297278" y="900469"/>
                </a:lnTo>
                <a:lnTo>
                  <a:pt x="341997" y="916228"/>
                </a:lnTo>
                <a:lnTo>
                  <a:pt x="388644" y="927776"/>
                </a:lnTo>
                <a:lnTo>
                  <a:pt x="436973" y="934878"/>
                </a:lnTo>
                <a:lnTo>
                  <a:pt x="486740" y="937298"/>
                </a:lnTo>
                <a:lnTo>
                  <a:pt x="536506" y="934878"/>
                </a:lnTo>
                <a:lnTo>
                  <a:pt x="584835" y="927776"/>
                </a:lnTo>
                <a:lnTo>
                  <a:pt x="631482" y="916228"/>
                </a:lnTo>
                <a:lnTo>
                  <a:pt x="676202" y="900469"/>
                </a:lnTo>
                <a:lnTo>
                  <a:pt x="718750" y="880735"/>
                </a:lnTo>
                <a:lnTo>
                  <a:pt x="758882" y="857261"/>
                </a:lnTo>
                <a:lnTo>
                  <a:pt x="796352" y="830282"/>
                </a:lnTo>
                <a:lnTo>
                  <a:pt x="830918" y="800034"/>
                </a:lnTo>
                <a:lnTo>
                  <a:pt x="862333" y="766754"/>
                </a:lnTo>
                <a:lnTo>
                  <a:pt x="890353" y="730675"/>
                </a:lnTo>
                <a:lnTo>
                  <a:pt x="914733" y="692035"/>
                </a:lnTo>
                <a:lnTo>
                  <a:pt x="935230" y="651067"/>
                </a:lnTo>
                <a:lnTo>
                  <a:pt x="951597" y="608009"/>
                </a:lnTo>
                <a:lnTo>
                  <a:pt x="963591" y="563095"/>
                </a:lnTo>
                <a:lnTo>
                  <a:pt x="970967" y="516561"/>
                </a:lnTo>
                <a:lnTo>
                  <a:pt x="973480" y="468642"/>
                </a:lnTo>
                <a:lnTo>
                  <a:pt x="970967" y="420726"/>
                </a:lnTo>
                <a:lnTo>
                  <a:pt x="963591" y="374194"/>
                </a:lnTo>
                <a:lnTo>
                  <a:pt x="951597" y="329282"/>
                </a:lnTo>
                <a:lnTo>
                  <a:pt x="935230" y="286225"/>
                </a:lnTo>
                <a:lnTo>
                  <a:pt x="914733" y="245258"/>
                </a:lnTo>
                <a:lnTo>
                  <a:pt x="890353" y="206619"/>
                </a:lnTo>
                <a:lnTo>
                  <a:pt x="862333" y="170541"/>
                </a:lnTo>
                <a:lnTo>
                  <a:pt x="830918" y="137261"/>
                </a:lnTo>
                <a:lnTo>
                  <a:pt x="796352" y="107014"/>
                </a:lnTo>
                <a:lnTo>
                  <a:pt x="758882" y="80036"/>
                </a:lnTo>
                <a:lnTo>
                  <a:pt x="718750" y="56562"/>
                </a:lnTo>
                <a:lnTo>
                  <a:pt x="676202" y="36828"/>
                </a:lnTo>
                <a:lnTo>
                  <a:pt x="631482" y="21069"/>
                </a:lnTo>
                <a:lnTo>
                  <a:pt x="584835" y="9521"/>
                </a:lnTo>
                <a:lnTo>
                  <a:pt x="536506" y="2419"/>
                </a:lnTo>
                <a:lnTo>
                  <a:pt x="486740" y="0"/>
                </a:lnTo>
                <a:close/>
              </a:path>
            </a:pathLst>
          </a:custGeom>
          <a:solidFill>
            <a:srgbClr val="38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54275" y="4163161"/>
            <a:ext cx="36131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" algn="just">
              <a:lnSpc>
                <a:spcPct val="111800"/>
              </a:lnSpc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NO, 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IT’S 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3951" y="5327806"/>
            <a:ext cx="26466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</a:pP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Confirm </a:t>
            </a:r>
            <a:r>
              <a:rPr sz="1400" b="1" spc="5" dirty="0">
                <a:solidFill>
                  <a:srgbClr val="00ABC7"/>
                </a:solidFill>
                <a:latin typeface="Arial"/>
                <a:cs typeface="Arial"/>
              </a:rPr>
              <a:t>Race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400" b="1" spc="-15" dirty="0">
                <a:solidFill>
                  <a:srgbClr val="00ABC7"/>
                </a:solidFill>
                <a:latin typeface="Arial"/>
                <a:cs typeface="Arial"/>
              </a:rPr>
              <a:t>Gender 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Neutral Measures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not</a:t>
            </a:r>
            <a:r>
              <a:rPr sz="1400" b="1" spc="-3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ABC7"/>
                </a:solidFill>
                <a:latin typeface="Arial"/>
                <a:cs typeface="Arial"/>
              </a:rPr>
              <a:t>sufficient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54282" y="5773040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53251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4311" y="5898292"/>
            <a:ext cx="160020" cy="220345"/>
          </a:xfrm>
          <a:custGeom>
            <a:avLst/>
            <a:gdLst/>
            <a:ahLst/>
            <a:cxnLst/>
            <a:rect l="l" t="t" r="r" b="b"/>
            <a:pathLst>
              <a:path w="160020" h="220345">
                <a:moveTo>
                  <a:pt x="0" y="0"/>
                </a:moveTo>
                <a:lnTo>
                  <a:pt x="79971" y="219786"/>
                </a:lnTo>
                <a:lnTo>
                  <a:pt x="126783" y="91135"/>
                </a:lnTo>
                <a:lnTo>
                  <a:pt x="79971" y="91135"/>
                </a:lnTo>
                <a:lnTo>
                  <a:pt x="0" y="0"/>
                </a:lnTo>
                <a:close/>
              </a:path>
              <a:path w="160020" h="220345">
                <a:moveTo>
                  <a:pt x="159943" y="0"/>
                </a:moveTo>
                <a:lnTo>
                  <a:pt x="79971" y="91135"/>
                </a:lnTo>
                <a:lnTo>
                  <a:pt x="126783" y="91135"/>
                </a:lnTo>
                <a:lnTo>
                  <a:pt x="159943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99364" y="6119166"/>
            <a:ext cx="409575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00ABC7"/>
                </a:solidFill>
                <a:latin typeface="Arial"/>
                <a:cs typeface="Arial"/>
              </a:rPr>
              <a:t>Consider </a:t>
            </a:r>
            <a:r>
              <a:rPr sz="1400" b="1" spc="5" dirty="0">
                <a:solidFill>
                  <a:srgbClr val="00ABC7"/>
                </a:solidFill>
                <a:latin typeface="Arial"/>
                <a:cs typeface="Arial"/>
              </a:rPr>
              <a:t>Race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and Gender </a:t>
            </a:r>
            <a:r>
              <a:rPr sz="1400" b="1" spc="-20" dirty="0">
                <a:solidFill>
                  <a:srgbClr val="00ABC7"/>
                </a:solidFill>
                <a:latin typeface="Arial"/>
                <a:cs typeface="Arial"/>
              </a:rPr>
              <a:t>Conscious</a:t>
            </a:r>
            <a:r>
              <a:rPr sz="1400" b="1" spc="-8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Measures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9299" y="6662799"/>
            <a:ext cx="95929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solidFill>
                  <a:srgbClr val="00ABC7"/>
                </a:solidFill>
                <a:latin typeface="Arial"/>
                <a:cs typeface="Arial"/>
              </a:rPr>
              <a:t>*  </a:t>
            </a:r>
            <a:r>
              <a:rPr sz="1000" b="1" spc="-10" dirty="0">
                <a:solidFill>
                  <a:srgbClr val="00ABC7"/>
                </a:solidFill>
                <a:latin typeface="Arial"/>
                <a:cs typeface="Arial"/>
              </a:rPr>
              <a:t>Among </a:t>
            </a:r>
            <a:r>
              <a:rPr sz="1000" b="1" dirty="0">
                <a:solidFill>
                  <a:srgbClr val="00ABC7"/>
                </a:solidFill>
                <a:latin typeface="Arial"/>
                <a:cs typeface="Arial"/>
              </a:rPr>
              <a:t>agencies </a:t>
            </a:r>
            <a:r>
              <a:rPr sz="1000" b="1" spc="70" dirty="0">
                <a:solidFill>
                  <a:srgbClr val="00ABC7"/>
                </a:solidFill>
                <a:latin typeface="Arial"/>
                <a:cs typeface="Arial"/>
              </a:rPr>
              <a:t>- </a:t>
            </a:r>
            <a:r>
              <a:rPr sz="1000" b="1" spc="-20" dirty="0">
                <a:solidFill>
                  <a:srgbClr val="00ABC7"/>
                </a:solidFill>
                <a:latin typeface="Arial"/>
                <a:cs typeface="Arial"/>
              </a:rPr>
              <a:t>policy, </a:t>
            </a:r>
            <a:r>
              <a:rPr sz="1000" b="1" spc="-5" dirty="0">
                <a:solidFill>
                  <a:srgbClr val="00ABC7"/>
                </a:solidFill>
                <a:latin typeface="Arial"/>
                <a:cs typeface="Arial"/>
              </a:rPr>
              <a:t>procedures, measures, training,</a:t>
            </a:r>
            <a:r>
              <a:rPr sz="1000" b="1" spc="-9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ABC7"/>
                </a:solidFill>
                <a:latin typeface="Arial"/>
                <a:cs typeface="Arial"/>
              </a:rPr>
              <a:t>adjustments.</a:t>
            </a:r>
            <a:endParaRPr sz="1000">
              <a:latin typeface="Arial"/>
              <a:cs typeface="Arial"/>
            </a:endParaRPr>
          </a:p>
          <a:p>
            <a:pPr marL="12700" marR="450215">
              <a:lnSpc>
                <a:spcPct val="104200"/>
              </a:lnSpc>
              <a:spcBef>
                <a:spcPts val="459"/>
              </a:spcBef>
            </a:pPr>
            <a:r>
              <a:rPr sz="800" b="1" i="1" dirty="0">
                <a:solidFill>
                  <a:srgbClr val="00ABC7"/>
                </a:solidFill>
                <a:latin typeface="Arial"/>
                <a:cs typeface="Arial"/>
              </a:rPr>
              <a:t>Subcabinet </a:t>
            </a:r>
            <a:r>
              <a:rPr sz="800" b="1" i="1" spc="-5" dirty="0">
                <a:solidFill>
                  <a:srgbClr val="00ABC7"/>
                </a:solidFill>
                <a:latin typeface="Arial"/>
                <a:cs typeface="Arial"/>
              </a:rPr>
              <a:t>agencies </a:t>
            </a:r>
            <a:r>
              <a:rPr sz="800" b="1" i="1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800" b="1" i="1" spc="-5" dirty="0">
                <a:solidFill>
                  <a:srgbClr val="00ABC7"/>
                </a:solidFill>
                <a:latin typeface="Arial"/>
                <a:cs typeface="Arial"/>
              </a:rPr>
              <a:t>partners: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Department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Enterprise Services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Department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Social and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Health Services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Department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Transportation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Health </a:t>
            </a:r>
            <a:r>
              <a:rPr sz="800" spc="-15" dirty="0">
                <a:solidFill>
                  <a:srgbClr val="00ABC7"/>
                </a:solidFill>
                <a:latin typeface="Arial"/>
                <a:cs typeface="Arial"/>
              </a:rPr>
              <a:t>Care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Authority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Department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Corrections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 Department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Labor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and Industries </a:t>
            </a:r>
            <a:r>
              <a:rPr sz="800" spc="-10" dirty="0">
                <a:solidFill>
                  <a:srgbClr val="00ABC7"/>
                </a:solidFill>
                <a:latin typeface="Arial"/>
                <a:cs typeface="Arial"/>
              </a:rPr>
              <a:t>(Represent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2/3 of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state</a:t>
            </a:r>
            <a:r>
              <a:rPr sz="800" spc="5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spending)</a:t>
            </a:r>
            <a:endParaRPr sz="800">
              <a:latin typeface="Arial"/>
              <a:cs typeface="Arial"/>
            </a:endParaRPr>
          </a:p>
          <a:p>
            <a:pPr marL="12700" marR="32384">
              <a:lnSpc>
                <a:spcPct val="104200"/>
              </a:lnSpc>
              <a:spcBef>
                <a:spcPts val="445"/>
              </a:spcBef>
            </a:pP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Office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Minority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800" spc="-10" dirty="0">
                <a:solidFill>
                  <a:srgbClr val="00ABC7"/>
                </a:solidFill>
                <a:latin typeface="Arial"/>
                <a:cs typeface="Arial"/>
              </a:rPr>
              <a:t>Women’s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Business Enterprises </a:t>
            </a:r>
            <a:r>
              <a:rPr sz="800" spc="-30" dirty="0">
                <a:solidFill>
                  <a:srgbClr val="00ABC7"/>
                </a:solidFill>
                <a:latin typeface="Arial"/>
                <a:cs typeface="Arial"/>
              </a:rPr>
              <a:t>*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Department </a:t>
            </a:r>
            <a:r>
              <a:rPr sz="800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800" spc="-20" dirty="0">
                <a:solidFill>
                  <a:srgbClr val="00ABC7"/>
                </a:solidFill>
                <a:latin typeface="Arial"/>
                <a:cs typeface="Arial"/>
              </a:rPr>
              <a:t>Veteran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Affairs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Commission on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African American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Affairs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Commission on </a:t>
            </a:r>
            <a:r>
              <a:rPr sz="800" spc="-10" dirty="0">
                <a:solidFill>
                  <a:srgbClr val="00ABC7"/>
                </a:solidFill>
                <a:latin typeface="Arial"/>
                <a:cs typeface="Arial"/>
              </a:rPr>
              <a:t>Asian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Pacific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American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Affairs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Commission on Hispanic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Affairs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• 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Governor’s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Office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for </a:t>
            </a:r>
            <a:r>
              <a:rPr sz="800" spc="-5" dirty="0">
                <a:solidFill>
                  <a:srgbClr val="00ABC7"/>
                </a:solidFill>
                <a:latin typeface="Arial"/>
                <a:cs typeface="Arial"/>
              </a:rPr>
              <a:t>Regulatory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Innovation and Assistance • </a:t>
            </a:r>
            <a:r>
              <a:rPr sz="800" spc="5" dirty="0">
                <a:solidFill>
                  <a:srgbClr val="00ABC7"/>
                </a:solidFill>
                <a:latin typeface="Arial"/>
                <a:cs typeface="Arial"/>
              </a:rPr>
              <a:t>Attorney </a:t>
            </a:r>
            <a:r>
              <a:rPr sz="800" spc="-10" dirty="0">
                <a:solidFill>
                  <a:srgbClr val="00ABC7"/>
                </a:solidFill>
                <a:latin typeface="Arial"/>
                <a:cs typeface="Arial"/>
              </a:rPr>
              <a:t>General’s</a:t>
            </a:r>
            <a:r>
              <a:rPr sz="800" spc="114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ABC7"/>
                </a:solidFill>
                <a:latin typeface="Arial"/>
                <a:cs typeface="Arial"/>
              </a:rPr>
              <a:t>Office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0"/>
              </a:spcBef>
            </a:pPr>
            <a:r>
              <a:rPr sz="600" spc="5" dirty="0">
                <a:solidFill>
                  <a:srgbClr val="383935"/>
                </a:solidFill>
                <a:latin typeface="Arial"/>
                <a:cs typeface="Arial"/>
              </a:rPr>
              <a:t>19-02-0081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73792" y="5327806"/>
            <a:ext cx="217106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3050">
              <a:lnSpc>
                <a:spcPct val="100000"/>
              </a:lnSpc>
            </a:pPr>
            <a:r>
              <a:rPr sz="1400" b="1" spc="-15" dirty="0">
                <a:solidFill>
                  <a:srgbClr val="00ABC7"/>
                </a:solidFill>
                <a:latin typeface="Arial"/>
                <a:cs typeface="Arial"/>
              </a:rPr>
              <a:t>Continue </a:t>
            </a:r>
            <a:r>
              <a:rPr sz="1400" b="1" spc="5" dirty="0">
                <a:solidFill>
                  <a:srgbClr val="00ABC7"/>
                </a:solidFill>
                <a:latin typeface="Arial"/>
                <a:cs typeface="Arial"/>
              </a:rPr>
              <a:t>Race </a:t>
            </a:r>
            <a:r>
              <a:rPr sz="1400" b="1" spc="-15" dirty="0">
                <a:solidFill>
                  <a:srgbClr val="00ABC7"/>
                </a:solidFill>
                <a:latin typeface="Arial"/>
                <a:cs typeface="Arial"/>
              </a:rPr>
              <a:t>and  </a:t>
            </a:r>
            <a:r>
              <a:rPr sz="1400" b="1" spc="-10" dirty="0">
                <a:solidFill>
                  <a:srgbClr val="00ABC7"/>
                </a:solidFill>
                <a:latin typeface="Arial"/>
                <a:cs typeface="Arial"/>
              </a:rPr>
              <a:t>Gender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Neutral</a:t>
            </a:r>
            <a:r>
              <a:rPr sz="1400" b="1" spc="-8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BC7"/>
                </a:solidFill>
                <a:latin typeface="Arial"/>
                <a:cs typeface="Arial"/>
              </a:rPr>
              <a:t>Measures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7"/>
          </p:nvPr>
        </p:nvSpPr>
        <p:spPr>
          <a:xfrm>
            <a:off x="7729124" y="7241578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40" y="177288"/>
            <a:ext cx="7655559" cy="176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400" b="1" spc="20" dirty="0">
                <a:solidFill>
                  <a:srgbClr val="383935"/>
                </a:solidFill>
                <a:latin typeface="Tahoma"/>
                <a:cs typeface="Tahoma"/>
              </a:rPr>
              <a:t>The </a:t>
            </a:r>
            <a:r>
              <a:rPr sz="2400" b="1" spc="130" dirty="0">
                <a:solidFill>
                  <a:srgbClr val="383935"/>
                </a:solidFill>
                <a:latin typeface="Tahoma"/>
                <a:cs typeface="Tahoma"/>
              </a:rPr>
              <a:t>path </a:t>
            </a:r>
            <a:r>
              <a:rPr sz="2400" b="1" spc="75" dirty="0">
                <a:solidFill>
                  <a:srgbClr val="383935"/>
                </a:solidFill>
                <a:latin typeface="Tahoma"/>
                <a:cs typeface="Tahoma"/>
              </a:rPr>
              <a:t>to </a:t>
            </a:r>
            <a:r>
              <a:rPr sz="2400" b="1" spc="130" dirty="0">
                <a:solidFill>
                  <a:srgbClr val="383935"/>
                </a:solidFill>
                <a:latin typeface="Tahoma"/>
                <a:cs typeface="Tahoma"/>
              </a:rPr>
              <a:t>standardizing </a:t>
            </a:r>
            <a:r>
              <a:rPr sz="2400" b="1" spc="114" dirty="0">
                <a:solidFill>
                  <a:srgbClr val="383935"/>
                </a:solidFill>
                <a:latin typeface="Tahoma"/>
                <a:cs typeface="Tahoma"/>
              </a:rPr>
              <a:t>race</a:t>
            </a:r>
            <a:r>
              <a:rPr sz="2400" b="1" spc="525" dirty="0">
                <a:solidFill>
                  <a:srgbClr val="383935"/>
                </a:solidFill>
                <a:latin typeface="Tahoma"/>
                <a:cs typeface="Tahoma"/>
              </a:rPr>
              <a:t> </a:t>
            </a:r>
            <a:r>
              <a:rPr sz="2400" b="1" spc="190" dirty="0">
                <a:solidFill>
                  <a:srgbClr val="383935"/>
                </a:solidFill>
                <a:latin typeface="Tahoma"/>
                <a:cs typeface="Tahoma"/>
              </a:rPr>
              <a:t>and</a:t>
            </a:r>
            <a:endParaRPr sz="2400" dirty="0">
              <a:latin typeface="Tahoma"/>
              <a:cs typeface="Tahoma"/>
            </a:endParaRPr>
          </a:p>
          <a:p>
            <a:pPr marL="4445" algn="ctr">
              <a:lnSpc>
                <a:spcPct val="100000"/>
              </a:lnSpc>
            </a:pPr>
            <a:r>
              <a:rPr sz="2400" b="1" spc="150" dirty="0">
                <a:solidFill>
                  <a:srgbClr val="383935"/>
                </a:solidFill>
                <a:latin typeface="Tahoma"/>
                <a:cs typeface="Tahoma"/>
              </a:rPr>
              <a:t>gender </a:t>
            </a:r>
            <a:r>
              <a:rPr sz="2400" b="1" spc="100" dirty="0">
                <a:solidFill>
                  <a:srgbClr val="383935"/>
                </a:solidFill>
                <a:latin typeface="Tahoma"/>
                <a:cs typeface="Tahoma"/>
              </a:rPr>
              <a:t>neutral </a:t>
            </a:r>
            <a:r>
              <a:rPr sz="2400" b="1" spc="120" dirty="0">
                <a:solidFill>
                  <a:srgbClr val="383935"/>
                </a:solidFill>
                <a:latin typeface="Tahoma"/>
                <a:cs typeface="Tahoma"/>
              </a:rPr>
              <a:t>measures </a:t>
            </a:r>
            <a:r>
              <a:rPr sz="2400" b="1" spc="175" dirty="0">
                <a:solidFill>
                  <a:srgbClr val="383935"/>
                </a:solidFill>
                <a:latin typeface="Tahoma"/>
                <a:cs typeface="Tahoma"/>
              </a:rPr>
              <a:t>among</a:t>
            </a:r>
            <a:r>
              <a:rPr sz="2400" b="1" spc="315" dirty="0">
                <a:solidFill>
                  <a:srgbClr val="383935"/>
                </a:solidFill>
                <a:latin typeface="Tahoma"/>
                <a:cs typeface="Tahoma"/>
              </a:rPr>
              <a:t> </a:t>
            </a:r>
            <a:r>
              <a:rPr sz="2400" b="1" spc="114" dirty="0">
                <a:solidFill>
                  <a:srgbClr val="383935"/>
                </a:solidFill>
                <a:latin typeface="Tahoma"/>
                <a:cs typeface="Tahoma"/>
              </a:rPr>
              <a:t>agencies</a:t>
            </a:r>
            <a:endParaRPr sz="24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2400" b="1" spc="10" dirty="0">
                <a:solidFill>
                  <a:srgbClr val="00ABC7"/>
                </a:solidFill>
                <a:latin typeface="Arial"/>
                <a:cs typeface="Arial"/>
              </a:rPr>
              <a:t>Community of</a:t>
            </a:r>
            <a:r>
              <a:rPr sz="2400" b="1" spc="-7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00ABC7"/>
                </a:solidFill>
                <a:latin typeface="Arial"/>
                <a:cs typeface="Arial"/>
              </a:rPr>
              <a:t>Practice</a:t>
            </a:r>
            <a:endParaRPr sz="2400" dirty="0">
              <a:latin typeface="Arial"/>
              <a:cs typeface="Arial"/>
            </a:endParaRPr>
          </a:p>
          <a:p>
            <a:pPr marL="12065" marR="5080" algn="ctr">
              <a:lnSpc>
                <a:spcPct val="101099"/>
              </a:lnSpc>
              <a:spcBef>
                <a:spcPts val="340"/>
              </a:spcBef>
            </a:pPr>
            <a:r>
              <a:rPr sz="1350" b="1" spc="5" dirty="0">
                <a:solidFill>
                  <a:srgbClr val="00ABC7"/>
                </a:solidFill>
                <a:latin typeface="Arial"/>
                <a:cs typeface="Arial"/>
              </a:rPr>
              <a:t>The Community of </a:t>
            </a:r>
            <a:r>
              <a:rPr sz="1350" b="1" spc="15" dirty="0">
                <a:solidFill>
                  <a:srgbClr val="00ABC7"/>
                </a:solidFill>
                <a:latin typeface="Arial"/>
                <a:cs typeface="Arial"/>
              </a:rPr>
              <a:t>Practice </a:t>
            </a:r>
            <a:r>
              <a:rPr sz="1350" b="1" spc="-10" dirty="0">
                <a:solidFill>
                  <a:srgbClr val="00ABC7"/>
                </a:solidFill>
                <a:latin typeface="Arial"/>
                <a:cs typeface="Arial"/>
              </a:rPr>
              <a:t>(CoP) provides </a:t>
            </a:r>
            <a:r>
              <a:rPr sz="1350" b="1" dirty="0">
                <a:solidFill>
                  <a:srgbClr val="00ABC7"/>
                </a:solidFill>
                <a:latin typeface="Arial"/>
                <a:cs typeface="Arial"/>
              </a:rPr>
              <a:t>support </a:t>
            </a:r>
            <a:r>
              <a:rPr sz="1350" b="1" spc="5" dirty="0">
                <a:solidFill>
                  <a:srgbClr val="00ABC7"/>
                </a:solidFill>
                <a:latin typeface="Arial"/>
                <a:cs typeface="Arial"/>
              </a:rPr>
              <a:t>for </a:t>
            </a:r>
            <a:r>
              <a:rPr sz="1350" b="1" spc="10" dirty="0">
                <a:solidFill>
                  <a:srgbClr val="00ABC7"/>
                </a:solidFill>
                <a:latin typeface="Arial"/>
                <a:cs typeface="Arial"/>
              </a:rPr>
              <a:t>agencies </a:t>
            </a:r>
            <a:r>
              <a:rPr sz="1350" b="1" spc="-10" dirty="0">
                <a:solidFill>
                  <a:srgbClr val="00ABC7"/>
                </a:solidFill>
                <a:latin typeface="Arial"/>
                <a:cs typeface="Arial"/>
              </a:rPr>
              <a:t>including </a:t>
            </a:r>
            <a:r>
              <a:rPr sz="1350" b="1" dirty="0">
                <a:solidFill>
                  <a:srgbClr val="00ABC7"/>
                </a:solidFill>
                <a:latin typeface="Arial"/>
                <a:cs typeface="Arial"/>
              </a:rPr>
              <a:t>resources </a:t>
            </a:r>
            <a:r>
              <a:rPr sz="1350" b="1" spc="-5" dirty="0">
                <a:solidFill>
                  <a:srgbClr val="00ABC7"/>
                </a:solidFill>
                <a:latin typeface="Arial"/>
                <a:cs typeface="Arial"/>
              </a:rPr>
              <a:t>such </a:t>
            </a:r>
            <a:r>
              <a:rPr sz="1350" b="1" spc="5" dirty="0">
                <a:solidFill>
                  <a:srgbClr val="00ABC7"/>
                </a:solidFill>
                <a:latin typeface="Arial"/>
                <a:cs typeface="Arial"/>
              </a:rPr>
              <a:t>as  </a:t>
            </a:r>
            <a:r>
              <a:rPr sz="1350" b="1" spc="10" dirty="0">
                <a:solidFill>
                  <a:srgbClr val="00ABC7"/>
                </a:solidFill>
                <a:latin typeface="Arial"/>
                <a:cs typeface="Arial"/>
              </a:rPr>
              <a:t>model </a:t>
            </a:r>
            <a:r>
              <a:rPr sz="1350" b="1" dirty="0">
                <a:solidFill>
                  <a:srgbClr val="00ABC7"/>
                </a:solidFill>
                <a:latin typeface="Arial"/>
                <a:cs typeface="Arial"/>
              </a:rPr>
              <a:t>polices, tools </a:t>
            </a:r>
            <a:r>
              <a:rPr sz="1350" b="1" spc="5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350" b="1" spc="10" dirty="0">
                <a:solidFill>
                  <a:srgbClr val="00ABC7"/>
                </a:solidFill>
                <a:latin typeface="Arial"/>
                <a:cs typeface="Arial"/>
              </a:rPr>
              <a:t>best practices </a:t>
            </a:r>
            <a:r>
              <a:rPr sz="1350" b="1" spc="5" dirty="0">
                <a:solidFill>
                  <a:srgbClr val="00ABC7"/>
                </a:solidFill>
                <a:latin typeface="Arial"/>
                <a:cs typeface="Arial"/>
              </a:rPr>
              <a:t>as </a:t>
            </a:r>
            <a:r>
              <a:rPr sz="1350" b="1" spc="10" dirty="0">
                <a:solidFill>
                  <a:srgbClr val="00ABC7"/>
                </a:solidFill>
                <a:latin typeface="Arial"/>
                <a:cs typeface="Arial"/>
              </a:rPr>
              <a:t>well </a:t>
            </a:r>
            <a:r>
              <a:rPr sz="1350" b="1" spc="5" dirty="0">
                <a:solidFill>
                  <a:srgbClr val="00ABC7"/>
                </a:solidFill>
                <a:latin typeface="Arial"/>
                <a:cs typeface="Arial"/>
              </a:rPr>
              <a:t>as </a:t>
            </a:r>
            <a:r>
              <a:rPr sz="1350" b="1" dirty="0">
                <a:solidFill>
                  <a:srgbClr val="00ABC7"/>
                </a:solidFill>
                <a:latin typeface="Arial"/>
                <a:cs typeface="Arial"/>
              </a:rPr>
              <a:t>training</a:t>
            </a:r>
            <a:r>
              <a:rPr sz="1350" b="1" spc="-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ABC7"/>
                </a:solidFill>
                <a:latin typeface="Arial"/>
                <a:cs typeface="Arial"/>
              </a:rPr>
              <a:t>support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04" y="2145908"/>
            <a:ext cx="3315970" cy="59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680" marR="5080" indent="-602615">
              <a:lnSpc>
                <a:spcPct val="121700"/>
              </a:lnSpc>
            </a:pPr>
            <a:r>
              <a:rPr sz="1550" b="1" spc="-10" dirty="0">
                <a:solidFill>
                  <a:srgbClr val="00ABC7"/>
                </a:solidFill>
                <a:latin typeface="Arial"/>
                <a:cs typeface="Arial"/>
              </a:rPr>
              <a:t>Piloting: </a:t>
            </a:r>
            <a:r>
              <a:rPr sz="1550" b="1" spc="-20" dirty="0">
                <a:solidFill>
                  <a:srgbClr val="00ABC7"/>
                </a:solidFill>
                <a:latin typeface="Arial"/>
                <a:cs typeface="Arial"/>
              </a:rPr>
              <a:t>Six </a:t>
            </a:r>
            <a:r>
              <a:rPr sz="1550" b="1" spc="10" dirty="0">
                <a:solidFill>
                  <a:srgbClr val="00ABC7"/>
                </a:solidFill>
                <a:latin typeface="Arial"/>
                <a:cs typeface="Arial"/>
              </a:rPr>
              <a:t>agencies </a:t>
            </a:r>
            <a:r>
              <a:rPr sz="1550" b="1" spc="5" dirty="0">
                <a:solidFill>
                  <a:srgbClr val="00ABC7"/>
                </a:solidFill>
                <a:latin typeface="Arial"/>
                <a:cs typeface="Arial"/>
              </a:rPr>
              <a:t>representing  </a:t>
            </a:r>
            <a:r>
              <a:rPr sz="1550" b="1" spc="55" dirty="0">
                <a:solidFill>
                  <a:srgbClr val="00ABC7"/>
                </a:solidFill>
                <a:latin typeface="Arial"/>
                <a:cs typeface="Arial"/>
              </a:rPr>
              <a:t>2/3 </a:t>
            </a:r>
            <a:r>
              <a:rPr sz="1550" b="1" spc="10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1550" b="1" spc="25" dirty="0">
                <a:solidFill>
                  <a:srgbClr val="00ABC7"/>
                </a:solidFill>
                <a:latin typeface="Arial"/>
                <a:cs typeface="Arial"/>
              </a:rPr>
              <a:t>state</a:t>
            </a:r>
            <a:r>
              <a:rPr sz="1550" b="1" spc="-12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00ABC7"/>
                </a:solidFill>
                <a:latin typeface="Arial"/>
                <a:cs typeface="Arial"/>
              </a:rPr>
              <a:t>spending*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705" y="3352286"/>
            <a:ext cx="369506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>
                <a:solidFill>
                  <a:srgbClr val="00ABC7"/>
                </a:solidFill>
                <a:latin typeface="Arial"/>
                <a:cs typeface="Arial"/>
              </a:rPr>
              <a:t>Check, </a:t>
            </a:r>
            <a:r>
              <a:rPr sz="1550" b="1" dirty="0">
                <a:solidFill>
                  <a:srgbClr val="00ABC7"/>
                </a:solidFill>
                <a:latin typeface="Arial"/>
                <a:cs typeface="Arial"/>
              </a:rPr>
              <a:t>adjust </a:t>
            </a:r>
            <a:r>
              <a:rPr sz="1550" b="1" spc="5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550" b="1" dirty="0">
                <a:solidFill>
                  <a:srgbClr val="00ABC7"/>
                </a:solidFill>
                <a:latin typeface="Arial"/>
                <a:cs typeface="Arial"/>
              </a:rPr>
              <a:t>expand </a:t>
            </a:r>
            <a:r>
              <a:rPr sz="1550" b="1" spc="15" dirty="0">
                <a:solidFill>
                  <a:srgbClr val="00ABC7"/>
                </a:solidFill>
                <a:latin typeface="Arial"/>
                <a:cs typeface="Arial"/>
              </a:rPr>
              <a:t>CoP</a:t>
            </a:r>
            <a:r>
              <a:rPr sz="1550" b="1" spc="-8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00ABC7"/>
                </a:solidFill>
                <a:latin typeface="Arial"/>
                <a:cs typeface="Arial"/>
              </a:rPr>
              <a:t>toolbox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6481" y="2826844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783"/>
                </a:lnTo>
              </a:path>
            </a:pathLst>
          </a:custGeom>
          <a:ln w="59905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9944" y="2977192"/>
            <a:ext cx="173355" cy="238125"/>
          </a:xfrm>
          <a:custGeom>
            <a:avLst/>
            <a:gdLst/>
            <a:ahLst/>
            <a:cxnLst/>
            <a:rect l="l" t="t" r="r" b="b"/>
            <a:pathLst>
              <a:path w="173355" h="238125">
                <a:moveTo>
                  <a:pt x="0" y="0"/>
                </a:moveTo>
                <a:lnTo>
                  <a:pt x="86537" y="237820"/>
                </a:lnTo>
                <a:lnTo>
                  <a:pt x="136895" y="99428"/>
                </a:lnTo>
                <a:lnTo>
                  <a:pt x="86537" y="99428"/>
                </a:lnTo>
                <a:lnTo>
                  <a:pt x="0" y="0"/>
                </a:lnTo>
                <a:close/>
              </a:path>
              <a:path w="173355" h="238125">
                <a:moveTo>
                  <a:pt x="173075" y="0"/>
                </a:moveTo>
                <a:lnTo>
                  <a:pt x="86537" y="99428"/>
                </a:lnTo>
                <a:lnTo>
                  <a:pt x="136895" y="99428"/>
                </a:lnTo>
                <a:lnTo>
                  <a:pt x="173075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7527" y="6692303"/>
            <a:ext cx="592688" cy="23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3271" y="6612649"/>
            <a:ext cx="267335" cy="268605"/>
          </a:xfrm>
          <a:custGeom>
            <a:avLst/>
            <a:gdLst/>
            <a:ahLst/>
            <a:cxnLst/>
            <a:rect l="l" t="t" r="r" b="b"/>
            <a:pathLst>
              <a:path w="267335" h="268604">
                <a:moveTo>
                  <a:pt x="144273" y="13246"/>
                </a:moveTo>
                <a:lnTo>
                  <a:pt x="109258" y="13246"/>
                </a:lnTo>
                <a:lnTo>
                  <a:pt x="119505" y="15394"/>
                </a:lnTo>
                <a:lnTo>
                  <a:pt x="127227" y="21135"/>
                </a:lnTo>
                <a:lnTo>
                  <a:pt x="132098" y="29415"/>
                </a:lnTo>
                <a:lnTo>
                  <a:pt x="133794" y="39179"/>
                </a:lnTo>
                <a:lnTo>
                  <a:pt x="132437" y="47828"/>
                </a:lnTo>
                <a:lnTo>
                  <a:pt x="128936" y="54076"/>
                </a:lnTo>
                <a:lnTo>
                  <a:pt x="124150" y="58724"/>
                </a:lnTo>
                <a:lnTo>
                  <a:pt x="118935" y="62572"/>
                </a:lnTo>
                <a:lnTo>
                  <a:pt x="112013" y="67538"/>
                </a:lnTo>
                <a:lnTo>
                  <a:pt x="112589" y="70827"/>
                </a:lnTo>
                <a:lnTo>
                  <a:pt x="123316" y="89890"/>
                </a:lnTo>
                <a:lnTo>
                  <a:pt x="151714" y="89890"/>
                </a:lnTo>
                <a:lnTo>
                  <a:pt x="152514" y="91795"/>
                </a:lnTo>
                <a:lnTo>
                  <a:pt x="114261" y="97332"/>
                </a:lnTo>
                <a:lnTo>
                  <a:pt x="110929" y="100614"/>
                </a:lnTo>
                <a:lnTo>
                  <a:pt x="111493" y="105041"/>
                </a:lnTo>
                <a:lnTo>
                  <a:pt x="111493" y="262140"/>
                </a:lnTo>
                <a:lnTo>
                  <a:pt x="111683" y="268058"/>
                </a:lnTo>
                <a:lnTo>
                  <a:pt x="124409" y="267957"/>
                </a:lnTo>
                <a:lnTo>
                  <a:pt x="125247" y="262140"/>
                </a:lnTo>
                <a:lnTo>
                  <a:pt x="125260" y="112204"/>
                </a:lnTo>
                <a:lnTo>
                  <a:pt x="124840" y="110235"/>
                </a:lnTo>
                <a:lnTo>
                  <a:pt x="126174" y="107759"/>
                </a:lnTo>
                <a:lnTo>
                  <a:pt x="127076" y="106184"/>
                </a:lnTo>
                <a:lnTo>
                  <a:pt x="128460" y="105714"/>
                </a:lnTo>
                <a:lnTo>
                  <a:pt x="174344" y="105714"/>
                </a:lnTo>
                <a:lnTo>
                  <a:pt x="168851" y="100614"/>
                </a:lnTo>
                <a:lnTo>
                  <a:pt x="165789" y="95700"/>
                </a:lnTo>
                <a:lnTo>
                  <a:pt x="164794" y="89319"/>
                </a:lnTo>
                <a:lnTo>
                  <a:pt x="164792" y="87934"/>
                </a:lnTo>
                <a:lnTo>
                  <a:pt x="166352" y="80771"/>
                </a:lnTo>
                <a:lnTo>
                  <a:pt x="169209" y="77215"/>
                </a:lnTo>
                <a:lnTo>
                  <a:pt x="126936" y="77215"/>
                </a:lnTo>
                <a:lnTo>
                  <a:pt x="125793" y="74167"/>
                </a:lnTo>
                <a:lnTo>
                  <a:pt x="129970" y="69226"/>
                </a:lnTo>
                <a:lnTo>
                  <a:pt x="137055" y="63431"/>
                </a:lnTo>
                <a:lnTo>
                  <a:pt x="143677" y="53695"/>
                </a:lnTo>
                <a:lnTo>
                  <a:pt x="146469" y="36931"/>
                </a:lnTo>
                <a:lnTo>
                  <a:pt x="145653" y="16809"/>
                </a:lnTo>
                <a:lnTo>
                  <a:pt x="144273" y="13246"/>
                </a:lnTo>
                <a:close/>
              </a:path>
              <a:path w="267335" h="268604">
                <a:moveTo>
                  <a:pt x="174344" y="105714"/>
                </a:moveTo>
                <a:lnTo>
                  <a:pt x="157098" y="105714"/>
                </a:lnTo>
                <a:lnTo>
                  <a:pt x="157378" y="106806"/>
                </a:lnTo>
                <a:lnTo>
                  <a:pt x="160807" y="110147"/>
                </a:lnTo>
                <a:lnTo>
                  <a:pt x="164820" y="113055"/>
                </a:lnTo>
                <a:lnTo>
                  <a:pt x="170484" y="116395"/>
                </a:lnTo>
                <a:lnTo>
                  <a:pt x="170675" y="119062"/>
                </a:lnTo>
                <a:lnTo>
                  <a:pt x="166725" y="119392"/>
                </a:lnTo>
                <a:lnTo>
                  <a:pt x="135750" y="119392"/>
                </a:lnTo>
                <a:lnTo>
                  <a:pt x="133654" y="119633"/>
                </a:lnTo>
                <a:lnTo>
                  <a:pt x="130314" y="122300"/>
                </a:lnTo>
                <a:lnTo>
                  <a:pt x="130225" y="133451"/>
                </a:lnTo>
                <a:lnTo>
                  <a:pt x="171818" y="133451"/>
                </a:lnTo>
                <a:lnTo>
                  <a:pt x="177342" y="128739"/>
                </a:lnTo>
                <a:lnTo>
                  <a:pt x="182016" y="124879"/>
                </a:lnTo>
                <a:lnTo>
                  <a:pt x="182016" y="112763"/>
                </a:lnTo>
                <a:lnTo>
                  <a:pt x="178968" y="110007"/>
                </a:lnTo>
                <a:lnTo>
                  <a:pt x="174344" y="105714"/>
                </a:lnTo>
                <a:close/>
              </a:path>
              <a:path w="267335" h="268604">
                <a:moveTo>
                  <a:pt x="207621" y="70827"/>
                </a:moveTo>
                <a:lnTo>
                  <a:pt x="183680" y="70827"/>
                </a:lnTo>
                <a:lnTo>
                  <a:pt x="189830" y="72025"/>
                </a:lnTo>
                <a:lnTo>
                  <a:pt x="195268" y="75744"/>
                </a:lnTo>
                <a:lnTo>
                  <a:pt x="199249" y="81627"/>
                </a:lnTo>
                <a:lnTo>
                  <a:pt x="201028" y="89319"/>
                </a:lnTo>
                <a:lnTo>
                  <a:pt x="201599" y="100622"/>
                </a:lnTo>
                <a:lnTo>
                  <a:pt x="191541" y="105384"/>
                </a:lnTo>
                <a:lnTo>
                  <a:pt x="182295" y="113055"/>
                </a:lnTo>
                <a:lnTo>
                  <a:pt x="185064" y="122974"/>
                </a:lnTo>
                <a:lnTo>
                  <a:pt x="187782" y="132880"/>
                </a:lnTo>
                <a:lnTo>
                  <a:pt x="266585" y="132880"/>
                </a:lnTo>
                <a:lnTo>
                  <a:pt x="266877" y="129590"/>
                </a:lnTo>
                <a:lnTo>
                  <a:pt x="266306" y="120726"/>
                </a:lnTo>
                <a:lnTo>
                  <a:pt x="196075" y="120726"/>
                </a:lnTo>
                <a:lnTo>
                  <a:pt x="195351" y="118008"/>
                </a:lnTo>
                <a:lnTo>
                  <a:pt x="198650" y="115082"/>
                </a:lnTo>
                <a:lnTo>
                  <a:pt x="204801" y="109481"/>
                </a:lnTo>
                <a:lnTo>
                  <a:pt x="210755" y="101054"/>
                </a:lnTo>
                <a:lnTo>
                  <a:pt x="213404" y="89890"/>
                </a:lnTo>
                <a:lnTo>
                  <a:pt x="213361" y="89039"/>
                </a:lnTo>
                <a:lnTo>
                  <a:pt x="211454" y="77400"/>
                </a:lnTo>
                <a:lnTo>
                  <a:pt x="207621" y="70827"/>
                </a:lnTo>
                <a:close/>
              </a:path>
              <a:path w="267335" h="268604">
                <a:moveTo>
                  <a:pt x="86436" y="76111"/>
                </a:moveTo>
                <a:lnTo>
                  <a:pt x="3721" y="76161"/>
                </a:lnTo>
                <a:lnTo>
                  <a:pt x="190" y="79781"/>
                </a:lnTo>
                <a:lnTo>
                  <a:pt x="107" y="81305"/>
                </a:lnTo>
                <a:lnTo>
                  <a:pt x="0" y="89319"/>
                </a:lnTo>
                <a:lnTo>
                  <a:pt x="90246" y="89319"/>
                </a:lnTo>
                <a:lnTo>
                  <a:pt x="93865" y="89039"/>
                </a:lnTo>
                <a:lnTo>
                  <a:pt x="97434" y="86842"/>
                </a:lnTo>
                <a:lnTo>
                  <a:pt x="103492" y="81889"/>
                </a:lnTo>
                <a:lnTo>
                  <a:pt x="105155" y="78016"/>
                </a:lnTo>
                <a:lnTo>
                  <a:pt x="105155" y="76873"/>
                </a:lnTo>
                <a:lnTo>
                  <a:pt x="91478" y="76873"/>
                </a:lnTo>
                <a:lnTo>
                  <a:pt x="86436" y="76111"/>
                </a:lnTo>
                <a:close/>
              </a:path>
              <a:path w="267335" h="268604">
                <a:moveTo>
                  <a:pt x="182257" y="57962"/>
                </a:moveTo>
                <a:lnTo>
                  <a:pt x="170341" y="58663"/>
                </a:lnTo>
                <a:lnTo>
                  <a:pt x="163415" y="60902"/>
                </a:lnTo>
                <a:lnTo>
                  <a:pt x="158820" y="66485"/>
                </a:lnTo>
                <a:lnTo>
                  <a:pt x="153898" y="77215"/>
                </a:lnTo>
                <a:lnTo>
                  <a:pt x="169209" y="77215"/>
                </a:lnTo>
                <a:lnTo>
                  <a:pt x="170745" y="75304"/>
                </a:lnTo>
                <a:lnTo>
                  <a:pt x="176851" y="72018"/>
                </a:lnTo>
                <a:lnTo>
                  <a:pt x="183680" y="70827"/>
                </a:lnTo>
                <a:lnTo>
                  <a:pt x="207621" y="70827"/>
                </a:lnTo>
                <a:lnTo>
                  <a:pt x="205470" y="67138"/>
                </a:lnTo>
                <a:lnTo>
                  <a:pt x="195680" y="60209"/>
                </a:lnTo>
                <a:lnTo>
                  <a:pt x="182257" y="57962"/>
                </a:lnTo>
                <a:close/>
              </a:path>
              <a:path w="267335" h="268604">
                <a:moveTo>
                  <a:pt x="104636" y="66205"/>
                </a:moveTo>
                <a:lnTo>
                  <a:pt x="84429" y="66205"/>
                </a:lnTo>
                <a:lnTo>
                  <a:pt x="89573" y="71297"/>
                </a:lnTo>
                <a:lnTo>
                  <a:pt x="91478" y="71539"/>
                </a:lnTo>
                <a:lnTo>
                  <a:pt x="91478" y="76873"/>
                </a:lnTo>
                <a:lnTo>
                  <a:pt x="105155" y="76873"/>
                </a:lnTo>
                <a:lnTo>
                  <a:pt x="105052" y="70827"/>
                </a:lnTo>
                <a:lnTo>
                  <a:pt x="104636" y="66205"/>
                </a:lnTo>
                <a:close/>
              </a:path>
              <a:path w="267335" h="268604">
                <a:moveTo>
                  <a:pt x="109829" y="0"/>
                </a:moveTo>
                <a:lnTo>
                  <a:pt x="87337" y="6371"/>
                </a:lnTo>
                <a:lnTo>
                  <a:pt x="74860" y="22024"/>
                </a:lnTo>
                <a:lnTo>
                  <a:pt x="71289" y="40797"/>
                </a:lnTo>
                <a:lnTo>
                  <a:pt x="75514" y="56527"/>
                </a:lnTo>
                <a:lnTo>
                  <a:pt x="81902" y="66484"/>
                </a:lnTo>
                <a:lnTo>
                  <a:pt x="84429" y="66205"/>
                </a:lnTo>
                <a:lnTo>
                  <a:pt x="104636" y="66205"/>
                </a:lnTo>
                <a:lnTo>
                  <a:pt x="104584" y="65633"/>
                </a:lnTo>
                <a:lnTo>
                  <a:pt x="97434" y="61480"/>
                </a:lnTo>
                <a:lnTo>
                  <a:pt x="92200" y="57894"/>
                </a:lnTo>
                <a:lnTo>
                  <a:pt x="87674" y="53068"/>
                </a:lnTo>
                <a:lnTo>
                  <a:pt x="84443" y="46587"/>
                </a:lnTo>
                <a:lnTo>
                  <a:pt x="83096" y="38036"/>
                </a:lnTo>
                <a:lnTo>
                  <a:pt x="84935" y="28714"/>
                </a:lnTo>
                <a:lnTo>
                  <a:pt x="90390" y="20797"/>
                </a:lnTo>
                <a:lnTo>
                  <a:pt x="98739" y="15303"/>
                </a:lnTo>
                <a:lnTo>
                  <a:pt x="109258" y="13246"/>
                </a:lnTo>
                <a:lnTo>
                  <a:pt x="144273" y="13246"/>
                </a:lnTo>
                <a:lnTo>
                  <a:pt x="141565" y="6254"/>
                </a:lnTo>
                <a:lnTo>
                  <a:pt x="130768" y="1805"/>
                </a:lnTo>
                <a:lnTo>
                  <a:pt x="109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3459" y="6704446"/>
            <a:ext cx="107314" cy="177165"/>
          </a:xfrm>
          <a:custGeom>
            <a:avLst/>
            <a:gdLst/>
            <a:ahLst/>
            <a:cxnLst/>
            <a:rect l="l" t="t" r="r" b="b"/>
            <a:pathLst>
              <a:path w="107314" h="177165">
                <a:moveTo>
                  <a:pt x="106947" y="14541"/>
                </a:moveTo>
                <a:lnTo>
                  <a:pt x="90055" y="14541"/>
                </a:lnTo>
                <a:lnTo>
                  <a:pt x="91440" y="16154"/>
                </a:lnTo>
                <a:lnTo>
                  <a:pt x="92824" y="17818"/>
                </a:lnTo>
                <a:lnTo>
                  <a:pt x="92583" y="19583"/>
                </a:lnTo>
                <a:lnTo>
                  <a:pt x="92481" y="176212"/>
                </a:lnTo>
                <a:lnTo>
                  <a:pt x="106210" y="176682"/>
                </a:lnTo>
                <a:lnTo>
                  <a:pt x="106883" y="169824"/>
                </a:lnTo>
                <a:lnTo>
                  <a:pt x="106947" y="14541"/>
                </a:lnTo>
                <a:close/>
              </a:path>
              <a:path w="107314" h="177165">
                <a:moveTo>
                  <a:pt x="0" y="0"/>
                </a:moveTo>
                <a:lnTo>
                  <a:pt x="50" y="6286"/>
                </a:lnTo>
                <a:lnTo>
                  <a:pt x="279" y="10579"/>
                </a:lnTo>
                <a:lnTo>
                  <a:pt x="4762" y="14820"/>
                </a:lnTo>
                <a:lnTo>
                  <a:pt x="9715" y="14630"/>
                </a:lnTo>
                <a:lnTo>
                  <a:pt x="106947" y="14541"/>
                </a:lnTo>
                <a:lnTo>
                  <a:pt x="107022" y="9677"/>
                </a:lnTo>
                <a:lnTo>
                  <a:pt x="102158" y="3568"/>
                </a:lnTo>
                <a:lnTo>
                  <a:pt x="98628" y="571"/>
                </a:lnTo>
                <a:lnTo>
                  <a:pt x="94208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0641" y="6749011"/>
            <a:ext cx="57150" cy="133350"/>
          </a:xfrm>
          <a:custGeom>
            <a:avLst/>
            <a:gdLst/>
            <a:ahLst/>
            <a:cxnLst/>
            <a:rect l="l" t="t" r="r" b="b"/>
            <a:pathLst>
              <a:path w="57150" h="133350">
                <a:moveTo>
                  <a:pt x="2565" y="0"/>
                </a:moveTo>
                <a:lnTo>
                  <a:pt x="2602" y="9296"/>
                </a:lnTo>
                <a:lnTo>
                  <a:pt x="2755" y="10858"/>
                </a:lnTo>
                <a:lnTo>
                  <a:pt x="6756" y="14300"/>
                </a:lnTo>
                <a:lnTo>
                  <a:pt x="11760" y="14820"/>
                </a:lnTo>
                <a:lnTo>
                  <a:pt x="38684" y="14820"/>
                </a:lnTo>
                <a:lnTo>
                  <a:pt x="41160" y="15100"/>
                </a:lnTo>
                <a:lnTo>
                  <a:pt x="42786" y="20878"/>
                </a:lnTo>
                <a:lnTo>
                  <a:pt x="42544" y="21869"/>
                </a:lnTo>
                <a:lnTo>
                  <a:pt x="41681" y="23545"/>
                </a:lnTo>
                <a:lnTo>
                  <a:pt x="35383" y="39429"/>
                </a:lnTo>
                <a:lnTo>
                  <a:pt x="3568" y="120815"/>
                </a:lnTo>
                <a:lnTo>
                  <a:pt x="0" y="127736"/>
                </a:lnTo>
                <a:lnTo>
                  <a:pt x="13042" y="132930"/>
                </a:lnTo>
                <a:lnTo>
                  <a:pt x="17716" y="125069"/>
                </a:lnTo>
                <a:lnTo>
                  <a:pt x="54355" y="28067"/>
                </a:lnTo>
                <a:lnTo>
                  <a:pt x="55644" y="20878"/>
                </a:lnTo>
                <a:lnTo>
                  <a:pt x="55651" y="17589"/>
                </a:lnTo>
                <a:lnTo>
                  <a:pt x="55448" y="14820"/>
                </a:lnTo>
                <a:lnTo>
                  <a:pt x="56832" y="9296"/>
                </a:lnTo>
                <a:lnTo>
                  <a:pt x="47218" y="749"/>
                </a:lnTo>
                <a:lnTo>
                  <a:pt x="45732" y="381"/>
                </a:lnTo>
                <a:lnTo>
                  <a:pt x="44068" y="190"/>
                </a:lnTo>
                <a:lnTo>
                  <a:pt x="2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8670" y="6749101"/>
            <a:ext cx="81915" cy="131445"/>
          </a:xfrm>
          <a:custGeom>
            <a:avLst/>
            <a:gdLst/>
            <a:ahLst/>
            <a:cxnLst/>
            <a:rect l="l" t="t" r="r" b="b"/>
            <a:pathLst>
              <a:path w="81914" h="131445">
                <a:moveTo>
                  <a:pt x="81381" y="0"/>
                </a:moveTo>
                <a:lnTo>
                  <a:pt x="13487" y="0"/>
                </a:lnTo>
                <a:lnTo>
                  <a:pt x="7569" y="622"/>
                </a:lnTo>
                <a:lnTo>
                  <a:pt x="4571" y="4483"/>
                </a:lnTo>
                <a:lnTo>
                  <a:pt x="1523" y="8343"/>
                </a:lnTo>
                <a:lnTo>
                  <a:pt x="103" y="14058"/>
                </a:lnTo>
                <a:lnTo>
                  <a:pt x="0" y="124980"/>
                </a:lnTo>
                <a:lnTo>
                  <a:pt x="190" y="131216"/>
                </a:lnTo>
                <a:lnTo>
                  <a:pt x="14490" y="131216"/>
                </a:lnTo>
                <a:lnTo>
                  <a:pt x="14840" y="124980"/>
                </a:lnTo>
                <a:lnTo>
                  <a:pt x="14960" y="16027"/>
                </a:lnTo>
                <a:lnTo>
                  <a:pt x="16624" y="14350"/>
                </a:lnTo>
                <a:lnTo>
                  <a:pt x="17157" y="14058"/>
                </a:lnTo>
                <a:lnTo>
                  <a:pt x="18287" y="13830"/>
                </a:lnTo>
                <a:lnTo>
                  <a:pt x="75945" y="13830"/>
                </a:lnTo>
                <a:lnTo>
                  <a:pt x="81381" y="12636"/>
                </a:lnTo>
                <a:lnTo>
                  <a:pt x="81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3364" y="6723032"/>
            <a:ext cx="88900" cy="65405"/>
          </a:xfrm>
          <a:custGeom>
            <a:avLst/>
            <a:gdLst/>
            <a:ahLst/>
            <a:cxnLst/>
            <a:rect l="l" t="t" r="r" b="b"/>
            <a:pathLst>
              <a:path w="88900" h="65404">
                <a:moveTo>
                  <a:pt x="68533" y="10960"/>
                </a:moveTo>
                <a:lnTo>
                  <a:pt x="53746" y="10960"/>
                </a:lnTo>
                <a:lnTo>
                  <a:pt x="59029" y="20015"/>
                </a:lnTo>
                <a:lnTo>
                  <a:pt x="59321" y="26885"/>
                </a:lnTo>
                <a:lnTo>
                  <a:pt x="59702" y="34886"/>
                </a:lnTo>
                <a:lnTo>
                  <a:pt x="43599" y="46761"/>
                </a:lnTo>
                <a:lnTo>
                  <a:pt x="44462" y="51142"/>
                </a:lnTo>
                <a:lnTo>
                  <a:pt x="44462" y="56667"/>
                </a:lnTo>
                <a:lnTo>
                  <a:pt x="45554" y="58623"/>
                </a:lnTo>
                <a:lnTo>
                  <a:pt x="48844" y="61925"/>
                </a:lnTo>
                <a:lnTo>
                  <a:pt x="52171" y="65201"/>
                </a:lnTo>
                <a:lnTo>
                  <a:pt x="55752" y="64960"/>
                </a:lnTo>
                <a:lnTo>
                  <a:pt x="88252" y="64960"/>
                </a:lnTo>
                <a:lnTo>
                  <a:pt x="88671" y="60096"/>
                </a:lnTo>
                <a:lnTo>
                  <a:pt x="87909" y="57010"/>
                </a:lnTo>
                <a:lnTo>
                  <a:pt x="87109" y="55613"/>
                </a:lnTo>
                <a:lnTo>
                  <a:pt x="86120" y="53962"/>
                </a:lnTo>
                <a:lnTo>
                  <a:pt x="53416" y="53962"/>
                </a:lnTo>
                <a:lnTo>
                  <a:pt x="53174" y="52527"/>
                </a:lnTo>
                <a:lnTo>
                  <a:pt x="55674" y="50120"/>
                </a:lnTo>
                <a:lnTo>
                  <a:pt x="61483" y="45529"/>
                </a:lnTo>
                <a:lnTo>
                  <a:pt x="67212" y="37443"/>
                </a:lnTo>
                <a:lnTo>
                  <a:pt x="69469" y="24549"/>
                </a:lnTo>
                <a:lnTo>
                  <a:pt x="68533" y="10960"/>
                </a:lnTo>
                <a:close/>
              </a:path>
              <a:path w="88900" h="65404">
                <a:moveTo>
                  <a:pt x="5524" y="53098"/>
                </a:moveTo>
                <a:lnTo>
                  <a:pt x="2908" y="53670"/>
                </a:lnTo>
                <a:lnTo>
                  <a:pt x="673" y="55333"/>
                </a:lnTo>
                <a:lnTo>
                  <a:pt x="14" y="57010"/>
                </a:lnTo>
                <a:lnTo>
                  <a:pt x="0" y="64731"/>
                </a:lnTo>
                <a:lnTo>
                  <a:pt x="32588" y="64668"/>
                </a:lnTo>
                <a:lnTo>
                  <a:pt x="36169" y="61925"/>
                </a:lnTo>
                <a:lnTo>
                  <a:pt x="38925" y="59728"/>
                </a:lnTo>
                <a:lnTo>
                  <a:pt x="41694" y="57480"/>
                </a:lnTo>
                <a:lnTo>
                  <a:pt x="41982" y="53479"/>
                </a:lnTo>
                <a:lnTo>
                  <a:pt x="33642" y="53479"/>
                </a:lnTo>
                <a:lnTo>
                  <a:pt x="31584" y="53149"/>
                </a:lnTo>
                <a:lnTo>
                  <a:pt x="5524" y="53098"/>
                </a:lnTo>
                <a:close/>
              </a:path>
              <a:path w="88900" h="65404">
                <a:moveTo>
                  <a:pt x="53358" y="53619"/>
                </a:moveTo>
                <a:lnTo>
                  <a:pt x="53416" y="53962"/>
                </a:lnTo>
                <a:lnTo>
                  <a:pt x="53358" y="53619"/>
                </a:lnTo>
                <a:close/>
              </a:path>
              <a:path w="88900" h="65404">
                <a:moveTo>
                  <a:pt x="85915" y="53619"/>
                </a:moveTo>
                <a:lnTo>
                  <a:pt x="53358" y="53619"/>
                </a:lnTo>
                <a:lnTo>
                  <a:pt x="53416" y="53962"/>
                </a:lnTo>
                <a:lnTo>
                  <a:pt x="86120" y="53962"/>
                </a:lnTo>
                <a:lnTo>
                  <a:pt x="85915" y="53619"/>
                </a:lnTo>
                <a:close/>
              </a:path>
              <a:path w="88900" h="65404">
                <a:moveTo>
                  <a:pt x="43599" y="0"/>
                </a:moveTo>
                <a:lnTo>
                  <a:pt x="33841" y="1582"/>
                </a:lnTo>
                <a:lnTo>
                  <a:pt x="25239" y="6627"/>
                </a:lnTo>
                <a:lnTo>
                  <a:pt x="19112" y="15042"/>
                </a:lnTo>
                <a:lnTo>
                  <a:pt x="16776" y="26733"/>
                </a:lnTo>
                <a:lnTo>
                  <a:pt x="19298" y="37975"/>
                </a:lnTo>
                <a:lnTo>
                  <a:pt x="24876" y="45440"/>
                </a:lnTo>
                <a:lnTo>
                  <a:pt x="30524" y="49857"/>
                </a:lnTo>
                <a:lnTo>
                  <a:pt x="33261" y="51955"/>
                </a:lnTo>
                <a:lnTo>
                  <a:pt x="33642" y="53479"/>
                </a:lnTo>
                <a:lnTo>
                  <a:pt x="41982" y="53479"/>
                </a:lnTo>
                <a:lnTo>
                  <a:pt x="42506" y="46189"/>
                </a:lnTo>
                <a:lnTo>
                  <a:pt x="38125" y="42900"/>
                </a:lnTo>
                <a:lnTo>
                  <a:pt x="28968" y="38125"/>
                </a:lnTo>
                <a:lnTo>
                  <a:pt x="27012" y="34556"/>
                </a:lnTo>
                <a:lnTo>
                  <a:pt x="27063" y="20218"/>
                </a:lnTo>
                <a:lnTo>
                  <a:pt x="32778" y="10960"/>
                </a:lnTo>
                <a:lnTo>
                  <a:pt x="68533" y="10960"/>
                </a:lnTo>
                <a:lnTo>
                  <a:pt x="65520" y="3783"/>
                </a:lnTo>
                <a:lnTo>
                  <a:pt x="58019" y="919"/>
                </a:lnTo>
                <a:lnTo>
                  <a:pt x="43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2596" y="6790575"/>
            <a:ext cx="42545" cy="92710"/>
          </a:xfrm>
          <a:custGeom>
            <a:avLst/>
            <a:gdLst/>
            <a:ahLst/>
            <a:cxnLst/>
            <a:rect l="l" t="t" r="r" b="b"/>
            <a:pathLst>
              <a:path w="42544" h="92709">
                <a:moveTo>
                  <a:pt x="31597" y="0"/>
                </a:moveTo>
                <a:lnTo>
                  <a:pt x="863" y="0"/>
                </a:lnTo>
                <a:lnTo>
                  <a:pt x="584" y="38"/>
                </a:lnTo>
                <a:lnTo>
                  <a:pt x="584" y="5143"/>
                </a:lnTo>
                <a:lnTo>
                  <a:pt x="1143" y="6908"/>
                </a:lnTo>
                <a:lnTo>
                  <a:pt x="2819" y="10477"/>
                </a:lnTo>
                <a:lnTo>
                  <a:pt x="7010" y="10769"/>
                </a:lnTo>
                <a:lnTo>
                  <a:pt x="27114" y="10769"/>
                </a:lnTo>
                <a:lnTo>
                  <a:pt x="29743" y="11201"/>
                </a:lnTo>
                <a:lnTo>
                  <a:pt x="30734" y="14287"/>
                </a:lnTo>
                <a:lnTo>
                  <a:pt x="30213" y="15582"/>
                </a:lnTo>
                <a:lnTo>
                  <a:pt x="2108" y="79019"/>
                </a:lnTo>
                <a:lnTo>
                  <a:pt x="0" y="87363"/>
                </a:lnTo>
                <a:lnTo>
                  <a:pt x="27108" y="57743"/>
                </a:lnTo>
                <a:lnTo>
                  <a:pt x="42087" y="21107"/>
                </a:lnTo>
                <a:lnTo>
                  <a:pt x="41861" y="15582"/>
                </a:lnTo>
                <a:lnTo>
                  <a:pt x="41795" y="7619"/>
                </a:lnTo>
                <a:lnTo>
                  <a:pt x="40792" y="7340"/>
                </a:lnTo>
                <a:lnTo>
                  <a:pt x="38506" y="4000"/>
                </a:lnTo>
                <a:lnTo>
                  <a:pt x="36118" y="711"/>
                </a:lnTo>
                <a:lnTo>
                  <a:pt x="31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6581" y="6790189"/>
            <a:ext cx="45720" cy="92075"/>
          </a:xfrm>
          <a:custGeom>
            <a:avLst/>
            <a:gdLst/>
            <a:ahLst/>
            <a:cxnLst/>
            <a:rect l="l" t="t" r="r" b="b"/>
            <a:pathLst>
              <a:path w="45719" h="92075">
                <a:moveTo>
                  <a:pt x="45173" y="0"/>
                </a:moveTo>
                <a:lnTo>
                  <a:pt x="11442" y="0"/>
                </a:lnTo>
                <a:lnTo>
                  <a:pt x="761" y="3581"/>
                </a:lnTo>
                <a:lnTo>
                  <a:pt x="0" y="22072"/>
                </a:lnTo>
                <a:lnTo>
                  <a:pt x="1473" y="25361"/>
                </a:lnTo>
                <a:lnTo>
                  <a:pt x="30102" y="85026"/>
                </a:lnTo>
                <a:lnTo>
                  <a:pt x="33972" y="91795"/>
                </a:lnTo>
                <a:lnTo>
                  <a:pt x="44932" y="85026"/>
                </a:lnTo>
                <a:lnTo>
                  <a:pt x="43649" y="79933"/>
                </a:lnTo>
                <a:lnTo>
                  <a:pt x="13347" y="18453"/>
                </a:lnTo>
                <a:lnTo>
                  <a:pt x="11671" y="15824"/>
                </a:lnTo>
                <a:lnTo>
                  <a:pt x="12966" y="13500"/>
                </a:lnTo>
                <a:lnTo>
                  <a:pt x="14147" y="11163"/>
                </a:lnTo>
                <a:lnTo>
                  <a:pt x="15290" y="10871"/>
                </a:lnTo>
                <a:lnTo>
                  <a:pt x="42176" y="10871"/>
                </a:lnTo>
                <a:lnTo>
                  <a:pt x="43548" y="9397"/>
                </a:lnTo>
                <a:lnTo>
                  <a:pt x="44932" y="7810"/>
                </a:lnTo>
                <a:lnTo>
                  <a:pt x="45224" y="4444"/>
                </a:lnTo>
                <a:lnTo>
                  <a:pt x="45173" y="0"/>
                </a:lnTo>
                <a:close/>
              </a:path>
              <a:path w="45719" h="92075">
                <a:moveTo>
                  <a:pt x="42176" y="10871"/>
                </a:moveTo>
                <a:lnTo>
                  <a:pt x="15290" y="10871"/>
                </a:lnTo>
                <a:lnTo>
                  <a:pt x="18872" y="11163"/>
                </a:lnTo>
                <a:lnTo>
                  <a:pt x="39789" y="11010"/>
                </a:lnTo>
                <a:lnTo>
                  <a:pt x="42176" y="10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00826" y="6741195"/>
            <a:ext cx="35052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235"/>
              </a:lnSpc>
            </a:pPr>
            <a:r>
              <a:rPr sz="250" i="1" spc="10" dirty="0">
                <a:latin typeface="Palatino Linotype"/>
                <a:cs typeface="Palatino Linotype"/>
              </a:rPr>
              <a:t>Washington</a:t>
            </a:r>
            <a:r>
              <a:rPr sz="250" i="1" spc="-35" dirty="0">
                <a:latin typeface="Palatino Linotype"/>
                <a:cs typeface="Palatino Linotype"/>
              </a:rPr>
              <a:t> </a:t>
            </a:r>
            <a:r>
              <a:rPr sz="250" i="1" spc="10" dirty="0">
                <a:latin typeface="Palatino Linotype"/>
                <a:cs typeface="Palatino Linotype"/>
              </a:rPr>
              <a:t>State</a:t>
            </a:r>
            <a:endParaRPr sz="250">
              <a:latin typeface="Palatino Linotype"/>
              <a:cs typeface="Palatino Linotype"/>
            </a:endParaRPr>
          </a:p>
          <a:p>
            <a:pPr marL="12700" marR="5080" indent="12700" algn="ctr">
              <a:lnSpc>
                <a:spcPct val="79600"/>
              </a:lnSpc>
              <a:spcBef>
                <a:spcPts val="45"/>
              </a:spcBef>
            </a:pPr>
            <a:r>
              <a:rPr sz="250" spc="15" dirty="0">
                <a:latin typeface="Palatino Linotype"/>
                <a:cs typeface="Palatino Linotype"/>
              </a:rPr>
              <a:t>DEPARTMENT</a:t>
            </a:r>
            <a:r>
              <a:rPr sz="250" dirty="0">
                <a:latin typeface="Palatino Linotype"/>
                <a:cs typeface="Palatino Linotype"/>
              </a:rPr>
              <a:t> </a:t>
            </a:r>
            <a:r>
              <a:rPr sz="250" spc="20" dirty="0">
                <a:latin typeface="Palatino Linotype"/>
                <a:cs typeface="Palatino Linotype"/>
              </a:rPr>
              <a:t>OF </a:t>
            </a:r>
            <a:r>
              <a:rPr sz="250" spc="5" dirty="0">
                <a:latin typeface="Palatino Linotype"/>
                <a:cs typeface="Palatino Linotype"/>
              </a:rPr>
              <a:t> </a:t>
            </a:r>
            <a:r>
              <a:rPr sz="250" spc="20" dirty="0">
                <a:latin typeface="Palatino Linotype"/>
                <a:cs typeface="Palatino Linotype"/>
              </a:rPr>
              <a:t>SOCIAL </a:t>
            </a:r>
            <a:r>
              <a:rPr sz="250" spc="15" dirty="0">
                <a:latin typeface="Palatino Linotype"/>
                <a:cs typeface="Palatino Linotype"/>
              </a:rPr>
              <a:t>HEALTH  SERVICES</a:t>
            </a:r>
            <a:endParaRPr sz="25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4312" y="6804106"/>
            <a:ext cx="26670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5257" y="11735"/>
                </a:moveTo>
                <a:lnTo>
                  <a:pt x="0" y="12776"/>
                </a:lnTo>
                <a:lnTo>
                  <a:pt x="0" y="26263"/>
                </a:lnTo>
                <a:lnTo>
                  <a:pt x="6324" y="27305"/>
                </a:lnTo>
                <a:lnTo>
                  <a:pt x="12623" y="27406"/>
                </a:lnTo>
                <a:lnTo>
                  <a:pt x="18920" y="24409"/>
                </a:lnTo>
                <a:lnTo>
                  <a:pt x="3238" y="24409"/>
                </a:lnTo>
                <a:lnTo>
                  <a:pt x="3238" y="13017"/>
                </a:lnTo>
                <a:lnTo>
                  <a:pt x="8348" y="12674"/>
                </a:lnTo>
                <a:lnTo>
                  <a:pt x="5283" y="12674"/>
                </a:lnTo>
                <a:lnTo>
                  <a:pt x="5257" y="11735"/>
                </a:lnTo>
                <a:close/>
              </a:path>
              <a:path w="26669" h="27940">
                <a:moveTo>
                  <a:pt x="21615" y="16256"/>
                </a:moveTo>
                <a:lnTo>
                  <a:pt x="19062" y="16256"/>
                </a:lnTo>
                <a:lnTo>
                  <a:pt x="18508" y="17399"/>
                </a:lnTo>
                <a:lnTo>
                  <a:pt x="18516" y="19024"/>
                </a:lnTo>
                <a:lnTo>
                  <a:pt x="18199" y="24066"/>
                </a:lnTo>
                <a:lnTo>
                  <a:pt x="10147" y="24066"/>
                </a:lnTo>
                <a:lnTo>
                  <a:pt x="3238" y="24409"/>
                </a:lnTo>
                <a:lnTo>
                  <a:pt x="18920" y="24409"/>
                </a:lnTo>
                <a:lnTo>
                  <a:pt x="21615" y="23126"/>
                </a:lnTo>
                <a:lnTo>
                  <a:pt x="21615" y="16256"/>
                </a:lnTo>
                <a:close/>
              </a:path>
              <a:path w="26669" h="27940">
                <a:moveTo>
                  <a:pt x="25526" y="7962"/>
                </a:moveTo>
                <a:lnTo>
                  <a:pt x="25628" y="9588"/>
                </a:lnTo>
                <a:lnTo>
                  <a:pt x="21958" y="11722"/>
                </a:lnTo>
                <a:lnTo>
                  <a:pt x="11950" y="13017"/>
                </a:lnTo>
                <a:lnTo>
                  <a:pt x="11657" y="15494"/>
                </a:lnTo>
                <a:lnTo>
                  <a:pt x="11583" y="17538"/>
                </a:lnTo>
                <a:lnTo>
                  <a:pt x="12141" y="18745"/>
                </a:lnTo>
                <a:lnTo>
                  <a:pt x="12623" y="16256"/>
                </a:lnTo>
                <a:lnTo>
                  <a:pt x="21615" y="16256"/>
                </a:lnTo>
                <a:lnTo>
                  <a:pt x="21615" y="15494"/>
                </a:lnTo>
                <a:lnTo>
                  <a:pt x="21183" y="14732"/>
                </a:lnTo>
                <a:lnTo>
                  <a:pt x="26288" y="13449"/>
                </a:lnTo>
                <a:lnTo>
                  <a:pt x="26066" y="11201"/>
                </a:lnTo>
                <a:lnTo>
                  <a:pt x="25958" y="8496"/>
                </a:lnTo>
                <a:lnTo>
                  <a:pt x="25526" y="7962"/>
                </a:lnTo>
                <a:close/>
              </a:path>
              <a:path w="26669" h="27940">
                <a:moveTo>
                  <a:pt x="6476" y="11493"/>
                </a:moveTo>
                <a:lnTo>
                  <a:pt x="5322" y="11722"/>
                </a:lnTo>
                <a:lnTo>
                  <a:pt x="5283" y="12674"/>
                </a:lnTo>
                <a:lnTo>
                  <a:pt x="6476" y="11493"/>
                </a:lnTo>
                <a:close/>
              </a:path>
              <a:path w="26669" h="27940">
                <a:moveTo>
                  <a:pt x="12574" y="11493"/>
                </a:moveTo>
                <a:lnTo>
                  <a:pt x="6476" y="11493"/>
                </a:lnTo>
                <a:lnTo>
                  <a:pt x="5283" y="12674"/>
                </a:lnTo>
                <a:lnTo>
                  <a:pt x="8348" y="12674"/>
                </a:lnTo>
                <a:lnTo>
                  <a:pt x="10998" y="12496"/>
                </a:lnTo>
                <a:lnTo>
                  <a:pt x="11722" y="12344"/>
                </a:lnTo>
                <a:lnTo>
                  <a:pt x="12382" y="12255"/>
                </a:lnTo>
                <a:lnTo>
                  <a:pt x="12584" y="11735"/>
                </a:lnTo>
                <a:lnTo>
                  <a:pt x="12574" y="11493"/>
                </a:lnTo>
                <a:close/>
              </a:path>
              <a:path w="26669" h="27940">
                <a:moveTo>
                  <a:pt x="15951" y="0"/>
                </a:moveTo>
                <a:lnTo>
                  <a:pt x="13144" y="203"/>
                </a:lnTo>
                <a:lnTo>
                  <a:pt x="10325" y="292"/>
                </a:lnTo>
                <a:lnTo>
                  <a:pt x="5130" y="1625"/>
                </a:lnTo>
                <a:lnTo>
                  <a:pt x="5257" y="11735"/>
                </a:lnTo>
                <a:lnTo>
                  <a:pt x="6476" y="11493"/>
                </a:lnTo>
                <a:lnTo>
                  <a:pt x="12574" y="11493"/>
                </a:lnTo>
                <a:lnTo>
                  <a:pt x="12471" y="11201"/>
                </a:lnTo>
                <a:lnTo>
                  <a:pt x="12382" y="10629"/>
                </a:lnTo>
                <a:lnTo>
                  <a:pt x="12188" y="10210"/>
                </a:lnTo>
                <a:lnTo>
                  <a:pt x="7518" y="10210"/>
                </a:lnTo>
                <a:lnTo>
                  <a:pt x="7518" y="3441"/>
                </a:lnTo>
                <a:lnTo>
                  <a:pt x="11099" y="2667"/>
                </a:lnTo>
                <a:lnTo>
                  <a:pt x="16709" y="2667"/>
                </a:lnTo>
                <a:lnTo>
                  <a:pt x="16675" y="2336"/>
                </a:lnTo>
                <a:lnTo>
                  <a:pt x="15951" y="0"/>
                </a:lnTo>
                <a:close/>
              </a:path>
              <a:path w="26669" h="27940">
                <a:moveTo>
                  <a:pt x="11290" y="10007"/>
                </a:moveTo>
                <a:lnTo>
                  <a:pt x="7518" y="10210"/>
                </a:lnTo>
                <a:lnTo>
                  <a:pt x="12188" y="10210"/>
                </a:lnTo>
                <a:lnTo>
                  <a:pt x="11290" y="10007"/>
                </a:lnTo>
                <a:close/>
              </a:path>
              <a:path w="26669" h="27940">
                <a:moveTo>
                  <a:pt x="16709" y="2667"/>
                </a:moveTo>
                <a:lnTo>
                  <a:pt x="13334" y="2667"/>
                </a:lnTo>
                <a:lnTo>
                  <a:pt x="14960" y="3098"/>
                </a:lnTo>
                <a:lnTo>
                  <a:pt x="15151" y="4533"/>
                </a:lnTo>
                <a:lnTo>
                  <a:pt x="15278" y="6438"/>
                </a:lnTo>
                <a:lnTo>
                  <a:pt x="16052" y="6337"/>
                </a:lnTo>
                <a:lnTo>
                  <a:pt x="16141" y="5575"/>
                </a:lnTo>
                <a:lnTo>
                  <a:pt x="16903" y="4533"/>
                </a:lnTo>
                <a:lnTo>
                  <a:pt x="16709" y="2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5529" y="6722540"/>
            <a:ext cx="936872" cy="158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8250" y="6758708"/>
            <a:ext cx="694736" cy="118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7139" y="6724383"/>
            <a:ext cx="879131" cy="189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7944" y="6766800"/>
            <a:ext cx="127000" cy="92710"/>
          </a:xfrm>
          <a:custGeom>
            <a:avLst/>
            <a:gdLst/>
            <a:ahLst/>
            <a:cxnLst/>
            <a:rect l="l" t="t" r="r" b="b"/>
            <a:pathLst>
              <a:path w="127000" h="92709">
                <a:moveTo>
                  <a:pt x="29171" y="0"/>
                </a:moveTo>
                <a:lnTo>
                  <a:pt x="0" y="0"/>
                </a:lnTo>
                <a:lnTo>
                  <a:pt x="22898" y="92113"/>
                </a:lnTo>
                <a:lnTo>
                  <a:pt x="52590" y="92113"/>
                </a:lnTo>
                <a:lnTo>
                  <a:pt x="59482" y="56934"/>
                </a:lnTo>
                <a:lnTo>
                  <a:pt x="39535" y="56934"/>
                </a:lnTo>
                <a:lnTo>
                  <a:pt x="29171" y="0"/>
                </a:lnTo>
                <a:close/>
              </a:path>
              <a:path w="127000" h="92709">
                <a:moveTo>
                  <a:pt x="83201" y="38633"/>
                </a:moveTo>
                <a:lnTo>
                  <a:pt x="63334" y="38633"/>
                </a:lnTo>
                <a:lnTo>
                  <a:pt x="73952" y="92113"/>
                </a:lnTo>
                <a:lnTo>
                  <a:pt x="103619" y="92113"/>
                </a:lnTo>
                <a:lnTo>
                  <a:pt x="112369" y="56934"/>
                </a:lnTo>
                <a:lnTo>
                  <a:pt x="86740" y="56934"/>
                </a:lnTo>
                <a:lnTo>
                  <a:pt x="83201" y="38633"/>
                </a:lnTo>
                <a:close/>
              </a:path>
              <a:path w="127000" h="92709">
                <a:moveTo>
                  <a:pt x="75730" y="0"/>
                </a:moveTo>
                <a:lnTo>
                  <a:pt x="50787" y="0"/>
                </a:lnTo>
                <a:lnTo>
                  <a:pt x="39789" y="56934"/>
                </a:lnTo>
                <a:lnTo>
                  <a:pt x="59482" y="56934"/>
                </a:lnTo>
                <a:lnTo>
                  <a:pt x="63068" y="38633"/>
                </a:lnTo>
                <a:lnTo>
                  <a:pt x="83201" y="38633"/>
                </a:lnTo>
                <a:lnTo>
                  <a:pt x="75730" y="0"/>
                </a:lnTo>
                <a:close/>
              </a:path>
              <a:path w="127000" h="92709">
                <a:moveTo>
                  <a:pt x="126530" y="0"/>
                </a:moveTo>
                <a:lnTo>
                  <a:pt x="97358" y="0"/>
                </a:lnTo>
                <a:lnTo>
                  <a:pt x="86994" y="56934"/>
                </a:lnTo>
                <a:lnTo>
                  <a:pt x="112369" y="56934"/>
                </a:lnTo>
                <a:lnTo>
                  <a:pt x="126530" y="0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3229" y="6764369"/>
            <a:ext cx="84455" cy="97155"/>
          </a:xfrm>
          <a:custGeom>
            <a:avLst/>
            <a:gdLst/>
            <a:ahLst/>
            <a:cxnLst/>
            <a:rect l="l" t="t" r="r" b="b"/>
            <a:pathLst>
              <a:path w="84455" h="97154">
                <a:moveTo>
                  <a:pt x="28917" y="66141"/>
                </a:moveTo>
                <a:lnTo>
                  <a:pt x="0" y="66141"/>
                </a:lnTo>
                <a:lnTo>
                  <a:pt x="3232" y="77978"/>
                </a:lnTo>
                <a:lnTo>
                  <a:pt x="11536" y="87798"/>
                </a:lnTo>
                <a:lnTo>
                  <a:pt x="24276" y="94498"/>
                </a:lnTo>
                <a:lnTo>
                  <a:pt x="40817" y="96977"/>
                </a:lnTo>
                <a:lnTo>
                  <a:pt x="58236" y="95023"/>
                </a:lnTo>
                <a:lnTo>
                  <a:pt x="71866" y="89123"/>
                </a:lnTo>
                <a:lnTo>
                  <a:pt x="80747" y="79216"/>
                </a:lnTo>
                <a:lnTo>
                  <a:pt x="81536" y="75742"/>
                </a:lnTo>
                <a:lnTo>
                  <a:pt x="39535" y="75742"/>
                </a:lnTo>
                <a:lnTo>
                  <a:pt x="36334" y="74968"/>
                </a:lnTo>
                <a:lnTo>
                  <a:pt x="33909" y="73431"/>
                </a:lnTo>
                <a:lnTo>
                  <a:pt x="31343" y="71907"/>
                </a:lnTo>
                <a:lnTo>
                  <a:pt x="29552" y="69468"/>
                </a:lnTo>
                <a:lnTo>
                  <a:pt x="28917" y="66141"/>
                </a:lnTo>
                <a:close/>
              </a:path>
              <a:path w="84455" h="97154">
                <a:moveTo>
                  <a:pt x="41960" y="0"/>
                </a:moveTo>
                <a:lnTo>
                  <a:pt x="26010" y="1845"/>
                </a:lnTo>
                <a:lnTo>
                  <a:pt x="13368" y="7373"/>
                </a:lnTo>
                <a:lnTo>
                  <a:pt x="5043" y="16571"/>
                </a:lnTo>
                <a:lnTo>
                  <a:pt x="2044" y="29425"/>
                </a:lnTo>
                <a:lnTo>
                  <a:pt x="10321" y="48483"/>
                </a:lnTo>
                <a:lnTo>
                  <a:pt x="28530" y="57156"/>
                </a:lnTo>
                <a:lnTo>
                  <a:pt x="46739" y="61847"/>
                </a:lnTo>
                <a:lnTo>
                  <a:pt x="55016" y="68960"/>
                </a:lnTo>
                <a:lnTo>
                  <a:pt x="55016" y="73304"/>
                </a:lnTo>
                <a:lnTo>
                  <a:pt x="50025" y="75742"/>
                </a:lnTo>
                <a:lnTo>
                  <a:pt x="81536" y="75742"/>
                </a:lnTo>
                <a:lnTo>
                  <a:pt x="83921" y="65239"/>
                </a:lnTo>
                <a:lnTo>
                  <a:pt x="75646" y="46987"/>
                </a:lnTo>
                <a:lnTo>
                  <a:pt x="57442" y="38474"/>
                </a:lnTo>
                <a:lnTo>
                  <a:pt x="39237" y="33657"/>
                </a:lnTo>
                <a:lnTo>
                  <a:pt x="30962" y="26492"/>
                </a:lnTo>
                <a:lnTo>
                  <a:pt x="30962" y="23152"/>
                </a:lnTo>
                <a:lnTo>
                  <a:pt x="33909" y="21234"/>
                </a:lnTo>
                <a:lnTo>
                  <a:pt x="78940" y="21234"/>
                </a:lnTo>
                <a:lnTo>
                  <a:pt x="77893" y="17814"/>
                </a:lnTo>
                <a:lnTo>
                  <a:pt x="70446" y="8542"/>
                </a:lnTo>
                <a:lnTo>
                  <a:pt x="58608" y="2291"/>
                </a:lnTo>
                <a:lnTo>
                  <a:pt x="41960" y="0"/>
                </a:lnTo>
                <a:close/>
              </a:path>
              <a:path w="84455" h="97154">
                <a:moveTo>
                  <a:pt x="78940" y="21234"/>
                </a:moveTo>
                <a:lnTo>
                  <a:pt x="43497" y="21234"/>
                </a:lnTo>
                <a:lnTo>
                  <a:pt x="46189" y="21755"/>
                </a:lnTo>
                <a:lnTo>
                  <a:pt x="50533" y="24053"/>
                </a:lnTo>
                <a:lnTo>
                  <a:pt x="52197" y="25971"/>
                </a:lnTo>
                <a:lnTo>
                  <a:pt x="52705" y="29171"/>
                </a:lnTo>
                <a:lnTo>
                  <a:pt x="81368" y="29171"/>
                </a:lnTo>
                <a:lnTo>
                  <a:pt x="78940" y="21234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3440" y="6766802"/>
            <a:ext cx="88900" cy="92710"/>
          </a:xfrm>
          <a:custGeom>
            <a:avLst/>
            <a:gdLst/>
            <a:ahLst/>
            <a:cxnLst/>
            <a:rect l="l" t="t" r="r" b="b"/>
            <a:pathLst>
              <a:path w="88900" h="92709">
                <a:moveTo>
                  <a:pt x="40424" y="0"/>
                </a:moveTo>
                <a:lnTo>
                  <a:pt x="0" y="0"/>
                </a:lnTo>
                <a:lnTo>
                  <a:pt x="0" y="92113"/>
                </a:lnTo>
                <a:lnTo>
                  <a:pt x="39662" y="92113"/>
                </a:lnTo>
                <a:lnTo>
                  <a:pt x="59765" y="89491"/>
                </a:lnTo>
                <a:lnTo>
                  <a:pt x="75179" y="81126"/>
                </a:lnTo>
                <a:lnTo>
                  <a:pt x="82162" y="70611"/>
                </a:lnTo>
                <a:lnTo>
                  <a:pt x="30200" y="70611"/>
                </a:lnTo>
                <a:lnTo>
                  <a:pt x="30200" y="21488"/>
                </a:lnTo>
                <a:lnTo>
                  <a:pt x="83123" y="21488"/>
                </a:lnTo>
                <a:lnTo>
                  <a:pt x="75607" y="10699"/>
                </a:lnTo>
                <a:lnTo>
                  <a:pt x="60462" y="2632"/>
                </a:lnTo>
                <a:lnTo>
                  <a:pt x="40424" y="0"/>
                </a:lnTo>
                <a:close/>
              </a:path>
              <a:path w="88900" h="92709">
                <a:moveTo>
                  <a:pt x="83123" y="21488"/>
                </a:moveTo>
                <a:lnTo>
                  <a:pt x="35953" y="21488"/>
                </a:lnTo>
                <a:lnTo>
                  <a:pt x="46249" y="22587"/>
                </a:lnTo>
                <a:lnTo>
                  <a:pt x="53186" y="26446"/>
                </a:lnTo>
                <a:lnTo>
                  <a:pt x="57100" y="33902"/>
                </a:lnTo>
                <a:lnTo>
                  <a:pt x="58331" y="45796"/>
                </a:lnTo>
                <a:lnTo>
                  <a:pt x="56912" y="57013"/>
                </a:lnTo>
                <a:lnTo>
                  <a:pt x="52736" y="64728"/>
                </a:lnTo>
                <a:lnTo>
                  <a:pt x="45922" y="69181"/>
                </a:lnTo>
                <a:lnTo>
                  <a:pt x="36588" y="70611"/>
                </a:lnTo>
                <a:lnTo>
                  <a:pt x="82162" y="70611"/>
                </a:lnTo>
                <a:lnTo>
                  <a:pt x="85051" y="66261"/>
                </a:lnTo>
                <a:lnTo>
                  <a:pt x="88531" y="44145"/>
                </a:lnTo>
                <a:lnTo>
                  <a:pt x="85188" y="24453"/>
                </a:lnTo>
                <a:lnTo>
                  <a:pt x="83123" y="21488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6512" y="6764373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34" y="0"/>
                </a:moveTo>
                <a:lnTo>
                  <a:pt x="28610" y="3390"/>
                </a:lnTo>
                <a:lnTo>
                  <a:pt x="13373" y="13017"/>
                </a:lnTo>
                <a:lnTo>
                  <a:pt x="3507" y="28064"/>
                </a:lnTo>
                <a:lnTo>
                  <a:pt x="0" y="47713"/>
                </a:lnTo>
                <a:lnTo>
                  <a:pt x="3470" y="68632"/>
                </a:lnTo>
                <a:lnTo>
                  <a:pt x="13273" y="84093"/>
                </a:lnTo>
                <a:lnTo>
                  <a:pt x="28498" y="93676"/>
                </a:lnTo>
                <a:lnTo>
                  <a:pt x="48234" y="96964"/>
                </a:lnTo>
                <a:lnTo>
                  <a:pt x="67288" y="93716"/>
                </a:lnTo>
                <a:lnTo>
                  <a:pt x="82635" y="84221"/>
                </a:lnTo>
                <a:lnTo>
                  <a:pt x="89137" y="74460"/>
                </a:lnTo>
                <a:lnTo>
                  <a:pt x="48234" y="74460"/>
                </a:lnTo>
                <a:lnTo>
                  <a:pt x="39319" y="71976"/>
                </a:lnTo>
                <a:lnTo>
                  <a:pt x="33797" y="65630"/>
                </a:lnTo>
                <a:lnTo>
                  <a:pt x="30986" y="57079"/>
                </a:lnTo>
                <a:lnTo>
                  <a:pt x="30200" y="47980"/>
                </a:lnTo>
                <a:lnTo>
                  <a:pt x="31053" y="39088"/>
                </a:lnTo>
                <a:lnTo>
                  <a:pt x="33956" y="30881"/>
                </a:lnTo>
                <a:lnTo>
                  <a:pt x="39426" y="24858"/>
                </a:lnTo>
                <a:lnTo>
                  <a:pt x="47980" y="22517"/>
                </a:lnTo>
                <a:lnTo>
                  <a:pt x="89184" y="22517"/>
                </a:lnTo>
                <a:lnTo>
                  <a:pt x="84745" y="14874"/>
                </a:lnTo>
                <a:lnTo>
                  <a:pt x="69662" y="4078"/>
                </a:lnTo>
                <a:lnTo>
                  <a:pt x="48234" y="0"/>
                </a:lnTo>
                <a:close/>
              </a:path>
              <a:path w="97155" h="97154">
                <a:moveTo>
                  <a:pt x="89184" y="22517"/>
                </a:moveTo>
                <a:lnTo>
                  <a:pt x="47980" y="22517"/>
                </a:lnTo>
                <a:lnTo>
                  <a:pt x="56467" y="24570"/>
                </a:lnTo>
                <a:lnTo>
                  <a:pt x="62174" y="30400"/>
                </a:lnTo>
                <a:lnTo>
                  <a:pt x="65388" y="38654"/>
                </a:lnTo>
                <a:lnTo>
                  <a:pt x="66395" y="47980"/>
                </a:lnTo>
                <a:lnTo>
                  <a:pt x="65392" y="58536"/>
                </a:lnTo>
                <a:lnTo>
                  <a:pt x="62206" y="66925"/>
                </a:lnTo>
                <a:lnTo>
                  <a:pt x="56574" y="72462"/>
                </a:lnTo>
                <a:lnTo>
                  <a:pt x="48234" y="74460"/>
                </a:lnTo>
                <a:lnTo>
                  <a:pt x="89137" y="74460"/>
                </a:lnTo>
                <a:lnTo>
                  <a:pt x="92872" y="68852"/>
                </a:lnTo>
                <a:lnTo>
                  <a:pt x="96596" y="47980"/>
                </a:lnTo>
                <a:lnTo>
                  <a:pt x="93663" y="30228"/>
                </a:lnTo>
                <a:lnTo>
                  <a:pt x="89184" y="22517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4888" y="6790983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932"/>
                </a:lnTo>
              </a:path>
            </a:pathLst>
          </a:custGeom>
          <a:ln w="30187">
            <a:solidFill>
              <a:srgbClr val="008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2667" y="6778893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442" y="0"/>
                </a:lnTo>
              </a:path>
            </a:pathLst>
          </a:custGeom>
          <a:ln w="24180">
            <a:solidFill>
              <a:srgbClr val="008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6014" y="6718862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79">
                <a:moveTo>
                  <a:pt x="88671" y="38950"/>
                </a:moveTo>
                <a:lnTo>
                  <a:pt x="81305" y="38950"/>
                </a:lnTo>
                <a:lnTo>
                  <a:pt x="82435" y="40932"/>
                </a:lnTo>
                <a:lnTo>
                  <a:pt x="83146" y="43052"/>
                </a:lnTo>
                <a:lnTo>
                  <a:pt x="85280" y="40220"/>
                </a:lnTo>
                <a:lnTo>
                  <a:pt x="88671" y="38950"/>
                </a:lnTo>
                <a:close/>
              </a:path>
              <a:path w="127000" h="43179">
                <a:moveTo>
                  <a:pt x="63322" y="0"/>
                </a:moveTo>
                <a:lnTo>
                  <a:pt x="43428" y="2839"/>
                </a:lnTo>
                <a:lnTo>
                  <a:pt x="25712" y="10817"/>
                </a:lnTo>
                <a:lnTo>
                  <a:pt x="10971" y="23124"/>
                </a:lnTo>
                <a:lnTo>
                  <a:pt x="0" y="38950"/>
                </a:lnTo>
                <a:lnTo>
                  <a:pt x="126644" y="38950"/>
                </a:lnTo>
                <a:lnTo>
                  <a:pt x="115732" y="23124"/>
                </a:lnTo>
                <a:lnTo>
                  <a:pt x="100984" y="10817"/>
                </a:lnTo>
                <a:lnTo>
                  <a:pt x="83235" y="2839"/>
                </a:lnTo>
                <a:lnTo>
                  <a:pt x="63322" y="0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8926" y="6766593"/>
            <a:ext cx="140970" cy="91440"/>
          </a:xfrm>
          <a:custGeom>
            <a:avLst/>
            <a:gdLst/>
            <a:ahLst/>
            <a:cxnLst/>
            <a:rect l="l" t="t" r="r" b="b"/>
            <a:pathLst>
              <a:path w="140969" h="91440">
                <a:moveTo>
                  <a:pt x="97180" y="15443"/>
                </a:moveTo>
                <a:lnTo>
                  <a:pt x="72961" y="15443"/>
                </a:lnTo>
                <a:lnTo>
                  <a:pt x="70827" y="24511"/>
                </a:lnTo>
                <a:lnTo>
                  <a:pt x="43466" y="71552"/>
                </a:lnTo>
                <a:lnTo>
                  <a:pt x="35559" y="85280"/>
                </a:lnTo>
                <a:lnTo>
                  <a:pt x="39954" y="87680"/>
                </a:lnTo>
                <a:lnTo>
                  <a:pt x="44627" y="89814"/>
                </a:lnTo>
                <a:lnTo>
                  <a:pt x="49580" y="91224"/>
                </a:lnTo>
                <a:lnTo>
                  <a:pt x="49720" y="90944"/>
                </a:lnTo>
                <a:lnTo>
                  <a:pt x="89103" y="24218"/>
                </a:lnTo>
                <a:lnTo>
                  <a:pt x="92925" y="17856"/>
                </a:lnTo>
                <a:lnTo>
                  <a:pt x="97180" y="15443"/>
                </a:lnTo>
                <a:close/>
              </a:path>
              <a:path w="140969" h="91440">
                <a:moveTo>
                  <a:pt x="84010" y="0"/>
                </a:moveTo>
                <a:lnTo>
                  <a:pt x="3543" y="0"/>
                </a:lnTo>
                <a:lnTo>
                  <a:pt x="1841" y="4965"/>
                </a:lnTo>
                <a:lnTo>
                  <a:pt x="571" y="10058"/>
                </a:lnTo>
                <a:lnTo>
                  <a:pt x="0" y="15443"/>
                </a:lnTo>
                <a:lnTo>
                  <a:pt x="140957" y="15443"/>
                </a:lnTo>
                <a:lnTo>
                  <a:pt x="140385" y="10058"/>
                </a:lnTo>
                <a:lnTo>
                  <a:pt x="139467" y="6375"/>
                </a:lnTo>
                <a:lnTo>
                  <a:pt x="87121" y="6375"/>
                </a:lnTo>
                <a:lnTo>
                  <a:pt x="86842" y="4813"/>
                </a:lnTo>
                <a:lnTo>
                  <a:pt x="86410" y="3962"/>
                </a:lnTo>
                <a:lnTo>
                  <a:pt x="85991" y="2971"/>
                </a:lnTo>
                <a:lnTo>
                  <a:pt x="85001" y="1270"/>
                </a:lnTo>
                <a:lnTo>
                  <a:pt x="84010" y="0"/>
                </a:lnTo>
                <a:close/>
              </a:path>
              <a:path w="140969" h="91440">
                <a:moveTo>
                  <a:pt x="137413" y="0"/>
                </a:moveTo>
                <a:lnTo>
                  <a:pt x="94627" y="0"/>
                </a:lnTo>
                <a:lnTo>
                  <a:pt x="89954" y="2413"/>
                </a:lnTo>
                <a:lnTo>
                  <a:pt x="87121" y="6375"/>
                </a:lnTo>
                <a:lnTo>
                  <a:pt x="139467" y="6375"/>
                </a:lnTo>
                <a:lnTo>
                  <a:pt x="139063" y="4813"/>
                </a:lnTo>
                <a:lnTo>
                  <a:pt x="137413" y="0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8505" y="6791951"/>
            <a:ext cx="59055" cy="55244"/>
          </a:xfrm>
          <a:custGeom>
            <a:avLst/>
            <a:gdLst/>
            <a:ahLst/>
            <a:cxnLst/>
            <a:rect l="l" t="t" r="r" b="b"/>
            <a:pathLst>
              <a:path w="59055" h="55245">
                <a:moveTo>
                  <a:pt x="0" y="0"/>
                </a:moveTo>
                <a:lnTo>
                  <a:pt x="2296" y="16275"/>
                </a:lnTo>
                <a:lnTo>
                  <a:pt x="8043" y="31061"/>
                </a:lnTo>
                <a:lnTo>
                  <a:pt x="16818" y="43984"/>
                </a:lnTo>
                <a:lnTo>
                  <a:pt x="28194" y="54673"/>
                </a:lnTo>
                <a:lnTo>
                  <a:pt x="28333" y="54673"/>
                </a:lnTo>
                <a:lnTo>
                  <a:pt x="50391" y="16275"/>
                </a:lnTo>
                <a:lnTo>
                  <a:pt x="58927" y="1562"/>
                </a:lnTo>
                <a:lnTo>
                  <a:pt x="58508" y="139"/>
                </a:lnTo>
                <a:lnTo>
                  <a:pt x="0" y="0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7995" y="6792090"/>
            <a:ext cx="82550" cy="69215"/>
          </a:xfrm>
          <a:custGeom>
            <a:avLst/>
            <a:gdLst/>
            <a:ahLst/>
            <a:cxnLst/>
            <a:rect l="l" t="t" r="r" b="b"/>
            <a:pathLst>
              <a:path w="82550" h="69215">
                <a:moveTo>
                  <a:pt x="82448" y="0"/>
                </a:moveTo>
                <a:lnTo>
                  <a:pt x="40805" y="0"/>
                </a:lnTo>
                <a:lnTo>
                  <a:pt x="38684" y="1841"/>
                </a:lnTo>
                <a:lnTo>
                  <a:pt x="35839" y="6807"/>
                </a:lnTo>
                <a:lnTo>
                  <a:pt x="7934" y="54116"/>
                </a:lnTo>
                <a:lnTo>
                  <a:pt x="0" y="67716"/>
                </a:lnTo>
                <a:lnTo>
                  <a:pt x="0" y="67856"/>
                </a:lnTo>
                <a:lnTo>
                  <a:pt x="3695" y="68427"/>
                </a:lnTo>
                <a:lnTo>
                  <a:pt x="7518" y="68846"/>
                </a:lnTo>
                <a:lnTo>
                  <a:pt x="11480" y="68846"/>
                </a:lnTo>
                <a:lnTo>
                  <a:pt x="38607" y="63449"/>
                </a:lnTo>
                <a:lnTo>
                  <a:pt x="60937" y="48715"/>
                </a:lnTo>
                <a:lnTo>
                  <a:pt x="76281" y="26836"/>
                </a:lnTo>
                <a:lnTo>
                  <a:pt x="82448" y="0"/>
                </a:lnTo>
                <a:close/>
              </a:path>
            </a:pathLst>
          </a:custGeom>
          <a:solidFill>
            <a:srgbClr val="00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1098" y="7232064"/>
            <a:ext cx="1049679" cy="154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6108" y="7198875"/>
            <a:ext cx="887853" cy="214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1044" y="7159038"/>
            <a:ext cx="867767" cy="292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05275" y="7215471"/>
            <a:ext cx="902841" cy="1984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9756" y="7192236"/>
            <a:ext cx="710640" cy="238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55319" y="7198875"/>
            <a:ext cx="916118" cy="2483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5172" y="7119212"/>
            <a:ext cx="376771" cy="3584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1897" y="7092658"/>
            <a:ext cx="453700" cy="4292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208523" y="2226386"/>
            <a:ext cx="2160270" cy="3567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00ABC7"/>
                </a:solidFill>
                <a:latin typeface="Arial"/>
                <a:cs typeface="Arial"/>
              </a:rPr>
              <a:t>Existing </a:t>
            </a:r>
            <a:r>
              <a:rPr sz="1400" b="1" spc="5" dirty="0">
                <a:solidFill>
                  <a:srgbClr val="00ABC7"/>
                </a:solidFill>
                <a:latin typeface="Arial"/>
                <a:cs typeface="Arial"/>
              </a:rPr>
              <a:t>CoP</a:t>
            </a:r>
            <a:r>
              <a:rPr sz="1400" b="1" spc="-4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ABC7"/>
                </a:solidFill>
                <a:latin typeface="Arial"/>
                <a:cs typeface="Arial"/>
              </a:rPr>
              <a:t>Toolbox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b="1" u="sng" dirty="0">
                <a:solidFill>
                  <a:srgbClr val="00ABC7"/>
                </a:solidFill>
                <a:latin typeface="Arial"/>
                <a:cs typeface="Arial"/>
              </a:rPr>
              <a:t>Current </a:t>
            </a:r>
            <a:r>
              <a:rPr sz="1100" b="1" u="sng" spc="-20" dirty="0">
                <a:solidFill>
                  <a:srgbClr val="00ABC7"/>
                </a:solidFill>
                <a:latin typeface="Arial"/>
                <a:cs typeface="Arial"/>
              </a:rPr>
              <a:t>Voluntary</a:t>
            </a:r>
            <a:r>
              <a:rPr sz="1100" b="1" u="sng" spc="-7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b="1" u="sng" spc="5" dirty="0">
                <a:solidFill>
                  <a:srgbClr val="00ABC7"/>
                </a:solidFill>
                <a:latin typeface="Arial"/>
                <a:cs typeface="Arial"/>
              </a:rPr>
              <a:t>Measures</a:t>
            </a:r>
            <a:endParaRPr sz="1100" dirty="0">
              <a:latin typeface="Arial"/>
              <a:cs typeface="Arial"/>
            </a:endParaRPr>
          </a:p>
          <a:p>
            <a:pPr marL="152400" marR="30480" indent="-139700">
              <a:lnSpc>
                <a:spcPct val="1061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Improved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agency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guidance</a:t>
            </a:r>
            <a:r>
              <a:rPr sz="1100" spc="-4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and  </a:t>
            </a:r>
            <a:r>
              <a:rPr sz="1100" spc="20" dirty="0">
                <a:solidFill>
                  <a:srgbClr val="00ABC7"/>
                </a:solidFill>
                <a:latin typeface="Arial"/>
                <a:cs typeface="Arial"/>
              </a:rPr>
              <a:t>support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voluntary</a:t>
            </a:r>
            <a:r>
              <a:rPr sz="1100" spc="-6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goals</a:t>
            </a:r>
            <a:endParaRPr sz="1100" dirty="0">
              <a:latin typeface="Arial"/>
              <a:cs typeface="Arial"/>
            </a:endParaRPr>
          </a:p>
          <a:p>
            <a:pPr marL="152400" marR="847725" indent="-139700">
              <a:lnSpc>
                <a:spcPct val="1061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Established</a:t>
            </a:r>
            <a:r>
              <a:rPr sz="1100" spc="-7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model  </a:t>
            </a:r>
            <a:r>
              <a:rPr sz="1100" spc="20" dirty="0">
                <a:solidFill>
                  <a:srgbClr val="00ABC7"/>
                </a:solidFill>
                <a:latin typeface="Arial"/>
                <a:cs typeface="Arial"/>
              </a:rPr>
              <a:t>contract</a:t>
            </a:r>
            <a:r>
              <a:rPr sz="1100" spc="-8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language</a:t>
            </a:r>
            <a:endParaRPr sz="1100" dirty="0">
              <a:latin typeface="Arial"/>
              <a:cs typeface="Arial"/>
            </a:endParaRPr>
          </a:p>
          <a:p>
            <a:pPr marL="152400" marR="135255" indent="-139700">
              <a:lnSpc>
                <a:spcPct val="1061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Created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guidance on</a:t>
            </a:r>
            <a:r>
              <a:rPr sz="1100" spc="-3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targeted 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community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engagement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and 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outreach</a:t>
            </a:r>
            <a:endParaRPr sz="1100" dirty="0">
              <a:latin typeface="Arial"/>
              <a:cs typeface="Arial"/>
            </a:endParaRPr>
          </a:p>
          <a:p>
            <a:pPr marL="152400" marR="495934" indent="-139700" algn="just">
              <a:lnSpc>
                <a:spcPct val="1061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Merged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statewide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small  business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information</a:t>
            </a:r>
            <a:r>
              <a:rPr sz="1100" spc="-3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for  </a:t>
            </a:r>
            <a:r>
              <a:rPr sz="1100" spc="-15" dirty="0">
                <a:solidFill>
                  <a:srgbClr val="00ABC7"/>
                </a:solidFill>
                <a:latin typeface="Arial"/>
                <a:cs typeface="Arial"/>
              </a:rPr>
              <a:t>easier</a:t>
            </a:r>
            <a:r>
              <a:rPr sz="1100" spc="-6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access</a:t>
            </a:r>
            <a:endParaRPr sz="1100" dirty="0">
              <a:latin typeface="Arial"/>
              <a:cs typeface="Arial"/>
            </a:endParaRPr>
          </a:p>
          <a:p>
            <a:pPr marL="152400" marR="18415" indent="-139700">
              <a:lnSpc>
                <a:spcPct val="1061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Updated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merged</a:t>
            </a:r>
            <a:r>
              <a:rPr sz="1100" spc="-7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resources 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for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technical</a:t>
            </a:r>
            <a:r>
              <a:rPr sz="1100" spc="-5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assistance</a:t>
            </a:r>
            <a:endParaRPr sz="1100" dirty="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spcBef>
                <a:spcPts val="525"/>
              </a:spcBef>
              <a:buChar char="•"/>
              <a:tabLst>
                <a:tab pos="152400" algn="l"/>
              </a:tabLst>
            </a:pP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Improved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certification</a:t>
            </a:r>
            <a:r>
              <a:rPr sz="1100" spc="-3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process</a:t>
            </a:r>
            <a:endParaRPr sz="1100" dirty="0">
              <a:latin typeface="Arial"/>
              <a:cs typeface="Arial"/>
            </a:endParaRPr>
          </a:p>
          <a:p>
            <a:pPr marL="152400" marR="5080" indent="-139700">
              <a:lnSpc>
                <a:spcPct val="1061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Utilized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inclusion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plans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in</a:t>
            </a:r>
            <a:r>
              <a:rPr sz="1100" spc="-2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ABC7"/>
                </a:solidFill>
                <a:latin typeface="Arial"/>
                <a:cs typeface="Arial"/>
              </a:rPr>
              <a:t>public 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works</a:t>
            </a:r>
            <a:r>
              <a:rPr sz="1100" spc="-8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contracting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11289" y="2544126"/>
            <a:ext cx="2152650" cy="355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spc="-5" dirty="0">
                <a:solidFill>
                  <a:srgbClr val="00ABC7"/>
                </a:solidFill>
                <a:latin typeface="Arial"/>
                <a:cs typeface="Arial"/>
              </a:rPr>
              <a:t>In</a:t>
            </a:r>
            <a:r>
              <a:rPr sz="1100" b="1" u="sng" spc="-7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b="1" u="sng" spc="-10" dirty="0">
                <a:solidFill>
                  <a:srgbClr val="00ABC7"/>
                </a:solidFill>
                <a:latin typeface="Arial"/>
                <a:cs typeface="Arial"/>
              </a:rPr>
              <a:t>Progress</a:t>
            </a:r>
            <a:endParaRPr sz="110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spcBef>
                <a:spcPts val="53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Establish </a:t>
            </a:r>
            <a:r>
              <a:rPr sz="1100" spc="-10" dirty="0">
                <a:solidFill>
                  <a:srgbClr val="00ABC7"/>
                </a:solidFill>
                <a:latin typeface="Arial"/>
                <a:cs typeface="Arial"/>
              </a:rPr>
              <a:t>nine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model</a:t>
            </a:r>
            <a:r>
              <a:rPr sz="1100" spc="-1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policies</a:t>
            </a:r>
            <a:endParaRPr sz="1100">
              <a:latin typeface="Arial"/>
              <a:cs typeface="Arial"/>
            </a:endParaRPr>
          </a:p>
          <a:p>
            <a:pPr marL="152400" marR="172720" indent="-139700" algn="just">
              <a:lnSpc>
                <a:spcPct val="1061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Provide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guidance on</a:t>
            </a:r>
            <a:r>
              <a:rPr sz="1100" spc="-2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supplier  diversity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training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options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and 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best</a:t>
            </a:r>
            <a:r>
              <a:rPr sz="1100" spc="-7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practices</a:t>
            </a:r>
            <a:endParaRPr sz="1100">
              <a:latin typeface="Arial"/>
              <a:cs typeface="Arial"/>
            </a:endParaRPr>
          </a:p>
          <a:p>
            <a:pPr marL="152400" marR="434340" indent="-139700">
              <a:lnSpc>
                <a:spcPct val="1061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Establish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internal</a:t>
            </a:r>
            <a:r>
              <a:rPr sz="1100" spc="-2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agency 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culture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action</a:t>
            </a:r>
            <a:r>
              <a:rPr sz="1100" spc="-8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team</a:t>
            </a:r>
            <a:endParaRPr sz="1100">
              <a:latin typeface="Arial"/>
              <a:cs typeface="Arial"/>
            </a:endParaRPr>
          </a:p>
          <a:p>
            <a:pPr marL="152400" marR="157480" indent="-139700" algn="just">
              <a:lnSpc>
                <a:spcPct val="1061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Utilize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state’s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data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sources</a:t>
            </a:r>
            <a:r>
              <a:rPr sz="1100" spc="-1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00ABC7"/>
                </a:solidFill>
                <a:latin typeface="Arial"/>
                <a:cs typeface="Arial"/>
              </a:rPr>
              <a:t>to 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help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inform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supplier diversity  efforts</a:t>
            </a:r>
            <a:endParaRPr sz="1100">
              <a:latin typeface="Arial"/>
              <a:cs typeface="Arial"/>
            </a:endParaRPr>
          </a:p>
          <a:p>
            <a:pPr marL="152400" marR="146685" indent="-139700">
              <a:lnSpc>
                <a:spcPct val="1061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Improve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methodology for  tracking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monitoring</a:t>
            </a:r>
            <a:r>
              <a:rPr sz="1100" spc="-5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ABC7"/>
                </a:solidFill>
                <a:latin typeface="Arial"/>
                <a:cs typeface="Arial"/>
              </a:rPr>
              <a:t>good 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faith</a:t>
            </a:r>
            <a:r>
              <a:rPr sz="1100" spc="-6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efforts</a:t>
            </a:r>
            <a:endParaRPr sz="1100">
              <a:latin typeface="Arial"/>
              <a:cs typeface="Arial"/>
            </a:endParaRPr>
          </a:p>
          <a:p>
            <a:pPr marL="152400" marR="116205" indent="-139700">
              <a:lnSpc>
                <a:spcPct val="106100"/>
              </a:lnSpc>
              <a:spcBef>
                <a:spcPts val="229"/>
              </a:spcBef>
              <a:buChar char="•"/>
              <a:tabLst>
                <a:tab pos="152400" algn="l"/>
              </a:tabLst>
            </a:pP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Include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diverse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spending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data 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from </a:t>
            </a:r>
            <a:r>
              <a:rPr sz="1100" dirty="0">
                <a:solidFill>
                  <a:srgbClr val="00ABC7"/>
                </a:solidFill>
                <a:latin typeface="Arial"/>
                <a:cs typeface="Arial"/>
              </a:rPr>
              <a:t>purchase</a:t>
            </a:r>
            <a:r>
              <a:rPr sz="1100" spc="-7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cards</a:t>
            </a:r>
            <a:endParaRPr sz="1100">
              <a:latin typeface="Arial"/>
              <a:cs typeface="Arial"/>
            </a:endParaRPr>
          </a:p>
          <a:p>
            <a:pPr marL="152400" marR="5080" indent="-139700">
              <a:lnSpc>
                <a:spcPct val="106100"/>
              </a:lnSpc>
              <a:spcBef>
                <a:spcPts val="229"/>
              </a:spcBef>
              <a:buChar char="•"/>
              <a:tabLst>
                <a:tab pos="152400" algn="l"/>
              </a:tabLst>
            </a:pPr>
            <a:r>
              <a:rPr sz="1100" spc="20" dirty="0">
                <a:solidFill>
                  <a:srgbClr val="00ABC7"/>
                </a:solidFill>
                <a:latin typeface="Arial"/>
                <a:cs typeface="Arial"/>
              </a:rPr>
              <a:t>Conduct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proof of </a:t>
            </a:r>
            <a:r>
              <a:rPr sz="1100" spc="20" dirty="0">
                <a:solidFill>
                  <a:srgbClr val="00ABC7"/>
                </a:solidFill>
                <a:latin typeface="Arial"/>
                <a:cs typeface="Arial"/>
              </a:rPr>
              <a:t>concept; 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measuring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participation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in </a:t>
            </a:r>
            <a:r>
              <a:rPr sz="1100" spc="10" dirty="0">
                <a:solidFill>
                  <a:srgbClr val="00ABC7"/>
                </a:solidFill>
                <a:latin typeface="Arial"/>
                <a:cs typeface="Arial"/>
              </a:rPr>
              <a:t>client  </a:t>
            </a:r>
            <a:r>
              <a:rPr sz="1100" spc="-5" dirty="0">
                <a:solidFill>
                  <a:srgbClr val="00ABC7"/>
                </a:solidFill>
                <a:latin typeface="Arial"/>
                <a:cs typeface="Arial"/>
              </a:rPr>
              <a:t>services </a:t>
            </a:r>
            <a:r>
              <a:rPr sz="1100" spc="5" dirty="0">
                <a:solidFill>
                  <a:srgbClr val="00ABC7"/>
                </a:solidFill>
                <a:latin typeface="Arial"/>
                <a:cs typeface="Arial"/>
              </a:rPr>
              <a:t>and provider</a:t>
            </a:r>
            <a:r>
              <a:rPr sz="1100" spc="-1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ABC7"/>
                </a:solidFill>
                <a:latin typeface="Arial"/>
                <a:cs typeface="Arial"/>
              </a:rPr>
              <a:t>contracts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8216" y="4266779"/>
            <a:ext cx="308800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5" dirty="0">
                <a:solidFill>
                  <a:srgbClr val="00ABC7"/>
                </a:solidFill>
                <a:latin typeface="Arial"/>
                <a:cs typeface="Arial"/>
              </a:rPr>
              <a:t>Additional </a:t>
            </a:r>
            <a:r>
              <a:rPr sz="1550" b="1" spc="5" dirty="0">
                <a:solidFill>
                  <a:srgbClr val="00ABC7"/>
                </a:solidFill>
                <a:latin typeface="Arial"/>
                <a:cs typeface="Arial"/>
              </a:rPr>
              <a:t>agencies </a:t>
            </a:r>
            <a:r>
              <a:rPr sz="1550" b="1" spc="-15" dirty="0">
                <a:solidFill>
                  <a:srgbClr val="00ABC7"/>
                </a:solidFill>
                <a:latin typeface="Arial"/>
                <a:cs typeface="Arial"/>
              </a:rPr>
              <a:t>join </a:t>
            </a:r>
            <a:r>
              <a:rPr sz="1550" b="1" spc="10" dirty="0">
                <a:solidFill>
                  <a:srgbClr val="00ABC7"/>
                </a:solidFill>
                <a:latin typeface="Arial"/>
                <a:cs typeface="Arial"/>
              </a:rPr>
              <a:t>the</a:t>
            </a:r>
            <a:r>
              <a:rPr sz="1550" b="1" spc="-2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550" b="1" spc="10" dirty="0">
                <a:solidFill>
                  <a:srgbClr val="00ABC7"/>
                </a:solidFill>
                <a:latin typeface="Arial"/>
                <a:cs typeface="Arial"/>
              </a:rPr>
              <a:t>CoP</a:t>
            </a:r>
            <a:endParaRPr sz="15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06481" y="3762961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783"/>
                </a:lnTo>
              </a:path>
            </a:pathLst>
          </a:custGeom>
          <a:ln w="59905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9944" y="3913309"/>
            <a:ext cx="173355" cy="238125"/>
          </a:xfrm>
          <a:custGeom>
            <a:avLst/>
            <a:gdLst/>
            <a:ahLst/>
            <a:cxnLst/>
            <a:rect l="l" t="t" r="r" b="b"/>
            <a:pathLst>
              <a:path w="173355" h="238125">
                <a:moveTo>
                  <a:pt x="0" y="0"/>
                </a:moveTo>
                <a:lnTo>
                  <a:pt x="86537" y="237820"/>
                </a:lnTo>
                <a:lnTo>
                  <a:pt x="136895" y="99428"/>
                </a:lnTo>
                <a:lnTo>
                  <a:pt x="86537" y="99428"/>
                </a:lnTo>
                <a:lnTo>
                  <a:pt x="0" y="0"/>
                </a:lnTo>
                <a:close/>
              </a:path>
              <a:path w="173355" h="238125">
                <a:moveTo>
                  <a:pt x="173075" y="0"/>
                </a:moveTo>
                <a:lnTo>
                  <a:pt x="86537" y="99428"/>
                </a:lnTo>
                <a:lnTo>
                  <a:pt x="136895" y="99428"/>
                </a:lnTo>
                <a:lnTo>
                  <a:pt x="173075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81942" y="5049415"/>
            <a:ext cx="324040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>
                <a:solidFill>
                  <a:srgbClr val="00ABC7"/>
                </a:solidFill>
                <a:latin typeface="Arial"/>
                <a:cs typeface="Arial"/>
              </a:rPr>
              <a:t>Check, </a:t>
            </a:r>
            <a:r>
              <a:rPr sz="1550" b="1" dirty="0">
                <a:solidFill>
                  <a:srgbClr val="00ABC7"/>
                </a:solidFill>
                <a:latin typeface="Arial"/>
                <a:cs typeface="Arial"/>
              </a:rPr>
              <a:t>adjust </a:t>
            </a:r>
            <a:r>
              <a:rPr sz="1550" b="1" spc="5" dirty="0">
                <a:solidFill>
                  <a:srgbClr val="00ABC7"/>
                </a:solidFill>
                <a:latin typeface="Arial"/>
                <a:cs typeface="Arial"/>
              </a:rPr>
              <a:t>and </a:t>
            </a:r>
            <a:r>
              <a:rPr sz="1550" b="1" dirty="0">
                <a:solidFill>
                  <a:srgbClr val="00ABC7"/>
                </a:solidFill>
                <a:latin typeface="Arial"/>
                <a:cs typeface="Arial"/>
              </a:rPr>
              <a:t>expand</a:t>
            </a:r>
            <a:r>
              <a:rPr sz="1550" b="1" spc="-80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00ABC7"/>
                </a:solidFill>
                <a:latin typeface="Arial"/>
                <a:cs typeface="Arial"/>
              </a:rPr>
              <a:t>toolbox</a:t>
            </a:r>
            <a:endParaRPr sz="15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06481" y="4616782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783"/>
                </a:lnTo>
              </a:path>
            </a:pathLst>
          </a:custGeom>
          <a:ln w="59905">
            <a:solidFill>
              <a:srgbClr val="00AB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9944" y="4767130"/>
            <a:ext cx="173355" cy="238125"/>
          </a:xfrm>
          <a:custGeom>
            <a:avLst/>
            <a:gdLst/>
            <a:ahLst/>
            <a:cxnLst/>
            <a:rect l="l" t="t" r="r" b="b"/>
            <a:pathLst>
              <a:path w="173355" h="238125">
                <a:moveTo>
                  <a:pt x="0" y="0"/>
                </a:moveTo>
                <a:lnTo>
                  <a:pt x="86537" y="237820"/>
                </a:lnTo>
                <a:lnTo>
                  <a:pt x="136895" y="99428"/>
                </a:lnTo>
                <a:lnTo>
                  <a:pt x="86537" y="99428"/>
                </a:lnTo>
                <a:lnTo>
                  <a:pt x="0" y="0"/>
                </a:lnTo>
                <a:close/>
              </a:path>
              <a:path w="173355" h="238125">
                <a:moveTo>
                  <a:pt x="173075" y="0"/>
                </a:moveTo>
                <a:lnTo>
                  <a:pt x="86537" y="99428"/>
                </a:lnTo>
                <a:lnTo>
                  <a:pt x="136895" y="99428"/>
                </a:lnTo>
                <a:lnTo>
                  <a:pt x="173075" y="0"/>
                </a:lnTo>
                <a:close/>
              </a:path>
            </a:pathLst>
          </a:custGeom>
          <a:solidFill>
            <a:srgbClr val="0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773318" y="6398004"/>
            <a:ext cx="2512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ABC7"/>
                </a:solidFill>
                <a:latin typeface="Arial"/>
                <a:cs typeface="Arial"/>
              </a:rPr>
              <a:t>Subcabinet agencies and</a:t>
            </a:r>
            <a:r>
              <a:rPr sz="1200" b="1" spc="-6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ABC7"/>
                </a:solidFill>
                <a:latin typeface="Arial"/>
                <a:cs typeface="Arial"/>
              </a:rPr>
              <a:t>partners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82740" y="6753541"/>
            <a:ext cx="181228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ABC7"/>
                </a:solidFill>
                <a:latin typeface="Arial"/>
                <a:cs typeface="Arial"/>
              </a:rPr>
              <a:t>*Represent </a:t>
            </a:r>
            <a:r>
              <a:rPr sz="900" b="1" spc="25" dirty="0">
                <a:solidFill>
                  <a:srgbClr val="00ABC7"/>
                </a:solidFill>
                <a:latin typeface="Arial"/>
                <a:cs typeface="Arial"/>
              </a:rPr>
              <a:t>2/3 </a:t>
            </a:r>
            <a:r>
              <a:rPr sz="900" b="1" dirty="0">
                <a:solidFill>
                  <a:srgbClr val="00ABC7"/>
                </a:solidFill>
                <a:latin typeface="Arial"/>
                <a:cs typeface="Arial"/>
              </a:rPr>
              <a:t>of </a:t>
            </a:r>
            <a:r>
              <a:rPr sz="900" b="1" spc="5" dirty="0">
                <a:solidFill>
                  <a:srgbClr val="00ABC7"/>
                </a:solidFill>
                <a:latin typeface="Arial"/>
                <a:cs typeface="Arial"/>
              </a:rPr>
              <a:t>state</a:t>
            </a:r>
            <a:r>
              <a:rPr sz="900" b="1" spc="-35" dirty="0">
                <a:solidFill>
                  <a:srgbClr val="00ABC7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ABC7"/>
                </a:solidFill>
                <a:latin typeface="Arial"/>
                <a:cs typeface="Arial"/>
              </a:rPr>
              <a:t>spending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3"/>
          <p:cNvSpPr/>
          <p:nvPr/>
        </p:nvSpPr>
        <p:spPr>
          <a:xfrm>
            <a:off x="55609" y="33107"/>
            <a:ext cx="1672335" cy="623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7"/>
          </p:nvPr>
        </p:nvSpPr>
        <p:spPr>
          <a:xfrm>
            <a:off x="7696200" y="7350492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2587" y="741205"/>
            <a:ext cx="3810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7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spc="-70" dirty="0" smtClean="0">
                <a:latin typeface="+mj-lt"/>
              </a:rPr>
              <a:t>Areas of Focus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1696" y="1861565"/>
            <a:ext cx="565403" cy="521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8447" y="1918716"/>
            <a:ext cx="534923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7335" y="1755157"/>
            <a:ext cx="2052955" cy="80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dirty="0">
                <a:cs typeface="Arial"/>
              </a:rPr>
              <a:t>M</a:t>
            </a:r>
            <a:r>
              <a:rPr sz="2600" spc="5" dirty="0">
                <a:cs typeface="Arial"/>
              </a:rPr>
              <a:t>easu</a:t>
            </a:r>
            <a:r>
              <a:rPr sz="2600" spc="-5" dirty="0">
                <a:cs typeface="Arial"/>
              </a:rPr>
              <a:t>r</a:t>
            </a:r>
            <a:r>
              <a:rPr sz="2600" spc="5" dirty="0">
                <a:cs typeface="Arial"/>
              </a:rPr>
              <a:t>e</a:t>
            </a:r>
            <a:r>
              <a:rPr sz="2600" dirty="0">
                <a:cs typeface="Arial"/>
              </a:rPr>
              <a:t>m</a:t>
            </a:r>
            <a:r>
              <a:rPr sz="2600" spc="5" dirty="0">
                <a:cs typeface="Arial"/>
              </a:rPr>
              <a:t>ent  </a:t>
            </a:r>
            <a:r>
              <a:rPr sz="2600" dirty="0">
                <a:cs typeface="Arial"/>
              </a:rPr>
              <a:t>Framework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0860" y="2997009"/>
            <a:ext cx="1771650" cy="80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dirty="0">
                <a:cs typeface="Arial"/>
              </a:rPr>
              <a:t>Improved  Ce</a:t>
            </a:r>
            <a:r>
              <a:rPr sz="2600" spc="-5" dirty="0">
                <a:cs typeface="Arial"/>
              </a:rPr>
              <a:t>rtifi</a:t>
            </a:r>
            <a:r>
              <a:rPr sz="2600" spc="5" dirty="0">
                <a:cs typeface="Arial"/>
              </a:rPr>
              <a:t>c</a:t>
            </a:r>
            <a:r>
              <a:rPr sz="2600" dirty="0">
                <a:cs typeface="Arial"/>
              </a:rPr>
              <a:t>a</a:t>
            </a:r>
            <a:r>
              <a:rPr sz="2600" spc="-5" dirty="0">
                <a:cs typeface="Arial"/>
              </a:rPr>
              <a:t>ti</a:t>
            </a:r>
            <a:r>
              <a:rPr sz="2600" dirty="0">
                <a:cs typeface="Arial"/>
              </a:rPr>
              <a:t>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45032" y="3068981"/>
            <a:ext cx="308165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30" dirty="0">
                <a:cs typeface="Arial"/>
              </a:rPr>
              <a:t>Technical</a:t>
            </a:r>
            <a:r>
              <a:rPr sz="2600" spc="-210" dirty="0">
                <a:cs typeface="Arial"/>
              </a:rPr>
              <a:t> </a:t>
            </a:r>
            <a:r>
              <a:rPr sz="2600" dirty="0">
                <a:cs typeface="Arial"/>
              </a:rPr>
              <a:t>Assistance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17537" y="1713259"/>
            <a:ext cx="27609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dirty="0" smtClean="0">
                <a:cs typeface="Arial"/>
              </a:rPr>
              <a:t>Community </a:t>
            </a:r>
            <a:r>
              <a:rPr sz="2600" spc="5" dirty="0">
                <a:cs typeface="Arial"/>
              </a:rPr>
              <a:t>of  </a:t>
            </a:r>
            <a:r>
              <a:rPr sz="2600" dirty="0">
                <a:cs typeface="Arial"/>
              </a:rPr>
              <a:t>Practice</a:t>
            </a:r>
            <a:r>
              <a:rPr sz="2600" spc="-95" dirty="0">
                <a:cs typeface="Arial"/>
              </a:rPr>
              <a:t> </a:t>
            </a:r>
            <a:r>
              <a:rPr sz="2600" dirty="0">
                <a:cs typeface="Arial"/>
              </a:rPr>
              <a:t>(CoP)</a:t>
            </a:r>
          </a:p>
        </p:txBody>
      </p:sp>
      <p:sp>
        <p:nvSpPr>
          <p:cNvPr id="10" name="object 10"/>
          <p:cNvSpPr/>
          <p:nvPr/>
        </p:nvSpPr>
        <p:spPr>
          <a:xfrm>
            <a:off x="531472" y="3058527"/>
            <a:ext cx="761999" cy="787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8053" y="2997009"/>
            <a:ext cx="653795" cy="743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57335" y="4864636"/>
            <a:ext cx="6580505" cy="1100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algn="ctr">
              <a:lnSpc>
                <a:spcPct val="100000"/>
              </a:lnSpc>
            </a:pPr>
            <a:r>
              <a:rPr sz="2400" u="heavy" spc="-5" dirty="0">
                <a:cs typeface="Arial"/>
              </a:rPr>
              <a:t>Legal Framework </a:t>
            </a:r>
            <a:r>
              <a:rPr lang="en-US" sz="2400" u="heavy" spc="-5" dirty="0" smtClean="0">
                <a:cs typeface="Arial"/>
              </a:rPr>
              <a:t>provides the foundation</a:t>
            </a:r>
            <a:endParaRPr sz="2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504690" algn="l"/>
              </a:tabLst>
            </a:pPr>
            <a:r>
              <a:rPr sz="2400" spc="-5" dirty="0">
                <a:cs typeface="Arial"/>
              </a:rPr>
              <a:t>AGO</a:t>
            </a:r>
            <a:r>
              <a:rPr sz="2400" spc="-10" dirty="0">
                <a:cs typeface="Arial"/>
              </a:rPr>
              <a:t> </a:t>
            </a:r>
            <a:r>
              <a:rPr sz="2400" spc="-5" dirty="0">
                <a:cs typeface="Arial"/>
              </a:rPr>
              <a:t>Opinion	Disparity</a:t>
            </a:r>
            <a:r>
              <a:rPr sz="2400" spc="-60" dirty="0">
                <a:cs typeface="Arial"/>
              </a:rPr>
              <a:t> </a:t>
            </a:r>
            <a:r>
              <a:rPr sz="2400" spc="-5" dirty="0">
                <a:cs typeface="Arial"/>
              </a:rPr>
              <a:t>Study</a:t>
            </a:r>
            <a:endParaRPr sz="2400" dirty="0"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9203" y="5523798"/>
            <a:ext cx="650208" cy="572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5568696"/>
            <a:ext cx="536448" cy="470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/>
          <p:nvPr/>
        </p:nvSpPr>
        <p:spPr>
          <a:xfrm>
            <a:off x="0" y="-27446"/>
            <a:ext cx="1735835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>
          <a:xfrm>
            <a:off x="7696200" y="7337833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79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098" y="557276"/>
            <a:ext cx="476948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90" dirty="0">
                <a:latin typeface="+mj-lt"/>
              </a:rPr>
              <a:t>Contact</a:t>
            </a:r>
            <a:r>
              <a:rPr sz="4000" spc="-280" dirty="0">
                <a:latin typeface="+mj-lt"/>
              </a:rPr>
              <a:t> </a:t>
            </a:r>
            <a:r>
              <a:rPr sz="4000" spc="-100" dirty="0">
                <a:latin typeface="+mj-lt"/>
              </a:rPr>
              <a:t>Information: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0176" y="1456357"/>
            <a:ext cx="3863340" cy="5437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138430" indent="-1905" algn="ctr"/>
            <a:r>
              <a:rPr sz="2000" b="1" u="heavy" spc="-5" dirty="0">
                <a:cs typeface="Arial"/>
              </a:rPr>
              <a:t>Lisa </a:t>
            </a:r>
            <a:r>
              <a:rPr sz="2000" b="1" u="heavy" spc="-20" dirty="0">
                <a:cs typeface="Arial"/>
              </a:rPr>
              <a:t>van </a:t>
            </a:r>
            <a:r>
              <a:rPr sz="2000" b="1" u="heavy" spc="-5" dirty="0">
                <a:cs typeface="Arial"/>
              </a:rPr>
              <a:t>der </a:t>
            </a:r>
            <a:r>
              <a:rPr sz="2000" b="1" u="heavy" dirty="0">
                <a:cs typeface="Arial"/>
              </a:rPr>
              <a:t>Lugt, </a:t>
            </a:r>
            <a:r>
              <a:rPr sz="2000" b="1" u="heavy" spc="-5" dirty="0" smtClean="0">
                <a:cs typeface="Arial"/>
              </a:rPr>
              <a:t>Director  </a:t>
            </a:r>
            <a:r>
              <a:rPr sz="2000" spc="-15" dirty="0">
                <a:cs typeface="Arial"/>
              </a:rPr>
              <a:t>Washington </a:t>
            </a:r>
            <a:r>
              <a:rPr sz="2000" spc="-5" dirty="0">
                <a:cs typeface="Arial"/>
              </a:rPr>
              <a:t>State </a:t>
            </a:r>
            <a:r>
              <a:rPr sz="2000" spc="-10" dirty="0">
                <a:cs typeface="Arial"/>
              </a:rPr>
              <a:t>Office </a:t>
            </a:r>
            <a:r>
              <a:rPr sz="2000" spc="-5" dirty="0">
                <a:cs typeface="Arial"/>
              </a:rPr>
              <a:t>of Minority  </a:t>
            </a:r>
            <a:r>
              <a:rPr sz="2000" dirty="0">
                <a:cs typeface="Arial"/>
              </a:rPr>
              <a:t>&amp; </a:t>
            </a:r>
            <a:r>
              <a:rPr sz="2000" spc="-15" dirty="0">
                <a:cs typeface="Arial"/>
              </a:rPr>
              <a:t>Women’s </a:t>
            </a:r>
            <a:r>
              <a:rPr sz="2000" spc="-5" dirty="0">
                <a:cs typeface="Arial"/>
              </a:rPr>
              <a:t>Business Enterprises  </a:t>
            </a:r>
            <a:endParaRPr lang="en-US" sz="2000" spc="-5" dirty="0" smtClean="0">
              <a:cs typeface="Arial"/>
            </a:endParaRPr>
          </a:p>
          <a:p>
            <a:pPr marL="149225" marR="138430" indent="-1905" algn="ctr"/>
            <a:r>
              <a:rPr lang="en-US" sz="2000" spc="-5" dirty="0" smtClean="0">
                <a:cs typeface="Arial"/>
              </a:rPr>
              <a:t>Office</a:t>
            </a:r>
            <a:r>
              <a:rPr sz="2000" spc="-5" dirty="0" smtClean="0">
                <a:cs typeface="Arial"/>
              </a:rPr>
              <a:t>:</a:t>
            </a:r>
            <a:r>
              <a:rPr sz="2000" spc="-70" dirty="0" smtClean="0">
                <a:cs typeface="Arial"/>
              </a:rPr>
              <a:t> </a:t>
            </a:r>
            <a:r>
              <a:rPr lang="en-US" sz="2000" spc="-70" dirty="0" smtClean="0">
                <a:cs typeface="Arial"/>
              </a:rPr>
              <a:t>360-</a:t>
            </a:r>
            <a:r>
              <a:rPr sz="2000" spc="-10" dirty="0" smtClean="0">
                <a:cs typeface="Arial"/>
              </a:rPr>
              <a:t>664</a:t>
            </a:r>
            <a:r>
              <a:rPr lang="en-US" sz="2000" spc="-10" dirty="0" smtClean="0">
                <a:cs typeface="Arial"/>
              </a:rPr>
              <a:t>-</a:t>
            </a:r>
            <a:r>
              <a:rPr sz="2000" spc="-10" dirty="0" smtClean="0">
                <a:cs typeface="Arial"/>
              </a:rPr>
              <a:t>9757</a:t>
            </a:r>
            <a:endParaRPr sz="2000" dirty="0">
              <a:cs typeface="Arial"/>
            </a:endParaRPr>
          </a:p>
          <a:p>
            <a:pPr marL="586740" marR="579755" indent="-1270" algn="ctr"/>
            <a:r>
              <a:rPr sz="2000" spc="-10" dirty="0">
                <a:cs typeface="Arial"/>
              </a:rPr>
              <a:t>Cell: </a:t>
            </a:r>
            <a:r>
              <a:rPr lang="en-US" sz="2000" spc="-10" dirty="0" smtClean="0">
                <a:cs typeface="Arial"/>
              </a:rPr>
              <a:t>360-528-</a:t>
            </a:r>
            <a:r>
              <a:rPr sz="2000" spc="-10" dirty="0" smtClean="0">
                <a:cs typeface="Arial"/>
              </a:rPr>
              <a:t>0</a:t>
            </a:r>
            <a:r>
              <a:rPr lang="en-US" sz="2000" spc="-10" dirty="0" smtClean="0">
                <a:cs typeface="Arial"/>
              </a:rPr>
              <a:t>51</a:t>
            </a:r>
            <a:r>
              <a:rPr sz="2000" spc="-10" dirty="0" smtClean="0">
                <a:cs typeface="Arial"/>
              </a:rPr>
              <a:t>4  </a:t>
            </a:r>
            <a:r>
              <a:rPr sz="2000" u="heavy" spc="-10" dirty="0" smtClean="0">
                <a:solidFill>
                  <a:srgbClr val="E68200"/>
                </a:solidFill>
                <a:cs typeface="Arial"/>
                <a:hlinkClick r:id="rId3"/>
              </a:rPr>
              <a:t>Li</a:t>
            </a:r>
            <a:r>
              <a:rPr sz="2000" u="heavy" spc="-5" dirty="0" smtClean="0">
                <a:solidFill>
                  <a:srgbClr val="E68200"/>
                </a:solidFill>
                <a:cs typeface="Arial"/>
                <a:hlinkClick r:id="rId3"/>
              </a:rPr>
              <a:t>s</a:t>
            </a:r>
            <a:r>
              <a:rPr sz="2000" u="heavy" spc="-10" dirty="0" smtClean="0">
                <a:solidFill>
                  <a:srgbClr val="E68200"/>
                </a:solidFill>
                <a:cs typeface="Arial"/>
                <a:hlinkClick r:id="rId3"/>
              </a:rPr>
              <a:t>a</a:t>
            </a:r>
            <a:r>
              <a:rPr lang="en-US" sz="2000" u="heavy" spc="-5" dirty="0">
                <a:solidFill>
                  <a:srgbClr val="E68200"/>
                </a:solidFill>
                <a:cs typeface="Arial"/>
                <a:hlinkClick r:id="rId3"/>
              </a:rPr>
              <a:t>v</a:t>
            </a:r>
            <a:r>
              <a:rPr sz="2000" u="heavy" spc="-10" dirty="0" smtClean="0">
                <a:solidFill>
                  <a:srgbClr val="E68200"/>
                </a:solidFill>
                <a:cs typeface="Arial"/>
                <a:hlinkClick r:id="rId3"/>
              </a:rPr>
              <a:t>@</a:t>
            </a:r>
            <a:r>
              <a:rPr sz="2000" u="heavy" dirty="0" smtClean="0">
                <a:solidFill>
                  <a:srgbClr val="E68200"/>
                </a:solidFill>
                <a:cs typeface="Arial"/>
                <a:hlinkClick r:id="rId3"/>
              </a:rPr>
              <a:t>OMWBE.</a:t>
            </a:r>
            <a:r>
              <a:rPr sz="2000" u="heavy" spc="-70" dirty="0" smtClean="0">
                <a:solidFill>
                  <a:srgbClr val="E68200"/>
                </a:solidFill>
                <a:cs typeface="Arial"/>
                <a:hlinkClick r:id="rId3"/>
              </a:rPr>
              <a:t>W</a:t>
            </a:r>
            <a:r>
              <a:rPr sz="2000" u="heavy" dirty="0" smtClean="0">
                <a:solidFill>
                  <a:srgbClr val="E68200"/>
                </a:solidFill>
                <a:cs typeface="Arial"/>
                <a:hlinkClick r:id="rId3"/>
              </a:rPr>
              <a:t>A.GOV</a:t>
            </a:r>
            <a:endParaRPr sz="2000" dirty="0">
              <a:cs typeface="Arial"/>
            </a:endParaRPr>
          </a:p>
          <a:p>
            <a:pPr>
              <a:spcBef>
                <a:spcPts val="15"/>
              </a:spcBef>
            </a:pPr>
            <a:endParaRPr sz="2000" dirty="0">
              <a:cs typeface="Times New Roman"/>
            </a:endParaRPr>
          </a:p>
          <a:p>
            <a:pPr marL="12065" marR="5080" algn="ctr"/>
            <a:r>
              <a:rPr sz="2000" b="1" u="heavy" spc="-10" dirty="0">
                <a:cs typeface="Arial"/>
              </a:rPr>
              <a:t>Rex </a:t>
            </a:r>
            <a:r>
              <a:rPr sz="2000" b="1" u="heavy" dirty="0">
                <a:cs typeface="Arial"/>
              </a:rPr>
              <a:t>Brown, </a:t>
            </a:r>
            <a:r>
              <a:rPr lang="en-US" sz="2000" b="1" u="heavy" spc="-10" dirty="0" smtClean="0">
                <a:cs typeface="Arial"/>
              </a:rPr>
              <a:t>Assistant</a:t>
            </a:r>
            <a:r>
              <a:rPr sz="2000" b="1" u="heavy" spc="-55" dirty="0" smtClean="0">
                <a:cs typeface="Arial"/>
              </a:rPr>
              <a:t> </a:t>
            </a:r>
            <a:r>
              <a:rPr sz="2000" b="1" u="heavy" spc="-5" dirty="0" smtClean="0">
                <a:cs typeface="Arial"/>
              </a:rPr>
              <a:t>Director</a:t>
            </a:r>
            <a:r>
              <a:rPr lang="en-US" sz="2000" b="1" u="heavy" spc="-5" dirty="0" smtClean="0">
                <a:cs typeface="Arial"/>
              </a:rPr>
              <a:t>-</a:t>
            </a:r>
            <a:r>
              <a:rPr sz="2000" b="1" u="heavy" spc="-5" dirty="0" smtClean="0">
                <a:cs typeface="Arial"/>
              </a:rPr>
              <a:t> </a:t>
            </a:r>
            <a:endParaRPr lang="en-US" sz="2000" b="1" u="heavy" spc="-5" dirty="0" smtClean="0">
              <a:cs typeface="Arial"/>
            </a:endParaRPr>
          </a:p>
          <a:p>
            <a:pPr marL="12065" marR="5080" algn="ctr"/>
            <a:r>
              <a:rPr lang="en-US" sz="2000" b="1" u="sng" spc="-5" dirty="0" smtClean="0">
                <a:cs typeface="Arial"/>
              </a:rPr>
              <a:t>Governor’s Subcabinet on Business Diversity</a:t>
            </a:r>
            <a:r>
              <a:rPr sz="2000" b="1" u="sng" spc="-5" dirty="0" smtClean="0">
                <a:cs typeface="Arial"/>
              </a:rPr>
              <a:t> </a:t>
            </a:r>
            <a:endParaRPr lang="en-US" sz="2000" b="1" u="sng" spc="-5" dirty="0" smtClean="0">
              <a:cs typeface="Arial"/>
            </a:endParaRPr>
          </a:p>
          <a:p>
            <a:pPr marL="12065" marR="5080" algn="ctr"/>
            <a:r>
              <a:rPr sz="2000" spc="-15" dirty="0" smtClean="0">
                <a:cs typeface="Arial"/>
              </a:rPr>
              <a:t>Washington </a:t>
            </a:r>
            <a:r>
              <a:rPr sz="2000" spc="-5" dirty="0" smtClean="0">
                <a:cs typeface="Arial"/>
              </a:rPr>
              <a:t>State </a:t>
            </a:r>
            <a:r>
              <a:rPr sz="2000" spc="-10" dirty="0" smtClean="0">
                <a:cs typeface="Arial"/>
              </a:rPr>
              <a:t>Office </a:t>
            </a:r>
            <a:r>
              <a:rPr sz="2000" spc="-5" dirty="0" smtClean="0">
                <a:cs typeface="Arial"/>
              </a:rPr>
              <a:t>of Minority  &amp; </a:t>
            </a:r>
            <a:r>
              <a:rPr sz="2000" spc="-15" dirty="0" smtClean="0">
                <a:cs typeface="Arial"/>
              </a:rPr>
              <a:t>Women’s </a:t>
            </a:r>
            <a:r>
              <a:rPr sz="2000" spc="-5" dirty="0" smtClean="0">
                <a:cs typeface="Arial"/>
              </a:rPr>
              <a:t>Business</a:t>
            </a:r>
            <a:r>
              <a:rPr sz="2000" spc="15" dirty="0" smtClean="0">
                <a:cs typeface="Arial"/>
              </a:rPr>
              <a:t> </a:t>
            </a:r>
            <a:r>
              <a:rPr sz="2000" spc="-5" dirty="0" smtClean="0">
                <a:cs typeface="Arial"/>
              </a:rPr>
              <a:t>Enterprises</a:t>
            </a:r>
            <a:endParaRPr sz="2000" dirty="0" smtClean="0">
              <a:cs typeface="Arial"/>
            </a:endParaRPr>
          </a:p>
          <a:p>
            <a:pPr algn="ctr">
              <a:spcBef>
                <a:spcPts val="430"/>
              </a:spcBef>
            </a:pPr>
            <a:r>
              <a:rPr lang="en-US" sz="2000" spc="-5" dirty="0" smtClean="0">
                <a:cs typeface="Arial"/>
              </a:rPr>
              <a:t>Office</a:t>
            </a:r>
            <a:r>
              <a:rPr sz="2000" spc="-5" dirty="0" smtClean="0">
                <a:cs typeface="Arial"/>
              </a:rPr>
              <a:t>:</a:t>
            </a:r>
            <a:r>
              <a:rPr sz="2000" spc="-70" dirty="0" smtClean="0">
                <a:cs typeface="Arial"/>
              </a:rPr>
              <a:t> </a:t>
            </a:r>
            <a:r>
              <a:rPr lang="en-US" sz="2000" spc="-70" dirty="0" smtClean="0">
                <a:cs typeface="Arial"/>
              </a:rPr>
              <a:t>360-</a:t>
            </a:r>
            <a:r>
              <a:rPr lang="en-US" sz="2000" spc="-10" dirty="0" smtClean="0">
                <a:cs typeface="Arial"/>
              </a:rPr>
              <a:t>664-9769</a:t>
            </a:r>
            <a:endParaRPr sz="2000" dirty="0">
              <a:cs typeface="Arial"/>
            </a:endParaRPr>
          </a:p>
          <a:p>
            <a:pPr algn="ctr">
              <a:spcBef>
                <a:spcPts val="430"/>
              </a:spcBef>
            </a:pPr>
            <a:r>
              <a:rPr sz="2000" spc="-5" dirty="0">
                <a:cs typeface="Arial"/>
              </a:rPr>
              <a:t>Cell:</a:t>
            </a:r>
            <a:r>
              <a:rPr sz="2000" spc="-60" dirty="0">
                <a:cs typeface="Arial"/>
              </a:rPr>
              <a:t> </a:t>
            </a:r>
            <a:r>
              <a:rPr lang="en-US" sz="2000" spc="-60" dirty="0" smtClean="0">
                <a:cs typeface="Arial"/>
              </a:rPr>
              <a:t>360-</a:t>
            </a:r>
            <a:r>
              <a:rPr lang="en-US" sz="2000" spc="-10" dirty="0" smtClean="0">
                <a:cs typeface="Arial"/>
              </a:rPr>
              <a:t>561-7261</a:t>
            </a:r>
            <a:endParaRPr sz="2000" dirty="0" smtClean="0">
              <a:cs typeface="Arial"/>
            </a:endParaRPr>
          </a:p>
          <a:p>
            <a:pPr algn="ctr">
              <a:spcBef>
                <a:spcPts val="430"/>
              </a:spcBef>
            </a:pPr>
            <a:r>
              <a:rPr lang="en-US" sz="2000" u="heavy" spc="-10" dirty="0" smtClean="0">
                <a:solidFill>
                  <a:srgbClr val="E68200"/>
                </a:solidFill>
                <a:cs typeface="Arial"/>
                <a:hlinkClick r:id="rId3"/>
              </a:rPr>
              <a:t>RexB@</a:t>
            </a:r>
            <a:r>
              <a:rPr lang="en-US" sz="2000" u="heavy" dirty="0" smtClean="0">
                <a:solidFill>
                  <a:srgbClr val="E68200"/>
                </a:solidFill>
                <a:cs typeface="Arial"/>
                <a:hlinkClick r:id="rId3"/>
              </a:rPr>
              <a:t>OMWBE.</a:t>
            </a:r>
            <a:r>
              <a:rPr lang="en-US" sz="2000" u="heavy" spc="-70" dirty="0" smtClean="0">
                <a:solidFill>
                  <a:srgbClr val="E68200"/>
                </a:solidFill>
                <a:cs typeface="Arial"/>
                <a:hlinkClick r:id="rId3"/>
              </a:rPr>
              <a:t>W</a:t>
            </a:r>
            <a:r>
              <a:rPr lang="en-US" sz="2000" u="heavy" dirty="0" smtClean="0">
                <a:solidFill>
                  <a:srgbClr val="E68200"/>
                </a:solidFill>
                <a:cs typeface="Arial"/>
                <a:hlinkClick r:id="rId3"/>
              </a:rPr>
              <a:t>A.GOV</a:t>
            </a:r>
            <a:endParaRPr lang="en-US" sz="2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endParaRPr sz="2000" dirty="0"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7724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0" y="601980"/>
            <a:ext cx="10072370" cy="685801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Detailed Action Plan:</a:t>
            </a:r>
            <a:endParaRPr lang="en-US" b="1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57114"/>
              </p:ext>
            </p:extLst>
          </p:nvPr>
        </p:nvGraphicFramePr>
        <p:xfrm>
          <a:off x="209550" y="1423454"/>
          <a:ext cx="9639301" cy="62290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6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Task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Task Lead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Partners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Expected Outcome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Due Date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Measurement 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Framework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OMWBE,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LNI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DSHS, DOC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Create suite of measures to provide the best dashboard for accountability and improving results.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Increase use and reliability of d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ata.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January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Improved OMWBE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Certification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OMWBE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Conduct rulemaking to reduce </a:t>
                      </a:r>
                      <a:r>
                        <a:rPr lang="en-US" sz="1400" dirty="0" smtClean="0">
                          <a:latin typeface="+mn-lt"/>
                        </a:rPr>
                        <a:t>unnecessary barriers and improve certification timeframes</a:t>
                      </a:r>
                      <a:r>
                        <a:rPr lang="en-US" sz="1400" baseline="0" dirty="0" smtClean="0">
                          <a:latin typeface="+mn-lt"/>
                        </a:rPr>
                        <a:t>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January 2018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6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Community of 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Practice (</a:t>
                      </a:r>
                      <a:r>
                        <a:rPr lang="en-US" sz="1400" dirty="0" err="1" smtClean="0">
                          <a:latin typeface="+mn-lt"/>
                        </a:rPr>
                        <a:t>CoP</a:t>
                      </a:r>
                      <a:r>
                        <a:rPr lang="en-US" sz="1400" dirty="0" smtClean="0">
                          <a:latin typeface="+mn-lt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DSHS, WSDOT, DES, OMWBE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HCA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 smtClean="0">
                          <a:latin typeface="+mn-lt"/>
                        </a:rPr>
                        <a:t>Embed a broad understanding of</a:t>
                      </a:r>
                      <a:r>
                        <a:rPr lang="en-US" sz="1400" baseline="0" dirty="0" smtClean="0">
                          <a:latin typeface="+mn-lt"/>
                        </a:rPr>
                        <a:t> e</a:t>
                      </a:r>
                      <a:r>
                        <a:rPr lang="en-US" sz="1400" dirty="0" smtClean="0">
                          <a:latin typeface="+mn-lt"/>
                        </a:rPr>
                        <a:t>quity,</a:t>
                      </a:r>
                      <a:r>
                        <a:rPr lang="en-US" sz="1400" baseline="0" dirty="0" smtClean="0">
                          <a:latin typeface="+mn-lt"/>
                        </a:rPr>
                        <a:t> d</a:t>
                      </a:r>
                      <a:r>
                        <a:rPr lang="en-US" sz="1400" dirty="0" smtClean="0">
                          <a:latin typeface="+mn-lt"/>
                        </a:rPr>
                        <a:t>iversity and inclusion throughout community</a:t>
                      </a:r>
                      <a:r>
                        <a:rPr lang="en-US" sz="1400" baseline="0" dirty="0" smtClean="0">
                          <a:latin typeface="+mn-lt"/>
                        </a:rPr>
                        <a:t> of </a:t>
                      </a:r>
                      <a:r>
                        <a:rPr lang="en-US" sz="1400" dirty="0" smtClean="0">
                          <a:latin typeface="+mn-lt"/>
                        </a:rPr>
                        <a:t>procurement professionals.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Launched February 2018</a:t>
                      </a: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Technical Assistance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OMWBE, DES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ORIA</a:t>
                      </a:r>
                      <a:r>
                        <a:rPr lang="en-US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Commerce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system for small business to customize their needs to available resources. Central web site with “triage” services. Feedback loop for quality control.  </a:t>
                      </a: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Launched October 2018</a:t>
                      </a: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Disparity Study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 State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Agencies and 2 Educational Institutions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necessary data needed to understand whether minority-, women- and veteran-owned businesses have equal access to contracting opportunities.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6/19/2019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Content Placeholder 9" descr="C:\Users\lindak\AppData\Local\Microsoft\Windows\Temporary Internet Files\Content.IE5\PWRFF7OA\AMC-Analytics-icon[1].pn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" y="2042161"/>
            <a:ext cx="621346" cy="5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14" descr="C:\Users\lindak\AppData\Local\Microsoft\Windows\Temporary Internet Files\Content.IE5\ICOXKGB3\thumb[1]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76" y="4490394"/>
            <a:ext cx="588817" cy="44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indak\AppData\Local\Microsoft\Windows\Temporary Internet Files\Content.IE5\5LVWJVTU\2ns0H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06" y="3086699"/>
            <a:ext cx="619081" cy="61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indak\AppData\Local\Microsoft\Windows\Temporary Internet Files\Content.IE5\PWRFF7OA\ayudar1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32" y="5393587"/>
            <a:ext cx="616816" cy="72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indak\AppData\Local\Microsoft\Windows\Temporary Internet Files\Content.IE5\H0B32RUO\documents_icon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43" y="6989921"/>
            <a:ext cx="590710" cy="516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5-Point Star 1"/>
          <p:cNvSpPr/>
          <p:nvPr/>
        </p:nvSpPr>
        <p:spPr>
          <a:xfrm>
            <a:off x="9340267" y="2318329"/>
            <a:ext cx="335280" cy="3352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2" name="5-Point Star 11"/>
          <p:cNvSpPr/>
          <p:nvPr/>
        </p:nvSpPr>
        <p:spPr>
          <a:xfrm>
            <a:off x="9340267" y="6989921"/>
            <a:ext cx="335280" cy="3352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5" name="5-Point Star 14"/>
          <p:cNvSpPr/>
          <p:nvPr/>
        </p:nvSpPr>
        <p:spPr>
          <a:xfrm>
            <a:off x="9340267" y="3366781"/>
            <a:ext cx="335280" cy="3352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0267" y="7513969"/>
            <a:ext cx="1173480" cy="276999"/>
          </a:xfrm>
        </p:spPr>
        <p:txBody>
          <a:bodyPr/>
          <a:lstStyle/>
          <a:p>
            <a:fld id="{6314E744-70F6-4E16-80E5-66D8DBF5BDBF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object 3"/>
          <p:cNvSpPr/>
          <p:nvPr/>
        </p:nvSpPr>
        <p:spPr>
          <a:xfrm>
            <a:off x="0" y="-27446"/>
            <a:ext cx="1735835" cy="67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9595" y="3071354"/>
            <a:ext cx="5463540" cy="124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000" b="1" spc="-5" dirty="0">
                <a:solidFill>
                  <a:srgbClr val="002060"/>
                </a:solidFill>
                <a:latin typeface="+mj-lt"/>
                <a:cs typeface="Arial"/>
              </a:rPr>
              <a:t>Thank</a:t>
            </a:r>
            <a:r>
              <a:rPr sz="8000" b="1" spc="-21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sz="8000" b="1" spc="-155" dirty="0">
                <a:solidFill>
                  <a:srgbClr val="002060"/>
                </a:solidFill>
                <a:latin typeface="+mj-lt"/>
                <a:cs typeface="Arial"/>
              </a:rPr>
              <a:t>You!</a:t>
            </a:r>
            <a:endParaRPr sz="80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4596" y="838200"/>
            <a:ext cx="671353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algn="ctr">
              <a:lnSpc>
                <a:spcPct val="100000"/>
              </a:lnSpc>
            </a:pPr>
            <a:r>
              <a:rPr lang="en-US" sz="4000" spc="-95" dirty="0" smtClean="0">
                <a:latin typeface="+mj-lt"/>
              </a:rPr>
              <a:t/>
            </a:r>
            <a:br>
              <a:rPr lang="en-US" sz="4000" spc="-95" dirty="0" smtClean="0">
                <a:latin typeface="+mj-lt"/>
              </a:rPr>
            </a:br>
            <a:r>
              <a:rPr sz="4000" spc="-95" dirty="0" smtClean="0">
                <a:latin typeface="+mj-lt"/>
              </a:rPr>
              <a:t>Questions </a:t>
            </a:r>
            <a:r>
              <a:rPr sz="4000" spc="-70" dirty="0">
                <a:latin typeface="+mj-lt"/>
              </a:rPr>
              <a:t>and</a:t>
            </a:r>
            <a:r>
              <a:rPr sz="4000" spc="-495" dirty="0">
                <a:latin typeface="+mj-lt"/>
              </a:rPr>
              <a:t> </a:t>
            </a:r>
            <a:r>
              <a:rPr sz="4000" spc="-90" dirty="0">
                <a:latin typeface="+mj-lt"/>
              </a:rPr>
              <a:t>Answers</a:t>
            </a:r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7724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597" y="631299"/>
            <a:ext cx="59232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200" spc="-70" dirty="0" smtClean="0">
                <a:latin typeface="+mj-lt"/>
              </a:rPr>
              <a:t/>
            </a:r>
            <a:br>
              <a:rPr lang="en-US" sz="3200" spc="-70" dirty="0" smtClean="0">
                <a:latin typeface="+mj-lt"/>
              </a:rPr>
            </a:br>
            <a:r>
              <a:rPr sz="3200" spc="-70" dirty="0" smtClean="0">
                <a:latin typeface="+mj-lt"/>
              </a:rPr>
              <a:t>Why </a:t>
            </a:r>
            <a:r>
              <a:rPr sz="3200" spc="-80" dirty="0">
                <a:latin typeface="+mj-lt"/>
              </a:rPr>
              <a:t>does </a:t>
            </a:r>
            <a:r>
              <a:rPr sz="3200" spc="-85" dirty="0">
                <a:latin typeface="+mj-lt"/>
              </a:rPr>
              <a:t>OMWBE</a:t>
            </a:r>
            <a:r>
              <a:rPr sz="3200" spc="-515" dirty="0">
                <a:latin typeface="+mj-lt"/>
              </a:rPr>
              <a:t> </a:t>
            </a:r>
            <a:r>
              <a:rPr sz="3200" spc="-85" dirty="0">
                <a:latin typeface="+mj-lt"/>
              </a:rPr>
              <a:t>exist?</a:t>
            </a:r>
            <a:endParaRPr sz="3200" dirty="0"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238" y="1720371"/>
            <a:ext cx="8381999" cy="188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>
              <a:buClr>
                <a:srgbClr val="002060"/>
              </a:buClr>
              <a:tabLst>
                <a:tab pos="195580" algn="l"/>
                <a:tab pos="1973580" algn="l"/>
              </a:tabLst>
            </a:pPr>
            <a:r>
              <a:rPr lang="en-US" sz="2200" spc="-5" dirty="0" smtClean="0">
                <a:cs typeface="Arial"/>
              </a:rPr>
              <a:t>O</a:t>
            </a:r>
            <a:r>
              <a:rPr sz="2200" spc="-5" dirty="0" smtClean="0">
                <a:cs typeface="Arial"/>
              </a:rPr>
              <a:t>ur</a:t>
            </a:r>
            <a:r>
              <a:rPr sz="2200" dirty="0" smtClean="0">
                <a:cs typeface="Arial"/>
              </a:rPr>
              <a:t> </a:t>
            </a:r>
            <a:r>
              <a:rPr sz="2200" spc="-5" dirty="0" smtClean="0">
                <a:cs typeface="Arial"/>
              </a:rPr>
              <a:t>charge:</a:t>
            </a:r>
            <a:r>
              <a:rPr lang="en-US" sz="2200" spc="-5" dirty="0" smtClean="0">
                <a:cs typeface="Arial"/>
              </a:rPr>
              <a:t> </a:t>
            </a:r>
            <a:r>
              <a:rPr sz="2200" b="1" spc="-5" dirty="0" smtClean="0">
                <a:cs typeface="Arial"/>
              </a:rPr>
              <a:t>Identify</a:t>
            </a:r>
            <a:r>
              <a:rPr lang="en-US" sz="2200" b="1" spc="-5" dirty="0" smtClean="0">
                <a:cs typeface="Arial"/>
              </a:rPr>
              <a:t> </a:t>
            </a:r>
            <a:r>
              <a:rPr sz="2200" b="1" spc="-5" dirty="0" smtClean="0">
                <a:cs typeface="Arial"/>
              </a:rPr>
              <a:t>and </a:t>
            </a:r>
            <a:r>
              <a:rPr sz="2200" b="1" spc="-5" dirty="0">
                <a:cs typeface="Arial"/>
              </a:rPr>
              <a:t>eliminate barriers</a:t>
            </a:r>
            <a:r>
              <a:rPr sz="2200" b="1" spc="-60" dirty="0">
                <a:cs typeface="Arial"/>
              </a:rPr>
              <a:t> </a:t>
            </a:r>
            <a:r>
              <a:rPr sz="2200" b="1" dirty="0">
                <a:cs typeface="Arial"/>
              </a:rPr>
              <a:t>to</a:t>
            </a:r>
            <a:r>
              <a:rPr sz="2200" b="1" spc="-30" dirty="0">
                <a:cs typeface="Arial"/>
              </a:rPr>
              <a:t> </a:t>
            </a:r>
            <a:r>
              <a:rPr sz="2200" b="1" spc="-5" dirty="0">
                <a:cs typeface="Arial"/>
              </a:rPr>
              <a:t>equal  </a:t>
            </a:r>
            <a:r>
              <a:rPr lang="en-US" sz="2200" b="1" spc="-5" dirty="0" smtClean="0">
                <a:cs typeface="Arial"/>
              </a:rPr>
              <a:t>p</a:t>
            </a:r>
            <a:r>
              <a:rPr sz="2200" b="1" spc="-5" dirty="0" smtClean="0">
                <a:cs typeface="Arial"/>
              </a:rPr>
              <a:t>articipation </a:t>
            </a:r>
            <a:r>
              <a:rPr sz="2200" spc="-5" dirty="0">
                <a:cs typeface="Arial"/>
              </a:rPr>
              <a:t>by </a:t>
            </a:r>
            <a:r>
              <a:rPr sz="2200" spc="-5" dirty="0" smtClean="0">
                <a:cs typeface="Arial"/>
              </a:rPr>
              <a:t>minority</a:t>
            </a:r>
            <a:r>
              <a:rPr lang="en-US" sz="2200" spc="-5" dirty="0" smtClean="0">
                <a:cs typeface="Arial"/>
              </a:rPr>
              <a:t>-</a:t>
            </a:r>
            <a:r>
              <a:rPr sz="2200" spc="-5" dirty="0" smtClean="0">
                <a:cs typeface="Arial"/>
              </a:rPr>
              <a:t> </a:t>
            </a:r>
            <a:r>
              <a:rPr sz="2200" spc="-5" dirty="0">
                <a:cs typeface="Arial"/>
              </a:rPr>
              <a:t>and </a:t>
            </a:r>
            <a:r>
              <a:rPr sz="2200" spc="-5" dirty="0" smtClean="0">
                <a:cs typeface="Arial"/>
              </a:rPr>
              <a:t>women</a:t>
            </a:r>
            <a:r>
              <a:rPr lang="en-US" sz="2200" spc="-5" dirty="0" smtClean="0">
                <a:cs typeface="Arial"/>
              </a:rPr>
              <a:t>-</a:t>
            </a:r>
            <a:r>
              <a:rPr sz="2200" spc="-10" dirty="0" smtClean="0">
                <a:cs typeface="Arial"/>
              </a:rPr>
              <a:t>owned  </a:t>
            </a:r>
            <a:r>
              <a:rPr sz="2200" spc="-5" dirty="0">
                <a:cs typeface="Arial"/>
              </a:rPr>
              <a:t>businesses in </a:t>
            </a:r>
            <a:r>
              <a:rPr lang="en-US" sz="2200" spc="-5" dirty="0" smtClean="0">
                <a:cs typeface="Arial"/>
              </a:rPr>
              <a:t>contracts with </a:t>
            </a:r>
            <a:r>
              <a:rPr sz="2200" spc="-5" dirty="0" smtClean="0">
                <a:cs typeface="Arial"/>
              </a:rPr>
              <a:t>state agenc</a:t>
            </a:r>
            <a:r>
              <a:rPr lang="en-US" sz="2200" spc="-5" dirty="0" smtClean="0">
                <a:cs typeface="Arial"/>
              </a:rPr>
              <a:t>ies</a:t>
            </a:r>
            <a:r>
              <a:rPr sz="2200" spc="-5" dirty="0" smtClean="0">
                <a:cs typeface="Arial"/>
              </a:rPr>
              <a:t> </a:t>
            </a:r>
            <a:r>
              <a:rPr sz="2200" spc="-5" dirty="0">
                <a:cs typeface="Arial"/>
              </a:rPr>
              <a:t>and educational </a:t>
            </a:r>
            <a:r>
              <a:rPr sz="2200" spc="-5" dirty="0" smtClean="0">
                <a:cs typeface="Arial"/>
              </a:rPr>
              <a:t>institution</a:t>
            </a:r>
            <a:r>
              <a:rPr lang="en-US" sz="2200" spc="-5" dirty="0" smtClean="0">
                <a:cs typeface="Arial"/>
              </a:rPr>
              <a:t>s.</a:t>
            </a:r>
          </a:p>
          <a:p>
            <a:pPr marL="12700" marR="5080" algn="ctr">
              <a:lnSpc>
                <a:spcPct val="100000"/>
              </a:lnSpc>
              <a:buClr>
                <a:srgbClr val="002060"/>
              </a:buClr>
              <a:tabLst>
                <a:tab pos="195580" algn="l"/>
                <a:tab pos="1973580" algn="l"/>
              </a:tabLst>
            </a:pPr>
            <a:endParaRPr sz="2700" dirty="0" smtClean="0">
              <a:cs typeface="Times New Roman"/>
            </a:endParaRPr>
          </a:p>
          <a:p>
            <a:pPr marL="196215" algn="ctr">
              <a:lnSpc>
                <a:spcPct val="100000"/>
              </a:lnSpc>
              <a:spcBef>
                <a:spcPts val="1625"/>
              </a:spcBef>
            </a:pPr>
            <a:endParaRPr lang="en-US" sz="1600" b="1" spc="-1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380065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77724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521755" y="3044005"/>
            <a:ext cx="411096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800" b="1" i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/>
            <a:r>
              <a:rPr lang="en-US" sz="3200" kern="0" spc="-90" dirty="0" smtClean="0">
                <a:latin typeface="+mj-lt"/>
              </a:rPr>
              <a:t>History </a:t>
            </a:r>
            <a:r>
              <a:rPr lang="en-US" sz="3200" kern="0" spc="-55" dirty="0" smtClean="0">
                <a:latin typeface="+mj-lt"/>
              </a:rPr>
              <a:t>of</a:t>
            </a:r>
            <a:r>
              <a:rPr lang="en-US" sz="3200" kern="0" spc="-370" dirty="0" smtClean="0">
                <a:latin typeface="+mj-lt"/>
              </a:rPr>
              <a:t> </a:t>
            </a:r>
            <a:r>
              <a:rPr lang="en-US" sz="3200" kern="0" spc="-105" dirty="0" smtClean="0">
                <a:latin typeface="+mj-lt"/>
              </a:rPr>
              <a:t>OMWBE</a:t>
            </a:r>
            <a:endParaRPr lang="en-US" sz="3200" kern="0" dirty="0">
              <a:latin typeface="+mj-lt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867917" y="3708696"/>
            <a:ext cx="8154186" cy="281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>
                <a:srgbClr val="002060"/>
              </a:buClr>
              <a:buSzPct val="84615"/>
              <a:tabLst>
                <a:tab pos="195580" algn="l"/>
              </a:tabLst>
            </a:pPr>
            <a:r>
              <a:rPr sz="2200" dirty="0">
                <a:cs typeface="Arial"/>
              </a:rPr>
              <a:t>OMWBE was created </a:t>
            </a:r>
            <a:r>
              <a:rPr sz="2200" spc="-5" dirty="0">
                <a:cs typeface="Arial"/>
              </a:rPr>
              <a:t>in </a:t>
            </a:r>
            <a:r>
              <a:rPr sz="2200" spc="5" dirty="0">
                <a:cs typeface="Arial"/>
              </a:rPr>
              <a:t>1983 </a:t>
            </a:r>
            <a:r>
              <a:rPr sz="2200" dirty="0">
                <a:cs typeface="Arial"/>
              </a:rPr>
              <a:t>by the state</a:t>
            </a:r>
            <a:r>
              <a:rPr sz="2200" spc="-30" dirty="0">
                <a:cs typeface="Arial"/>
              </a:rPr>
              <a:t> </a:t>
            </a:r>
            <a:r>
              <a:rPr sz="2200" dirty="0" smtClean="0">
                <a:cs typeface="Arial"/>
              </a:rPr>
              <a:t>legislature.</a:t>
            </a:r>
            <a:r>
              <a:rPr lang="en-US" sz="2200" spc="-25" dirty="0">
                <a:cs typeface="Arial"/>
              </a:rPr>
              <a:t> </a:t>
            </a:r>
            <a:r>
              <a:rPr lang="en-US" sz="2200" spc="-25" dirty="0" smtClean="0">
                <a:cs typeface="Arial"/>
              </a:rPr>
              <a:t>OMWBE is </a:t>
            </a:r>
            <a:r>
              <a:rPr sz="2200" spc="5" dirty="0" smtClean="0">
                <a:cs typeface="Arial"/>
              </a:rPr>
              <a:t>governed </a:t>
            </a:r>
            <a:r>
              <a:rPr sz="2200" dirty="0">
                <a:cs typeface="Arial"/>
              </a:rPr>
              <a:t>by </a:t>
            </a:r>
            <a:r>
              <a:rPr lang="en-US" sz="2200" dirty="0" smtClean="0">
                <a:cs typeface="Arial"/>
              </a:rPr>
              <a:t>RCW </a:t>
            </a:r>
            <a:r>
              <a:rPr sz="2200" dirty="0" smtClean="0">
                <a:cs typeface="Arial"/>
              </a:rPr>
              <a:t>39.19</a:t>
            </a:r>
            <a:r>
              <a:rPr sz="2200" spc="-35" dirty="0" smtClean="0">
                <a:cs typeface="Arial"/>
              </a:rPr>
              <a:t>, </a:t>
            </a:r>
            <a:r>
              <a:rPr sz="2200" dirty="0">
                <a:cs typeface="Arial"/>
              </a:rPr>
              <a:t>which</a:t>
            </a:r>
            <a:r>
              <a:rPr sz="2200" spc="-30" dirty="0">
                <a:cs typeface="Arial"/>
              </a:rPr>
              <a:t> </a:t>
            </a:r>
            <a:r>
              <a:rPr sz="2200" dirty="0">
                <a:cs typeface="Arial"/>
              </a:rPr>
              <a:t>states:</a:t>
            </a:r>
          </a:p>
          <a:p>
            <a:pPr marL="287020" marR="116205" lvl="1">
              <a:spcBef>
                <a:spcPts val="500"/>
              </a:spcBef>
              <a:buClr>
                <a:srgbClr val="002060"/>
              </a:buClr>
              <a:buSzPct val="84210"/>
              <a:tabLst>
                <a:tab pos="469900" algn="l"/>
              </a:tabLst>
            </a:pPr>
            <a:r>
              <a:rPr lang="en-US" sz="2200" spc="-5" dirty="0" smtClean="0">
                <a:cs typeface="Arial"/>
              </a:rPr>
              <a:t>	</a:t>
            </a:r>
            <a:r>
              <a:rPr sz="2200" spc="-5" dirty="0" smtClean="0">
                <a:cs typeface="Arial"/>
              </a:rPr>
              <a:t>“</a:t>
            </a:r>
            <a:r>
              <a:rPr lang="en-US" sz="2200" spc="-5" dirty="0" smtClean="0">
                <a:cs typeface="Arial"/>
              </a:rPr>
              <a:t>…</a:t>
            </a:r>
            <a:r>
              <a:rPr sz="2200" spc="-5" dirty="0" smtClean="0">
                <a:cs typeface="Arial"/>
              </a:rPr>
              <a:t>The </a:t>
            </a:r>
            <a:r>
              <a:rPr sz="2200" spc="-5" dirty="0">
                <a:cs typeface="Arial"/>
              </a:rPr>
              <a:t>purpose and intent of this chapter are to provide </a:t>
            </a:r>
            <a:r>
              <a:rPr sz="2200" spc="-5" dirty="0" smtClean="0">
                <a:cs typeface="Arial"/>
              </a:rPr>
              <a:t>the  </a:t>
            </a:r>
            <a:r>
              <a:rPr sz="2200" spc="-10" dirty="0">
                <a:cs typeface="Arial"/>
              </a:rPr>
              <a:t>maximum </a:t>
            </a:r>
            <a:r>
              <a:rPr sz="2200" spc="-5" dirty="0">
                <a:cs typeface="Arial"/>
              </a:rPr>
              <a:t>practicable opportunity for increased </a:t>
            </a:r>
            <a:r>
              <a:rPr sz="2200" spc="-5" dirty="0" smtClean="0">
                <a:cs typeface="Arial"/>
              </a:rPr>
              <a:t>participation </a:t>
            </a:r>
            <a:r>
              <a:rPr sz="2200" spc="-5" dirty="0">
                <a:cs typeface="Arial"/>
              </a:rPr>
              <a:t>by  minority and women-owned and </a:t>
            </a:r>
            <a:r>
              <a:rPr sz="2200" spc="-5" dirty="0" smtClean="0">
                <a:cs typeface="Arial"/>
              </a:rPr>
              <a:t>controlled </a:t>
            </a:r>
            <a:r>
              <a:rPr sz="2200" spc="-5" dirty="0">
                <a:cs typeface="Arial"/>
              </a:rPr>
              <a:t>businesses in participating  in public </a:t>
            </a:r>
            <a:r>
              <a:rPr sz="2200" spc="-10" dirty="0">
                <a:cs typeface="Arial"/>
              </a:rPr>
              <a:t>works </a:t>
            </a:r>
            <a:r>
              <a:rPr sz="2200" spc="-5" dirty="0" smtClean="0">
                <a:cs typeface="Arial"/>
              </a:rPr>
              <a:t>and </a:t>
            </a:r>
            <a:r>
              <a:rPr sz="2200" spc="-5" dirty="0">
                <a:cs typeface="Arial"/>
              </a:rPr>
              <a:t>the process by </a:t>
            </a:r>
            <a:r>
              <a:rPr sz="2200" spc="-10" dirty="0">
                <a:cs typeface="Arial"/>
              </a:rPr>
              <a:t>which </a:t>
            </a:r>
            <a:r>
              <a:rPr sz="2200" spc="-5" dirty="0">
                <a:cs typeface="Arial"/>
              </a:rPr>
              <a:t>goods and services are </a:t>
            </a:r>
            <a:r>
              <a:rPr sz="2200" spc="-5" dirty="0" smtClean="0">
                <a:cs typeface="Arial"/>
              </a:rPr>
              <a:t>procured </a:t>
            </a:r>
            <a:r>
              <a:rPr sz="2200" spc="-5" dirty="0">
                <a:cs typeface="Arial"/>
              </a:rPr>
              <a:t>by state agencies and educational institutions </a:t>
            </a:r>
            <a:r>
              <a:rPr sz="2200" spc="-5" dirty="0" smtClean="0">
                <a:cs typeface="Arial"/>
              </a:rPr>
              <a:t>from </a:t>
            </a:r>
            <a:r>
              <a:rPr sz="2200" spc="-5" dirty="0">
                <a:cs typeface="Arial"/>
              </a:rPr>
              <a:t>the  private</a:t>
            </a:r>
            <a:r>
              <a:rPr sz="2200" spc="-60" dirty="0">
                <a:cs typeface="Arial"/>
              </a:rPr>
              <a:t> </a:t>
            </a:r>
            <a:r>
              <a:rPr sz="2200" spc="-15" dirty="0">
                <a:cs typeface="Arial"/>
              </a:rPr>
              <a:t>sector.”</a:t>
            </a:r>
            <a:endParaRPr sz="22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802" y="709676"/>
            <a:ext cx="569531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89805" algn="l"/>
              </a:tabLst>
            </a:pPr>
            <a:r>
              <a:rPr sz="4000" spc="-105" dirty="0">
                <a:latin typeface="+mj-lt"/>
              </a:rPr>
              <a:t>Wha</a:t>
            </a:r>
            <a:r>
              <a:rPr sz="4000" spc="-5" dirty="0">
                <a:latin typeface="+mj-lt"/>
              </a:rPr>
              <a:t>t</a:t>
            </a:r>
            <a:r>
              <a:rPr sz="4000" spc="-190" dirty="0">
                <a:latin typeface="+mj-lt"/>
              </a:rPr>
              <a:t> </a:t>
            </a:r>
            <a:r>
              <a:rPr sz="4000" spc="-105" dirty="0">
                <a:latin typeface="+mj-lt"/>
              </a:rPr>
              <a:t>d</a:t>
            </a:r>
            <a:r>
              <a:rPr sz="4000" spc="-110" dirty="0">
                <a:latin typeface="+mj-lt"/>
              </a:rPr>
              <a:t>o</a:t>
            </a:r>
            <a:r>
              <a:rPr sz="4000" spc="-105" dirty="0">
                <a:latin typeface="+mj-lt"/>
              </a:rPr>
              <a:t>e</a:t>
            </a:r>
            <a:r>
              <a:rPr sz="4000" spc="-5" dirty="0">
                <a:latin typeface="+mj-lt"/>
              </a:rPr>
              <a:t>s</a:t>
            </a:r>
            <a:r>
              <a:rPr sz="4000" spc="-204" dirty="0">
                <a:latin typeface="+mj-lt"/>
              </a:rPr>
              <a:t> </a:t>
            </a:r>
            <a:r>
              <a:rPr sz="4000" spc="-105" dirty="0" smtClean="0">
                <a:latin typeface="+mj-lt"/>
              </a:rPr>
              <a:t>OMWB</a:t>
            </a:r>
            <a:r>
              <a:rPr sz="4000" spc="-5" dirty="0" smtClean="0">
                <a:latin typeface="+mj-lt"/>
              </a:rPr>
              <a:t>E</a:t>
            </a:r>
            <a:r>
              <a:rPr lang="en-US" sz="4000" dirty="0">
                <a:latin typeface="+mj-lt"/>
              </a:rPr>
              <a:t> </a:t>
            </a:r>
            <a:r>
              <a:rPr sz="4000" spc="-105" dirty="0" smtClean="0">
                <a:latin typeface="+mj-lt"/>
              </a:rPr>
              <a:t>do</a:t>
            </a:r>
            <a:r>
              <a:rPr sz="4000" spc="-105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14" y="1352297"/>
            <a:ext cx="5179086" cy="5678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buClr>
                <a:srgbClr val="002060"/>
              </a:buClr>
              <a:buSzPct val="83333"/>
              <a:buFontTx/>
              <a:buChar char="•"/>
              <a:tabLst>
                <a:tab pos="195580" algn="l"/>
              </a:tabLst>
            </a:pPr>
            <a:endParaRPr lang="en-US" sz="2600" spc="-25" dirty="0" smtClean="0">
              <a:cs typeface="Arial"/>
            </a:endParaRPr>
          </a:p>
          <a:p>
            <a:pPr marL="195580" marR="5080" indent="-182880">
              <a:buClr>
                <a:srgbClr val="002060"/>
              </a:buClr>
              <a:buSzPct val="83333"/>
              <a:buFontTx/>
              <a:buChar char="•"/>
              <a:tabLst>
                <a:tab pos="195580" algn="l"/>
              </a:tabLst>
            </a:pPr>
            <a:r>
              <a:rPr lang="en-US" sz="2600" spc="-25" dirty="0" smtClean="0">
                <a:cs typeface="Arial"/>
              </a:rPr>
              <a:t>Leads </a:t>
            </a:r>
            <a:r>
              <a:rPr lang="en-US" sz="2600" b="1" spc="-25" dirty="0">
                <a:cs typeface="Arial"/>
              </a:rPr>
              <a:t>Governor’s </a:t>
            </a:r>
            <a:r>
              <a:rPr lang="en-US" sz="2600" b="1" spc="-25" dirty="0" smtClean="0">
                <a:cs typeface="Arial"/>
              </a:rPr>
              <a:t>Subcabinet on Business Diversity.</a:t>
            </a:r>
          </a:p>
          <a:p>
            <a:pPr marL="12700" marR="5080">
              <a:buClr>
                <a:srgbClr val="002060"/>
              </a:buClr>
              <a:buSzPct val="83333"/>
              <a:tabLst>
                <a:tab pos="195580" algn="l"/>
              </a:tabLst>
            </a:pPr>
            <a:endParaRPr lang="en-US" sz="2600" b="1" spc="-25" dirty="0" smtClean="0">
              <a:cs typeface="Arial"/>
            </a:endParaRPr>
          </a:p>
          <a:p>
            <a:pPr marL="195580" marR="5080" indent="-182880">
              <a:buClr>
                <a:srgbClr val="002060"/>
              </a:buClr>
              <a:buSzPct val="83333"/>
              <a:buFontTx/>
              <a:buChar char="•"/>
              <a:tabLst>
                <a:tab pos="195580" algn="l"/>
              </a:tabLst>
            </a:pPr>
            <a:r>
              <a:rPr lang="en-US" sz="2600" b="1" spc="-25" dirty="0" smtClean="0">
                <a:cs typeface="Arial"/>
              </a:rPr>
              <a:t>Certification</a:t>
            </a:r>
            <a:r>
              <a:rPr lang="en-US" sz="2600" spc="-25" dirty="0" smtClean="0">
                <a:cs typeface="Arial"/>
              </a:rPr>
              <a:t>: State’s sole </a:t>
            </a:r>
            <a:r>
              <a:rPr sz="2600" spc="-5" dirty="0" smtClean="0">
                <a:cs typeface="Arial"/>
              </a:rPr>
              <a:t>certif</a:t>
            </a:r>
            <a:r>
              <a:rPr lang="en-US" sz="2600" spc="-5" dirty="0" smtClean="0">
                <a:cs typeface="Arial"/>
              </a:rPr>
              <a:t>ying agency for</a:t>
            </a:r>
            <a:r>
              <a:rPr sz="2600" spc="-5" dirty="0" smtClean="0">
                <a:cs typeface="Arial"/>
              </a:rPr>
              <a:t> </a:t>
            </a:r>
            <a:r>
              <a:rPr sz="2600" spc="-5" dirty="0">
                <a:cs typeface="Arial"/>
              </a:rPr>
              <a:t>small </a:t>
            </a:r>
            <a:r>
              <a:rPr sz="2600" spc="-5" dirty="0" smtClean="0">
                <a:cs typeface="Arial"/>
              </a:rPr>
              <a:t>businesses</a:t>
            </a:r>
            <a:r>
              <a:rPr lang="en-US" sz="2600" spc="-5" dirty="0" smtClean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owned </a:t>
            </a:r>
            <a:r>
              <a:rPr sz="2600" spc="-5" dirty="0">
                <a:cs typeface="Arial"/>
              </a:rPr>
              <a:t>and controlled  by </a:t>
            </a:r>
            <a:r>
              <a:rPr sz="2600" spc="-25" dirty="0">
                <a:cs typeface="Arial"/>
              </a:rPr>
              <a:t>minority, </a:t>
            </a:r>
            <a:r>
              <a:rPr sz="2600" spc="-5" dirty="0">
                <a:cs typeface="Arial"/>
              </a:rPr>
              <a:t>women, and socially and economically  disadvantaged</a:t>
            </a:r>
            <a:r>
              <a:rPr sz="2600" spc="-30" dirty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persons.</a:t>
            </a:r>
            <a:endParaRPr lang="en-US" sz="2600" spc="-5" dirty="0" smtClean="0">
              <a:cs typeface="Arial"/>
            </a:endParaRPr>
          </a:p>
          <a:p>
            <a:pPr marL="12700" marR="5080">
              <a:buClr>
                <a:srgbClr val="002060"/>
              </a:buClr>
              <a:buSzPct val="83333"/>
              <a:tabLst>
                <a:tab pos="195580" algn="l"/>
              </a:tabLst>
            </a:pPr>
            <a:endParaRPr lang="en-US" sz="2600" dirty="0">
              <a:cs typeface="Arial"/>
            </a:endParaRPr>
          </a:p>
          <a:p>
            <a:pPr marL="195580" marR="139065" indent="-182880">
              <a:spcBef>
                <a:spcPts val="575"/>
              </a:spcBef>
              <a:buClr>
                <a:srgbClr val="002060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600" b="1" spc="-25" dirty="0" smtClean="0">
                <a:cs typeface="Arial"/>
              </a:rPr>
              <a:t>Supplier Diversity:</a:t>
            </a:r>
            <a:r>
              <a:rPr lang="en-US" sz="2600" spc="-25" dirty="0" smtClean="0">
                <a:cs typeface="Arial"/>
              </a:rPr>
              <a:t> Works </a:t>
            </a:r>
            <a:r>
              <a:rPr sz="2600" spc="-5" dirty="0" smtClean="0">
                <a:cs typeface="Arial"/>
              </a:rPr>
              <a:t>with state </a:t>
            </a:r>
            <a:r>
              <a:rPr lang="en-US" sz="2600" spc="-5" dirty="0" smtClean="0">
                <a:cs typeface="Arial"/>
              </a:rPr>
              <a:t>and local </a:t>
            </a:r>
            <a:r>
              <a:rPr sz="2600" spc="-5" dirty="0" smtClean="0">
                <a:cs typeface="Arial"/>
              </a:rPr>
              <a:t>agencies </a:t>
            </a:r>
            <a:r>
              <a:rPr sz="2600" dirty="0" smtClean="0">
                <a:cs typeface="Arial"/>
              </a:rPr>
              <a:t>to </a:t>
            </a:r>
            <a:r>
              <a:rPr sz="2600" spc="-5" dirty="0" smtClean="0">
                <a:cs typeface="Arial"/>
              </a:rPr>
              <a:t>improve supplier diversity in state</a:t>
            </a:r>
            <a:r>
              <a:rPr sz="2600" spc="-60" dirty="0" smtClean="0">
                <a:cs typeface="Arial"/>
              </a:rPr>
              <a:t> </a:t>
            </a:r>
            <a:r>
              <a:rPr sz="2600" spc="-5" dirty="0" smtClean="0">
                <a:cs typeface="Arial"/>
              </a:rPr>
              <a:t>contracting.</a:t>
            </a:r>
            <a:endParaRPr sz="26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772400" y="7318817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-4713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3667793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231" y="874776"/>
            <a:ext cx="7623969" cy="615553"/>
          </a:xfrm>
        </p:spPr>
        <p:txBody>
          <a:bodyPr/>
          <a:lstStyle/>
          <a:p>
            <a:r>
              <a:rPr lang="en-US" sz="4000" spc="-105" dirty="0">
                <a:latin typeface="+mj-lt"/>
              </a:rPr>
              <a:t>Wha</a:t>
            </a:r>
            <a:r>
              <a:rPr lang="en-US" sz="4000" spc="-5" dirty="0">
                <a:latin typeface="+mj-lt"/>
              </a:rPr>
              <a:t>t</a:t>
            </a:r>
            <a:r>
              <a:rPr lang="en-US" sz="4000" spc="-190" dirty="0">
                <a:latin typeface="+mj-lt"/>
              </a:rPr>
              <a:t> </a:t>
            </a:r>
            <a:r>
              <a:rPr lang="en-US" sz="4000" spc="-105" dirty="0" smtClean="0">
                <a:latin typeface="+mj-lt"/>
              </a:rPr>
              <a:t>else</a:t>
            </a:r>
            <a:r>
              <a:rPr lang="en-US" sz="4000" spc="-204" dirty="0" smtClean="0">
                <a:latin typeface="+mj-lt"/>
              </a:rPr>
              <a:t> </a:t>
            </a:r>
            <a:r>
              <a:rPr lang="en-US" sz="4000" spc="-105" dirty="0">
                <a:latin typeface="+mj-lt"/>
              </a:rPr>
              <a:t>OMWB</a:t>
            </a:r>
            <a:r>
              <a:rPr lang="en-US" sz="4000" spc="-5" dirty="0">
                <a:latin typeface="+mj-lt"/>
              </a:rPr>
              <a:t>E</a:t>
            </a:r>
            <a:r>
              <a:rPr lang="en-US" sz="4000" dirty="0">
                <a:latin typeface="+mj-lt"/>
              </a:rPr>
              <a:t> </a:t>
            </a:r>
            <a:r>
              <a:rPr lang="en-US" sz="4000" spc="-105" dirty="0" smtClean="0">
                <a:latin typeface="+mj-lt"/>
              </a:rPr>
              <a:t>does . . .</a:t>
            </a:r>
            <a:endParaRPr lang="en-US" sz="1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88450"/>
            <a:ext cx="5029200" cy="55040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580" marR="644525" indent="-182880">
              <a:spcBef>
                <a:spcPts val="575"/>
              </a:spcBef>
              <a:buClr>
                <a:srgbClr val="002060"/>
              </a:buClr>
              <a:buSzPct val="83333"/>
              <a:buChar char="•"/>
              <a:tabLst>
                <a:tab pos="195580" algn="l"/>
              </a:tabLst>
            </a:pPr>
            <a:r>
              <a:rPr lang="en-US" sz="2200" b="1" spc="-25" dirty="0" smtClean="0">
                <a:cs typeface="Arial"/>
              </a:rPr>
              <a:t>Linked Deposit</a:t>
            </a:r>
            <a:r>
              <a:rPr lang="en-US" sz="2200" spc="-25" dirty="0" smtClean="0">
                <a:cs typeface="Arial"/>
              </a:rPr>
              <a:t>:</a:t>
            </a:r>
          </a:p>
          <a:p>
            <a:pPr marL="652780" marR="644525" lvl="1" indent="-182880">
              <a:spcBef>
                <a:spcPts val="575"/>
              </a:spcBef>
              <a:buClr>
                <a:srgbClr val="002060"/>
              </a:buClr>
              <a:buSzPct val="83333"/>
              <a:buFontTx/>
              <a:buChar char="•"/>
              <a:tabLst>
                <a:tab pos="195580" algn="l"/>
              </a:tabLst>
            </a:pPr>
            <a:r>
              <a:rPr lang="en-US" sz="2200" spc="-25" dirty="0" smtClean="0">
                <a:cs typeface="Arial"/>
              </a:rPr>
              <a:t>We </a:t>
            </a:r>
            <a:r>
              <a:rPr lang="en-US" sz="2200" spc="-5" dirty="0">
                <a:cs typeface="Arial"/>
              </a:rPr>
              <a:t>coordinate the Linked Deposit Loan Program with  </a:t>
            </a:r>
            <a:r>
              <a:rPr lang="en-US" sz="2200" spc="-50" dirty="0" smtClean="0">
                <a:cs typeface="Arial"/>
              </a:rPr>
              <a:t>Washington State Department of Veterans Affairs </a:t>
            </a:r>
            <a:r>
              <a:rPr lang="en-US" sz="2200" spc="-5" dirty="0">
                <a:cs typeface="Arial"/>
              </a:rPr>
              <a:t>and</a:t>
            </a:r>
            <a:r>
              <a:rPr lang="en-US" sz="2200" spc="-150" dirty="0">
                <a:cs typeface="Arial"/>
              </a:rPr>
              <a:t> </a:t>
            </a:r>
            <a:r>
              <a:rPr lang="en-US" sz="2200" dirty="0"/>
              <a:t>Office of State </a:t>
            </a:r>
            <a:r>
              <a:rPr lang="en-US" sz="2200" dirty="0" smtClean="0"/>
              <a:t>Treasurer</a:t>
            </a:r>
            <a:r>
              <a:rPr lang="en-US" sz="2200" spc="-70" dirty="0" smtClean="0">
                <a:cs typeface="Arial"/>
              </a:rPr>
              <a:t>.</a:t>
            </a:r>
            <a:endParaRPr lang="en-US" sz="2200" dirty="0" smtClean="0">
              <a:cs typeface="Arial"/>
            </a:endParaRPr>
          </a:p>
          <a:p>
            <a:pPr marL="195580" marR="644525" indent="-182880">
              <a:spcBef>
                <a:spcPts val="575"/>
              </a:spcBef>
              <a:buClr>
                <a:srgbClr val="002060"/>
              </a:buClr>
              <a:buSzPct val="83333"/>
              <a:buChar char="•"/>
              <a:tabLst>
                <a:tab pos="195580" algn="l"/>
              </a:tabLst>
            </a:pPr>
            <a:r>
              <a:rPr lang="en-US" sz="2200" b="1" dirty="0" smtClean="0">
                <a:cs typeface="Arial"/>
              </a:rPr>
              <a:t>Tracking and Reporting:</a:t>
            </a:r>
            <a:endParaRPr lang="en-US" sz="2200" b="1" dirty="0">
              <a:cs typeface="Arial"/>
            </a:endParaRPr>
          </a:p>
          <a:p>
            <a:pPr marL="652780" lvl="1" indent="-182880">
              <a:spcBef>
                <a:spcPts val="245"/>
              </a:spcBef>
              <a:buClr>
                <a:srgbClr val="002060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200" spc="-25" dirty="0">
                <a:cs typeface="Arial"/>
              </a:rPr>
              <a:t>We </a:t>
            </a:r>
            <a:r>
              <a:rPr lang="en-US" sz="2200" spc="-5" dirty="0">
                <a:cs typeface="Arial"/>
              </a:rPr>
              <a:t>track and report diverse spending by state</a:t>
            </a:r>
            <a:r>
              <a:rPr lang="en-US" sz="2200" spc="65" dirty="0">
                <a:cs typeface="Arial"/>
              </a:rPr>
              <a:t> </a:t>
            </a:r>
            <a:r>
              <a:rPr lang="en-US" sz="2200" spc="-5" dirty="0">
                <a:cs typeface="Arial"/>
              </a:rPr>
              <a:t>agencies</a:t>
            </a:r>
            <a:r>
              <a:rPr lang="en-US" sz="2200" spc="-5" dirty="0" smtClean="0">
                <a:cs typeface="Arial"/>
              </a:rPr>
              <a:t>.</a:t>
            </a:r>
            <a:endParaRPr lang="en-US" sz="2200" dirty="0">
              <a:cs typeface="Arial"/>
            </a:endParaRPr>
          </a:p>
          <a:p>
            <a:pPr marL="195580" marR="812165" indent="-182880">
              <a:spcBef>
                <a:spcPts val="610"/>
              </a:spcBef>
              <a:buClr>
                <a:srgbClr val="002060"/>
              </a:buClr>
              <a:buSzPct val="83333"/>
              <a:buChar char="•"/>
              <a:tabLst>
                <a:tab pos="195580" algn="l"/>
              </a:tabLst>
            </a:pPr>
            <a:r>
              <a:rPr lang="en-US" sz="2200" b="1" spc="-25" dirty="0" smtClean="0">
                <a:cs typeface="Arial"/>
              </a:rPr>
              <a:t>Partnerships:</a:t>
            </a:r>
          </a:p>
          <a:p>
            <a:pPr marL="652780" marR="812165" lvl="1" indent="-182880">
              <a:spcBef>
                <a:spcPts val="610"/>
              </a:spcBef>
              <a:buClr>
                <a:srgbClr val="002060"/>
              </a:buClr>
              <a:buSzPct val="83333"/>
              <a:buChar char="•"/>
              <a:tabLst>
                <a:tab pos="195580" algn="l"/>
              </a:tabLst>
            </a:pPr>
            <a:r>
              <a:rPr lang="en-US" sz="2200" spc="-25" dirty="0" smtClean="0">
                <a:cs typeface="Arial"/>
              </a:rPr>
              <a:t>We </a:t>
            </a:r>
            <a:r>
              <a:rPr lang="en-US" sz="2200" spc="-5" dirty="0">
                <a:cs typeface="Arial"/>
              </a:rPr>
              <a:t>partner with other agencies and organizations </a:t>
            </a:r>
            <a:r>
              <a:rPr lang="en-US" sz="2200" dirty="0">
                <a:cs typeface="Arial"/>
              </a:rPr>
              <a:t>to  </a:t>
            </a:r>
            <a:r>
              <a:rPr lang="en-US" sz="2200" spc="-5" dirty="0">
                <a:cs typeface="Arial"/>
              </a:rPr>
              <a:t>educate businesses on the certification and public  procurement</a:t>
            </a:r>
            <a:r>
              <a:rPr lang="en-US" sz="2200" spc="-45" dirty="0">
                <a:cs typeface="Arial"/>
              </a:rPr>
              <a:t> </a:t>
            </a:r>
            <a:r>
              <a:rPr lang="en-US" sz="2200" spc="-5" dirty="0">
                <a:cs typeface="Arial"/>
              </a:rPr>
              <a:t>process.</a:t>
            </a:r>
            <a:endParaRPr lang="en-US" sz="2200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778764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2022"/>
          <a:stretch/>
        </p:blipFill>
        <p:spPr>
          <a:xfrm>
            <a:off x="5543896" y="1828800"/>
            <a:ext cx="4487488" cy="31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14" y="709676"/>
            <a:ext cx="510413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dirty="0" smtClean="0">
                <a:latin typeface="+mj-lt"/>
              </a:rPr>
              <a:t>Statutory Authority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14" y="1643365"/>
            <a:ext cx="8019415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44450" indent="-182880">
              <a:buClr>
                <a:srgbClr val="002060"/>
              </a:buClr>
              <a:buSzPct val="83333"/>
              <a:buChar char="•"/>
              <a:tabLst>
                <a:tab pos="195580" algn="l"/>
              </a:tabLst>
            </a:pPr>
            <a:r>
              <a:rPr lang="en-US" sz="2600" b="0" i="0" dirty="0" smtClean="0">
                <a:solidFill>
                  <a:srgbClr val="000000"/>
                </a:solidFill>
                <a:effectLst/>
              </a:rPr>
              <a:t> OMWBE is “to provide the maximum practicable opportunity for increased participation by minority and women-owned and controlled businesses in participating in public works and the process by which goods and services are procured by state agencies and educational institutions from the private sector.”</a:t>
            </a:r>
            <a:r>
              <a:rPr lang="en-US" sz="2600" dirty="0" smtClean="0">
                <a:cs typeface="Times New Roman"/>
              </a:rPr>
              <a:t>- </a:t>
            </a:r>
            <a:r>
              <a:rPr lang="en-US" sz="2600" u="sng" dirty="0" smtClean="0">
                <a:cs typeface="Times New Roman"/>
              </a:rPr>
              <a:t>RCW 39.19.010 </a:t>
            </a:r>
            <a:endParaRPr sz="2600" u="sng" dirty="0">
              <a:cs typeface="Times New Roman"/>
            </a:endParaRPr>
          </a:p>
          <a:p>
            <a:pPr marL="12700" marR="44450">
              <a:buClr>
                <a:srgbClr val="002060"/>
              </a:buClr>
              <a:buSzPct val="85416"/>
              <a:tabLst>
                <a:tab pos="195580" algn="l"/>
              </a:tabLst>
            </a:pPr>
            <a:endParaRPr lang="en-US" sz="2600" dirty="0">
              <a:cs typeface="Arial"/>
            </a:endParaRPr>
          </a:p>
          <a:p>
            <a:pPr marL="195580" marR="44450" indent="-182880">
              <a:buClr>
                <a:srgbClr val="002060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600" dirty="0" smtClean="0">
                <a:cs typeface="Arial"/>
              </a:rPr>
              <a:t>The State of Washington </a:t>
            </a:r>
            <a:r>
              <a:rPr lang="en-US" sz="2600" dirty="0"/>
              <a:t> </a:t>
            </a:r>
            <a:r>
              <a:rPr lang="en-US" sz="2600" dirty="0" smtClean="0"/>
              <a:t>intends to  “develop </a:t>
            </a:r>
            <a:r>
              <a:rPr lang="en-US" sz="2600" dirty="0"/>
              <a:t>procurement policies, procedures, and materials that encourage and facilitate state agency purchase of goods and services from Washington small businesses</a:t>
            </a:r>
            <a:r>
              <a:rPr lang="en-US" sz="2600" dirty="0" smtClean="0"/>
              <a:t>.”- </a:t>
            </a:r>
            <a:r>
              <a:rPr lang="en-US" sz="2600" u="sng" dirty="0" smtClean="0"/>
              <a:t>RCW 39.26.005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" y="0"/>
            <a:ext cx="1295400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7724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51" y="882673"/>
            <a:ext cx="671353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spc="-90" dirty="0" smtClean="0">
                <a:latin typeface="+mj-lt"/>
              </a:rPr>
              <a:t>What is a Disparity Study?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352104"/>
            <a:ext cx="4610100" cy="48030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/>
                </a:solidFill>
                <a:latin typeface="+mn-lt"/>
              </a:rPr>
              <a:t>A disparity study is an analysis that examines the number of specified individuals or groups who are available to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obtain contracts, </a:t>
            </a:r>
            <a:r>
              <a:rPr lang="en-US" sz="2600" b="0" dirty="0">
                <a:solidFill>
                  <a:schemeClr val="tx1"/>
                </a:solidFill>
                <a:latin typeface="+mn-lt"/>
              </a:rPr>
              <a:t>and those who are actually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selected (utilized). </a:t>
            </a:r>
            <a:endParaRPr lang="en-US" sz="26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The 2019 WA study looked </a:t>
            </a:r>
            <a:r>
              <a:rPr lang="en-US" sz="2600" b="0" dirty="0">
                <a:solidFill>
                  <a:schemeClr val="tx1"/>
                </a:solidFill>
                <a:latin typeface="+mn-lt"/>
              </a:rPr>
              <a:t>at goods and services,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client services and public </a:t>
            </a:r>
            <a:r>
              <a:rPr lang="en-US" sz="2600" b="0" dirty="0">
                <a:solidFill>
                  <a:schemeClr val="tx1"/>
                </a:solidFill>
                <a:latin typeface="+mn-lt"/>
              </a:rPr>
              <a:t>works contracting and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purchasing.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0050" y="2352104"/>
            <a:ext cx="3688400" cy="3954691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0" y="0"/>
            <a:ext cx="1401522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7315200"/>
            <a:ext cx="1173480" cy="276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7" name="object 3"/>
          <p:cNvSpPr/>
          <p:nvPr/>
        </p:nvSpPr>
        <p:spPr>
          <a:xfrm>
            <a:off x="-4713" y="0"/>
            <a:ext cx="1735835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0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182" y="709676"/>
            <a:ext cx="78088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85" dirty="0" smtClean="0">
                <a:latin typeface="+mj-lt"/>
              </a:rPr>
              <a:t>Utilization and Availability</a:t>
            </a:r>
            <a:endParaRPr sz="40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606" y="1600200"/>
            <a:ext cx="7887970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26364" indent="-182880">
              <a:buClr>
                <a:srgbClr val="002060"/>
              </a:buClr>
              <a:buSzPct val="85416"/>
              <a:buFontTx/>
              <a:buChar char="•"/>
              <a:tabLst>
                <a:tab pos="195580" algn="l"/>
              </a:tabLst>
            </a:pPr>
            <a:r>
              <a:rPr lang="en-US" sz="2600" spc="-5" dirty="0">
                <a:cs typeface="Arial"/>
              </a:rPr>
              <a:t>Determine utilization as a percent of total dollars in the agencies geographic and product </a:t>
            </a:r>
            <a:r>
              <a:rPr lang="en-US" sz="2600" spc="-5" dirty="0" smtClean="0">
                <a:cs typeface="Arial"/>
              </a:rPr>
              <a:t>marketplaces</a:t>
            </a:r>
            <a:endParaRPr lang="en-US" sz="2600" spc="-5" dirty="0">
              <a:cs typeface="Arial"/>
            </a:endParaRPr>
          </a:p>
          <a:p>
            <a:pPr marL="927100" marR="126364" lvl="1" indent="-457200">
              <a:buClr>
                <a:srgbClr val="002060"/>
              </a:buClr>
              <a:buSzPct val="85416"/>
              <a:buFont typeface="Courier New" panose="02070309020205020404" pitchFamily="49" charset="0"/>
              <a:buChar char="o"/>
              <a:tabLst>
                <a:tab pos="195580" algn="l"/>
              </a:tabLst>
            </a:pPr>
            <a:r>
              <a:rPr lang="en-US" sz="2600" spc="-5" dirty="0">
                <a:cs typeface="Arial"/>
              </a:rPr>
              <a:t>75% </a:t>
            </a:r>
            <a:r>
              <a:rPr lang="en-US" sz="2600" spc="-5" dirty="0" smtClean="0">
                <a:cs typeface="Arial"/>
              </a:rPr>
              <a:t>sample</a:t>
            </a:r>
          </a:p>
          <a:p>
            <a:pPr marL="927100" marR="126364" lvl="1" indent="-457200">
              <a:buClr>
                <a:srgbClr val="002060"/>
              </a:buClr>
              <a:buSzPct val="85416"/>
              <a:buFont typeface="Courier New" panose="02070309020205020404" pitchFamily="49" charset="0"/>
              <a:buChar char="o"/>
              <a:tabLst>
                <a:tab pos="195580" algn="l"/>
              </a:tabLst>
            </a:pPr>
            <a:endParaRPr lang="en-US" sz="2600" spc="-5" dirty="0" smtClean="0">
              <a:cs typeface="Arial"/>
            </a:endParaRPr>
          </a:p>
          <a:p>
            <a:pPr marL="195580" marR="126364" indent="-182880">
              <a:lnSpc>
                <a:spcPct val="100000"/>
              </a:lnSpc>
              <a:buClr>
                <a:srgbClr val="002060"/>
              </a:buClr>
              <a:buSzPct val="85416"/>
              <a:buChar char="•"/>
              <a:tabLst>
                <a:tab pos="195580" algn="l"/>
              </a:tabLst>
            </a:pPr>
            <a:r>
              <a:rPr sz="2600" spc="-5" dirty="0" smtClean="0">
                <a:cs typeface="Arial"/>
              </a:rPr>
              <a:t>Determine </a:t>
            </a:r>
            <a:r>
              <a:rPr sz="2600" spc="-5" dirty="0">
                <a:cs typeface="Arial"/>
              </a:rPr>
              <a:t>the </a:t>
            </a:r>
            <a:r>
              <a:rPr lang="en-US" sz="2600" spc="-5" dirty="0" smtClean="0">
                <a:cs typeface="Arial"/>
              </a:rPr>
              <a:t>availability as a percent of all firms.</a:t>
            </a:r>
          </a:p>
          <a:p>
            <a:pPr marL="195580" marR="126364" indent="-182880">
              <a:lnSpc>
                <a:spcPct val="100000"/>
              </a:lnSpc>
              <a:buClr>
                <a:srgbClr val="002060"/>
              </a:buClr>
              <a:buSzPct val="85416"/>
              <a:buChar char="•"/>
              <a:tabLst>
                <a:tab pos="195580" algn="l"/>
              </a:tabLst>
            </a:pPr>
            <a:endParaRPr lang="en-US" sz="2600" spc="-5" dirty="0" smtClean="0">
              <a:cs typeface="Arial"/>
            </a:endParaRPr>
          </a:p>
          <a:p>
            <a:pPr marL="195580" marR="126364" indent="-182880">
              <a:lnSpc>
                <a:spcPct val="100000"/>
              </a:lnSpc>
              <a:buClr>
                <a:srgbClr val="002060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600" spc="-5" dirty="0" smtClean="0">
                <a:cs typeface="Arial"/>
              </a:rPr>
              <a:t>Calculate </a:t>
            </a:r>
            <a:r>
              <a:rPr lang="en-US" sz="2600" spc="-5" dirty="0">
                <a:cs typeface="Arial"/>
              </a:rPr>
              <a:t>disparity indices for</a:t>
            </a:r>
            <a:r>
              <a:rPr lang="en-US" sz="2600" spc="65" dirty="0">
                <a:cs typeface="Arial"/>
              </a:rPr>
              <a:t> </a:t>
            </a:r>
            <a:r>
              <a:rPr lang="en-US" sz="2600" spc="-5" dirty="0" smtClean="0">
                <a:cs typeface="Arial"/>
              </a:rPr>
              <a:t>contracts:</a:t>
            </a:r>
            <a:endParaRPr lang="en-US" sz="2600" dirty="0" smtClean="0">
              <a:cs typeface="Arial"/>
            </a:endParaRPr>
          </a:p>
          <a:p>
            <a:pPr marL="927100" marR="126364" lvl="1" indent="-457200">
              <a:buClr>
                <a:srgbClr val="002060"/>
              </a:buClr>
              <a:buSzPct val="85416"/>
              <a:buFont typeface="Courier New" panose="02070309020205020404" pitchFamily="49" charset="0"/>
              <a:buChar char="o"/>
              <a:tabLst>
                <a:tab pos="195580" algn="l"/>
              </a:tabLst>
            </a:pPr>
            <a:r>
              <a:rPr lang="en-US" sz="2600" spc="-5" dirty="0" smtClean="0">
                <a:cs typeface="Arial"/>
              </a:rPr>
              <a:t>All </a:t>
            </a:r>
            <a:r>
              <a:rPr lang="en-US" sz="2600" spc="-5" dirty="0">
                <a:cs typeface="Arial"/>
              </a:rPr>
              <a:t>race </a:t>
            </a:r>
            <a:r>
              <a:rPr lang="en-US" sz="2600" dirty="0">
                <a:cs typeface="Arial"/>
              </a:rPr>
              <a:t>&amp; </a:t>
            </a:r>
            <a:r>
              <a:rPr lang="en-US" sz="2600" spc="-5" dirty="0">
                <a:cs typeface="Arial"/>
              </a:rPr>
              <a:t>sex groups </a:t>
            </a:r>
            <a:r>
              <a:rPr lang="en-US" sz="2600" dirty="0">
                <a:cs typeface="Arial"/>
              </a:rPr>
              <a:t>&amp; </a:t>
            </a:r>
            <a:r>
              <a:rPr lang="en-US" sz="2600" spc="-5" dirty="0">
                <a:cs typeface="Arial"/>
              </a:rPr>
              <a:t>all industry groups combined </a:t>
            </a:r>
            <a:r>
              <a:rPr lang="en-US" sz="2600" dirty="0">
                <a:cs typeface="Arial"/>
              </a:rPr>
              <a:t>&amp;  </a:t>
            </a:r>
            <a:r>
              <a:rPr lang="en-US" sz="2600" spc="-5" dirty="0" smtClean="0">
                <a:cs typeface="Arial"/>
              </a:rPr>
              <a:t>disaggregated.</a:t>
            </a:r>
            <a:endParaRPr lang="en-US" sz="2600" dirty="0" smtClean="0">
              <a:cs typeface="Arial"/>
            </a:endParaRPr>
          </a:p>
          <a:p>
            <a:pPr marL="927100" marR="126364" lvl="1" indent="-457200">
              <a:buClr>
                <a:srgbClr val="002060"/>
              </a:buClr>
              <a:buSzPct val="85416"/>
              <a:buFont typeface="Courier New" panose="02070309020205020404" pitchFamily="49" charset="0"/>
              <a:buChar char="o"/>
              <a:tabLst>
                <a:tab pos="195580" algn="l"/>
              </a:tabLst>
            </a:pPr>
            <a:r>
              <a:rPr lang="en-US" sz="2600" spc="-10" dirty="0" smtClean="0">
                <a:cs typeface="Arial"/>
              </a:rPr>
              <a:t>Examine </a:t>
            </a:r>
            <a:r>
              <a:rPr lang="en-US" sz="2600" spc="-5" dirty="0">
                <a:cs typeface="Arial"/>
              </a:rPr>
              <a:t>various impacts by industry </a:t>
            </a:r>
            <a:r>
              <a:rPr lang="en-US" sz="2600" dirty="0">
                <a:cs typeface="Arial"/>
              </a:rPr>
              <a:t>&amp; </a:t>
            </a:r>
            <a:r>
              <a:rPr lang="en-US" sz="2600" dirty="0" smtClean="0"/>
              <a:t>North </a:t>
            </a:r>
            <a:r>
              <a:rPr lang="en-US" sz="2600" dirty="0"/>
              <a:t>American Industry Classification </a:t>
            </a:r>
            <a:r>
              <a:rPr lang="en-US" sz="2600" dirty="0" smtClean="0"/>
              <a:t>System (NAICS)</a:t>
            </a:r>
            <a:r>
              <a:rPr lang="en-US" sz="2600" spc="90" dirty="0" smtClean="0">
                <a:cs typeface="Arial"/>
              </a:rPr>
              <a:t> </a:t>
            </a:r>
            <a:r>
              <a:rPr lang="en-US" sz="2600" spc="-5" dirty="0">
                <a:cs typeface="Arial"/>
              </a:rPr>
              <a:t>codes</a:t>
            </a:r>
            <a:r>
              <a:rPr lang="en-US" sz="2600" spc="-5" dirty="0" smtClean="0">
                <a:cs typeface="Arial"/>
              </a:rPr>
              <a:t>.</a:t>
            </a:r>
          </a:p>
          <a:p>
            <a:pPr marL="927100" marR="126364" lvl="1" indent="-457200">
              <a:buClr>
                <a:srgbClr val="002060"/>
              </a:buClr>
              <a:buSzPct val="85416"/>
              <a:buFont typeface="Courier New" panose="02070309020205020404" pitchFamily="49" charset="0"/>
              <a:buChar char="o"/>
              <a:tabLst>
                <a:tab pos="195580" algn="l"/>
              </a:tabLst>
            </a:pPr>
            <a:endParaRPr lang="en-US" sz="2600" spc="-5" dirty="0" smtClean="0"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772400" y="7315200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82" y="908245"/>
            <a:ext cx="8843169" cy="615553"/>
          </a:xfrm>
        </p:spPr>
        <p:txBody>
          <a:bodyPr/>
          <a:lstStyle/>
          <a:p>
            <a:pPr algn="ctr"/>
            <a:r>
              <a:rPr lang="en-US" sz="4000" spc="-90" dirty="0" smtClean="0">
                <a:latin typeface="+mj-lt"/>
              </a:rPr>
              <a:t>Disparity Ratios</a:t>
            </a:r>
            <a:endParaRPr lang="en-US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7635240" y="6954888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0" y="2477"/>
            <a:ext cx="1735835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244108"/>
            <a:ext cx="93238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002060"/>
              </a:buClr>
              <a:buSzPct val="85416"/>
              <a:tabLst>
                <a:tab pos="195580" algn="l"/>
              </a:tabLst>
            </a:pPr>
            <a:endParaRPr lang="en-US" sz="2800" dirty="0"/>
          </a:p>
          <a:p>
            <a:pPr marL="12700">
              <a:lnSpc>
                <a:spcPct val="100000"/>
              </a:lnSpc>
              <a:buClr>
                <a:srgbClr val="002060"/>
              </a:buClr>
              <a:buSzPct val="85416"/>
              <a:tabLst>
                <a:tab pos="195580" algn="l"/>
              </a:tabLst>
            </a:pPr>
            <a:endParaRPr lang="en-US" sz="2600" spc="-5" dirty="0"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2060"/>
              </a:buClr>
              <a:buSzPct val="85416"/>
              <a:tabLst>
                <a:tab pos="195580" algn="l"/>
              </a:tabLst>
            </a:pPr>
            <a:r>
              <a:rPr lang="en-US" sz="3400" b="1" spc="-5" dirty="0" smtClean="0">
                <a:cs typeface="Arial"/>
              </a:rPr>
              <a:t>Disparity </a:t>
            </a:r>
            <a:r>
              <a:rPr lang="en-US" sz="3400" b="1" spc="-5" dirty="0">
                <a:cs typeface="Arial"/>
              </a:rPr>
              <a:t>ratio </a:t>
            </a:r>
            <a:r>
              <a:rPr lang="en-US" sz="3400" b="1" dirty="0">
                <a:cs typeface="Arial"/>
              </a:rPr>
              <a:t>= </a:t>
            </a:r>
            <a:r>
              <a:rPr lang="en-US" sz="3400" b="1" spc="-5" dirty="0">
                <a:cs typeface="Arial"/>
              </a:rPr>
              <a:t>M/WBE utilization </a:t>
            </a:r>
            <a:r>
              <a:rPr lang="en-US" sz="3400" b="1" spc="80" dirty="0">
                <a:cs typeface="Arial"/>
              </a:rPr>
              <a:t>÷</a:t>
            </a:r>
            <a:r>
              <a:rPr lang="en-US" sz="3400" b="1" spc="-65" dirty="0">
                <a:cs typeface="Arial"/>
              </a:rPr>
              <a:t> </a:t>
            </a:r>
            <a:r>
              <a:rPr lang="en-US" sz="3400" b="1" spc="-5" dirty="0">
                <a:cs typeface="Arial"/>
              </a:rPr>
              <a:t>availability</a:t>
            </a:r>
            <a:endParaRPr lang="en-US" sz="3400" b="1" dirty="0">
              <a:cs typeface="Arial"/>
            </a:endParaRPr>
          </a:p>
        </p:txBody>
      </p:sp>
      <p:pic>
        <p:nvPicPr>
          <p:cNvPr id="7" name="Content Placeholder 7" descr="\\filedepot.eclient.wa.lcl\DES\Communications\Process-Improvement-Lean\AllFiles\Photos\TrainStation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97" y="3255634"/>
            <a:ext cx="5034941" cy="308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5672</TotalTime>
  <Words>1571</Words>
  <Application>Microsoft Office PowerPoint</Application>
  <PresentationFormat>Custom</PresentationFormat>
  <Paragraphs>320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Palatino Linotype</vt:lpstr>
      <vt:lpstr>Tahoma</vt:lpstr>
      <vt:lpstr>Times New Roman</vt:lpstr>
      <vt:lpstr>Office Theme</vt:lpstr>
      <vt:lpstr>PowerPoint Presentation</vt:lpstr>
      <vt:lpstr>Contact Information:</vt:lpstr>
      <vt:lpstr> Why does OMWBE exist?</vt:lpstr>
      <vt:lpstr>What does OMWBE do?</vt:lpstr>
      <vt:lpstr>What else OMWBE does . . .</vt:lpstr>
      <vt:lpstr>Statutory Authority</vt:lpstr>
      <vt:lpstr>What is a Disparity Study?</vt:lpstr>
      <vt:lpstr>Utilization and Availability</vt:lpstr>
      <vt:lpstr>Disparity Ratios</vt:lpstr>
      <vt:lpstr>PowerPoint Presentation</vt:lpstr>
      <vt:lpstr>What does the Disparity Study say?</vt:lpstr>
      <vt:lpstr>Statewide Disparity Analysis</vt:lpstr>
      <vt:lpstr>Key Anecdotal Data Reported </vt:lpstr>
      <vt:lpstr>Disparity Study Recommendations</vt:lpstr>
      <vt:lpstr>Disparity Study Recommendations</vt:lpstr>
      <vt:lpstr>Path forward: The Governor’s Subcabinet on Business Diversity</vt:lpstr>
      <vt:lpstr>Roadmap to Contracting Equity</vt:lpstr>
      <vt:lpstr>PowerPoint Presentation</vt:lpstr>
      <vt:lpstr> Areas of Focus</vt:lpstr>
      <vt:lpstr>PowerPoint Presentation</vt:lpstr>
      <vt:lpstr> 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Brooks, Julius (OMWBE)</dc:creator>
  <cp:lastModifiedBy>Brown, Rex (OMWBE)</cp:lastModifiedBy>
  <cp:revision>100</cp:revision>
  <cp:lastPrinted>2019-09-09T18:46:18Z</cp:lastPrinted>
  <dcterms:created xsi:type="dcterms:W3CDTF">2019-08-27T11:24:56Z</dcterms:created>
  <dcterms:modified xsi:type="dcterms:W3CDTF">2019-10-10T15:26:00Z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2019-08-27T00:00:00Z</vt:filetime>
  </property>
  <property fmtid="{D5CDD505-2E9C-101B-9397-08002B2CF9AE}" pid="3" name="Creator">
    <vt:lpwstr>Adobe Acrobat Pro DC 15.6.30417</vt:lpwstr>
  </property>
  <property fmtid="{D5CDD505-2E9C-101B-9397-08002B2CF9AE}" pid="4" name="LastSaved">
    <vt:filetime>2019-08-27T00:00:00Z</vt:filetime>
  </property>
</Properties>
</file>