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6" r:id="rId2"/>
    <p:sldId id="283" r:id="rId3"/>
    <p:sldId id="291" r:id="rId4"/>
    <p:sldId id="287" r:id="rId5"/>
    <p:sldId id="316" r:id="rId6"/>
    <p:sldId id="330" r:id="rId7"/>
    <p:sldId id="332" r:id="rId8"/>
    <p:sldId id="292" r:id="rId9"/>
    <p:sldId id="364" r:id="rId10"/>
    <p:sldId id="336" r:id="rId11"/>
    <p:sldId id="333" r:id="rId12"/>
    <p:sldId id="403" r:id="rId13"/>
    <p:sldId id="402" r:id="rId14"/>
    <p:sldId id="377" r:id="rId15"/>
    <p:sldId id="398" r:id="rId16"/>
    <p:sldId id="315" r:id="rId17"/>
    <p:sldId id="366" r:id="rId18"/>
    <p:sldId id="361" r:id="rId19"/>
    <p:sldId id="313" r:id="rId20"/>
    <p:sldId id="381" r:id="rId21"/>
    <p:sldId id="404" r:id="rId22"/>
    <p:sldId id="265" r:id="rId23"/>
    <p:sldId id="394" r:id="rId24"/>
    <p:sldId id="266" r:id="rId25"/>
    <p:sldId id="401" r:id="rId26"/>
    <p:sldId id="311" r:id="rId27"/>
    <p:sldId id="285" r:id="rId28"/>
    <p:sldId id="360" r:id="rId29"/>
    <p:sldId id="281" r:id="rId30"/>
    <p:sldId id="28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Devin P." initials="MDP" lastIdx="18" clrIdx="0">
    <p:extLst>
      <p:ext uri="{19B8F6BF-5375-455C-9EA6-DF929625EA0E}">
        <p15:presenceInfo xmlns:p15="http://schemas.microsoft.com/office/powerpoint/2012/main" userId="S-1-5-21-45967694-1795445312-1552899311-2562" providerId="AD"/>
      </p:ext>
    </p:extLst>
  </p:cmAuthor>
  <p:cmAuthor id="2" name="Nott, Sam" initials="NS" lastIdx="7" clrIdx="1">
    <p:extLst>
      <p:ext uri="{19B8F6BF-5375-455C-9EA6-DF929625EA0E}">
        <p15:presenceInfo xmlns:p15="http://schemas.microsoft.com/office/powerpoint/2012/main" userId="S-1-5-21-45967694-1795445312-1552899311-14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E"/>
    <a:srgbClr val="7EA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6380" autoAdjust="0"/>
  </p:normalViewPr>
  <p:slideViewPr>
    <p:cSldViewPr>
      <p:cViewPr varScale="1">
        <p:scale>
          <a:sx n="109" d="100"/>
          <a:sy n="109" d="100"/>
        </p:scale>
        <p:origin x="1992" y="10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2633" tIns="46317" rIns="92633" bIns="46317" rtlCol="0"/>
          <a:lstStyle>
            <a:lvl1pPr algn="r">
              <a:defRPr sz="1200"/>
            </a:lvl1pPr>
          </a:lstStyle>
          <a:p>
            <a:fld id="{0435EB79-4CD3-4F09-B6F4-D176C4F93551}" type="datetimeFigureOut">
              <a:rPr lang="en-US" smtClean="0"/>
              <a:t>3/17/2021</a:t>
            </a:fld>
            <a:endParaRPr lang="en-US" dirty="0"/>
          </a:p>
        </p:txBody>
      </p:sp>
      <p:sp>
        <p:nvSpPr>
          <p:cNvPr id="4" name="Footer Placeholder 3"/>
          <p:cNvSpPr>
            <a:spLocks noGrp="1"/>
          </p:cNvSpPr>
          <p:nvPr>
            <p:ph type="ftr" sz="quarter" idx="2"/>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33" tIns="46317" rIns="92633" bIns="46317" rtlCol="0" anchor="b"/>
          <a:lstStyle>
            <a:lvl1pPr algn="r">
              <a:defRPr sz="1200"/>
            </a:lvl1pPr>
          </a:lstStyle>
          <a:p>
            <a:fld id="{266C49AF-4113-468E-A0D7-98874A8AA0CC}" type="slidenum">
              <a:rPr lang="en-US" smtClean="0"/>
              <a:t>‹#›</a:t>
            </a:fld>
            <a:endParaRPr lang="en-US" dirty="0"/>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2633" tIns="46317" rIns="92633" bIns="46317"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2633" tIns="46317" rIns="92633" bIns="46317" rtlCol="0"/>
          <a:lstStyle>
            <a:lvl1pPr algn="r">
              <a:defRPr sz="1200"/>
            </a:lvl1pPr>
          </a:lstStyle>
          <a:p>
            <a:fld id="{851C3A19-11CC-4902-8D56-8C84E2F1DD11}" type="datetimeFigureOut">
              <a:rPr lang="en-US" smtClean="0"/>
              <a:t>3/17/2021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33" tIns="46317" rIns="92633" bIns="46317"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2633" tIns="46317" rIns="92633" bIns="46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5"/>
            <a:ext cx="3038475" cy="465138"/>
          </a:xfrm>
          <a:prstGeom prst="rect">
            <a:avLst/>
          </a:prstGeom>
        </p:spPr>
        <p:txBody>
          <a:bodyPr vert="horz" lIns="92633" tIns="46317" rIns="92633" bIns="463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33" tIns="46317" rIns="92633" bIns="46317" rtlCol="0" anchor="b"/>
          <a:lstStyle>
            <a:lvl1pPr algn="r">
              <a:defRPr sz="1200"/>
            </a:lvl1pPr>
          </a:lstStyle>
          <a:p>
            <a:fld id="{1E56F321-8004-430C-A3D5-D881F1EA66E9}" type="slidenum">
              <a:rPr lang="en-US" smtClean="0"/>
              <a:t>‹#›</a:t>
            </a:fld>
            <a:endParaRPr lang="en-US" dirty="0"/>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r>
              <a:rPr lang="en-US" baseline="0" dirty="0"/>
              <a:t> Dugan to introduce Project and presentation participants</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225826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2606570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 Myers to present Project specific</a:t>
            </a:r>
            <a:r>
              <a:rPr lang="en-US" baseline="0" dirty="0"/>
              <a:t> information</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 Removal and Replacing Unit Motor Control Centers</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motor control center (MCC) is equipment used to control electric motors in a central location. It consists of multiple enclosed sections, or Buckets, having a common power bus.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MCC Buckets are made up of components like motor starters, relays, variable frequency drives, Programable Logic Controls (PLC’s) and other components that control motor-based equipment (i.e. Cooling Fans or Unwatering/Governor Pumps Motors).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11</a:t>
            </a:fld>
            <a:endParaRPr lang="en-US" dirty="0"/>
          </a:p>
        </p:txBody>
      </p:sp>
    </p:spTree>
    <p:extLst>
      <p:ext uri="{BB962C8B-B14F-4D97-AF65-F5344CB8AC3E}">
        <p14:creationId xmlns:p14="http://schemas.microsoft.com/office/powerpoint/2010/main" val="53953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DM</a:t>
            </a:r>
          </a:p>
          <a:p>
            <a:pPr rtl="0"/>
            <a:r>
              <a:rPr lang="en-US" sz="1600" b="1" i="0" u="none" strike="noStrike" kern="1200" baseline="0" dirty="0">
                <a:solidFill>
                  <a:schemeClr val="tx1"/>
                </a:solidFill>
                <a:latin typeface="+mn-lt"/>
                <a:ea typeface="+mn-ea"/>
                <a:cs typeface="+mn-cs"/>
              </a:rPr>
              <a:t> MCC locations</a:t>
            </a:r>
          </a:p>
          <a:p>
            <a:pPr marL="171450" indent="-171450" rtl="0">
              <a:buFont typeface="Arial" panose="020B0604020202020204" pitchFamily="34" charset="0"/>
              <a:buChar char="•"/>
            </a:pPr>
            <a:r>
              <a:rPr lang="en-US" sz="1600" b="0" i="0" u="none" strike="noStrike" kern="1200" baseline="0" dirty="0">
                <a:solidFill>
                  <a:schemeClr val="tx1"/>
                </a:solidFill>
                <a:latin typeface="+mn-lt"/>
                <a:ea typeface="+mn-ea"/>
                <a:cs typeface="+mn-cs"/>
              </a:rPr>
              <a:t>Unit MCC are located on the (573’)</a:t>
            </a:r>
          </a:p>
          <a:p>
            <a:pPr marL="171450" indent="-171450" rtl="0">
              <a:buFont typeface="Arial" panose="020B0604020202020204" pitchFamily="34" charset="0"/>
              <a:buChar char="•"/>
            </a:pPr>
            <a:r>
              <a:rPr lang="en-US" sz="1600" b="0" i="0" u="none" strike="noStrike" kern="1200" baseline="0" dirty="0">
                <a:solidFill>
                  <a:schemeClr val="tx1"/>
                </a:solidFill>
                <a:latin typeface="+mn-lt"/>
                <a:ea typeface="+mn-ea"/>
                <a:cs typeface="+mn-cs"/>
              </a:rPr>
              <a:t>Governor MCC’s are located on the (504’) and are subject to a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wet environment.</a:t>
            </a:r>
            <a:endParaRPr lang="en-US" sz="16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12</a:t>
            </a:fld>
            <a:endParaRPr lang="en-US" dirty="0"/>
          </a:p>
        </p:txBody>
      </p:sp>
    </p:spTree>
    <p:extLst>
      <p:ext uri="{BB962C8B-B14F-4D97-AF65-F5344CB8AC3E}">
        <p14:creationId xmlns:p14="http://schemas.microsoft.com/office/powerpoint/2010/main" val="335934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DM</a:t>
            </a:r>
          </a:p>
          <a:p>
            <a:pPr rtl="0"/>
            <a:r>
              <a:rPr lang="en-US" sz="1600" b="1" i="0" u="none" strike="noStrike" kern="1200" baseline="0" dirty="0">
                <a:solidFill>
                  <a:schemeClr val="tx1"/>
                </a:solidFill>
                <a:latin typeface="+mn-lt"/>
                <a:ea typeface="+mn-ea"/>
                <a:cs typeface="+mn-cs"/>
              </a:rPr>
              <a:t>Cable Bus Make up</a:t>
            </a:r>
          </a:p>
          <a:p>
            <a:pPr marL="171450" indent="-171450" rtl="0">
              <a:buFont typeface="Arial" panose="020B0604020202020204" pitchFamily="34" charset="0"/>
              <a:buChar char="•"/>
            </a:pPr>
            <a:r>
              <a:rPr lang="en-US" sz="1600" b="0" i="0" u="none" strike="noStrike" kern="1200" baseline="0" dirty="0">
                <a:solidFill>
                  <a:schemeClr val="tx1"/>
                </a:solidFill>
                <a:latin typeface="+mn-lt"/>
                <a:ea typeface="+mn-ea"/>
                <a:cs typeface="+mn-cs"/>
              </a:rPr>
              <a:t>Top rt. – Old Style</a:t>
            </a:r>
          </a:p>
          <a:p>
            <a:pPr marL="171450" indent="-171450" rtl="0">
              <a:buFont typeface="Arial" panose="020B0604020202020204" pitchFamily="34" charset="0"/>
              <a:buChar char="•"/>
            </a:pPr>
            <a:r>
              <a:rPr lang="en-US" sz="1600" b="0" i="0" u="none" strike="noStrike" kern="1200" baseline="0" dirty="0">
                <a:solidFill>
                  <a:schemeClr val="tx1"/>
                </a:solidFill>
                <a:latin typeface="+mn-lt"/>
                <a:ea typeface="+mn-ea"/>
                <a:cs typeface="+mn-cs"/>
              </a:rPr>
              <a:t>Top lt. – New Style </a:t>
            </a:r>
          </a:p>
          <a:p>
            <a:pPr marL="171450" indent="-171450" rtl="0">
              <a:buFont typeface="Arial" panose="020B0604020202020204" pitchFamily="34" charset="0"/>
              <a:buChar char="•"/>
            </a:pPr>
            <a:r>
              <a:rPr lang="en-US" sz="1600" b="0" i="0" u="none" strike="noStrike" kern="1200" baseline="0" dirty="0">
                <a:solidFill>
                  <a:schemeClr val="tx1"/>
                </a:solidFill>
                <a:latin typeface="+mn-lt"/>
                <a:ea typeface="+mn-ea"/>
                <a:cs typeface="+mn-cs"/>
              </a:rPr>
              <a:t>Bottom rt. – Old Style Panel</a:t>
            </a:r>
          </a:p>
          <a:p>
            <a:pPr marL="171450" indent="-171450" rtl="0">
              <a:buFont typeface="Arial" panose="020B0604020202020204" pitchFamily="34" charset="0"/>
              <a:buChar char="•"/>
            </a:pPr>
            <a:r>
              <a:rPr lang="en-US" sz="1600" b="0" i="0" u="none" strike="noStrike" kern="1200" baseline="0" dirty="0">
                <a:solidFill>
                  <a:schemeClr val="tx1"/>
                </a:solidFill>
                <a:latin typeface="+mn-lt"/>
                <a:ea typeface="+mn-ea"/>
                <a:cs typeface="+mn-cs"/>
              </a:rPr>
              <a:t>Bottom Lt – </a:t>
            </a:r>
            <a:r>
              <a:rPr lang="en-US" sz="1600" b="0" i="0" u="none" strike="noStrike" kern="1200" baseline="0">
                <a:solidFill>
                  <a:schemeClr val="tx1"/>
                </a:solidFill>
                <a:latin typeface="+mn-lt"/>
                <a:ea typeface="+mn-ea"/>
                <a:cs typeface="+mn-cs"/>
              </a:rPr>
              <a:t>New Style Panel</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13</a:t>
            </a:fld>
            <a:endParaRPr lang="en-US" dirty="0"/>
          </a:p>
        </p:txBody>
      </p:sp>
    </p:spTree>
    <p:extLst>
      <p:ext uri="{BB962C8B-B14F-4D97-AF65-F5344CB8AC3E}">
        <p14:creationId xmlns:p14="http://schemas.microsoft.com/office/powerpoint/2010/main" val="57240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pPr rtl="0"/>
            <a:r>
              <a:rPr lang="en-US" sz="1200" b="1" i="0" u="none" strike="noStrike" kern="1200" baseline="0" dirty="0">
                <a:solidFill>
                  <a:schemeClr val="tx1"/>
                </a:solidFill>
                <a:latin typeface="+mn-lt"/>
                <a:ea typeface="+mn-ea"/>
                <a:cs typeface="+mn-cs"/>
              </a:rPr>
              <a:t>Project Budget</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Budget estimated at $3.5mil</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All costs include 8.3% sales tax, 5% owners project contingency  and a combined 15% contingency for design, construction, escalation and inflation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14</a:t>
            </a:fld>
            <a:endParaRPr lang="en-US" dirty="0"/>
          </a:p>
        </p:txBody>
      </p:sp>
    </p:spTree>
    <p:extLst>
      <p:ext uri="{BB962C8B-B14F-4D97-AF65-F5344CB8AC3E}">
        <p14:creationId xmlns:p14="http://schemas.microsoft.com/office/powerpoint/2010/main" val="358047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 </a:t>
            </a:r>
            <a:r>
              <a:rPr lang="en-US" sz="1200" b="1" i="0" u="none" strike="noStrike" kern="1200" baseline="0" dirty="0">
                <a:solidFill>
                  <a:schemeClr val="tx1"/>
                </a:solidFill>
                <a:latin typeface="+mn-lt"/>
                <a:ea typeface="+mn-ea"/>
                <a:cs typeface="+mn-cs"/>
              </a:rPr>
              <a:t>–Project Funding</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This project is part of the PH2 Rehabilitation Program</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Funding for this Program was INITIALLY approved by the District Board of Commissioners in 2017</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And continues to be supported in the subsequent Capital Budgets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15</a:t>
            </a:fld>
            <a:endParaRPr lang="en-US" dirty="0"/>
          </a:p>
        </p:txBody>
      </p:sp>
    </p:spTree>
    <p:extLst>
      <p:ext uri="{BB962C8B-B14F-4D97-AF65-F5344CB8AC3E}">
        <p14:creationId xmlns:p14="http://schemas.microsoft.com/office/powerpoint/2010/main" val="353216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pPr rtl="0"/>
            <a:r>
              <a:rPr lang="en-US" sz="1200" b="1" i="0" u="none" strike="noStrike" kern="1200" baseline="0" dirty="0">
                <a:solidFill>
                  <a:schemeClr val="tx1"/>
                </a:solidFill>
                <a:latin typeface="+mn-lt"/>
                <a:ea typeface="+mn-ea"/>
                <a:cs typeface="+mn-cs"/>
              </a:rPr>
              <a:t>Project Schedule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We plan to issue the RFQ early next month (</a:t>
            </a:r>
            <a:r>
              <a:rPr lang="en-US" dirty="0"/>
              <a:t>Next week or as soon after as possible)</a:t>
            </a:r>
            <a:endParaRPr lang="en-US" sz="1200" b="0" i="0" u="none" strike="noStrike" kern="1200" baseline="0" dirty="0">
              <a:solidFill>
                <a:schemeClr val="tx1"/>
              </a:solidFill>
              <a:latin typeface="+mn-lt"/>
              <a:ea typeface="+mn-ea"/>
              <a:cs typeface="+mn-cs"/>
            </a:endParaRP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Identify qualified Design-Builders to move into the RFP stage by mid-May</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Notify the </a:t>
            </a:r>
            <a:r>
              <a:rPr lang="en-US" sz="1200" b="1" i="0" u="none" strike="noStrike" kern="1200" baseline="0" dirty="0">
                <a:solidFill>
                  <a:schemeClr val="tx1"/>
                </a:solidFill>
                <a:latin typeface="+mn-lt"/>
                <a:ea typeface="+mn-ea"/>
                <a:cs typeface="+mn-cs"/>
              </a:rPr>
              <a:t>Most-Qualified Design/Builder </a:t>
            </a:r>
            <a:r>
              <a:rPr lang="en-US" sz="1200" b="0" i="0" u="none" strike="noStrike" kern="1200" baseline="0" dirty="0">
                <a:solidFill>
                  <a:schemeClr val="tx1"/>
                </a:solidFill>
                <a:latin typeface="+mn-lt"/>
                <a:ea typeface="+mn-ea"/>
                <a:cs typeface="+mn-cs"/>
              </a:rPr>
              <a:t>in September</a:t>
            </a:r>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16</a:t>
            </a:fld>
            <a:endParaRPr lang="en-US" dirty="0"/>
          </a:p>
        </p:txBody>
      </p:sp>
    </p:spTree>
    <p:extLst>
      <p:ext uri="{BB962C8B-B14F-4D97-AF65-F5344CB8AC3E}">
        <p14:creationId xmlns:p14="http://schemas.microsoft.com/office/powerpoint/2010/main" val="16686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pPr rtl="0"/>
            <a:r>
              <a:rPr lang="en-US" sz="1200" b="1" i="0" u="none" strike="noStrike" kern="1200" baseline="0" dirty="0">
                <a:solidFill>
                  <a:schemeClr val="tx1"/>
                </a:solidFill>
                <a:latin typeface="+mn-lt"/>
                <a:ea typeface="+mn-ea"/>
                <a:cs typeface="+mn-cs"/>
              </a:rPr>
              <a:t>Project Schedule (cont.)</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Execute D/B Agreement in October 2021</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Execute GMP in December 2021</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Construction Phase 2022 </a:t>
            </a:r>
            <a:r>
              <a:rPr lang="en-US" sz="1200" b="0" i="0" u="none" strike="noStrike" kern="1200" baseline="0">
                <a:solidFill>
                  <a:schemeClr val="tx1"/>
                </a:solidFill>
                <a:latin typeface="+mn-lt"/>
                <a:ea typeface="+mn-ea"/>
                <a:cs typeface="+mn-cs"/>
              </a:rPr>
              <a:t>– 2030</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17</a:t>
            </a:fld>
            <a:endParaRPr lang="en-US" dirty="0"/>
          </a:p>
        </p:txBody>
      </p:sp>
    </p:spTree>
    <p:extLst>
      <p:ext uri="{BB962C8B-B14F-4D97-AF65-F5344CB8AC3E}">
        <p14:creationId xmlns:p14="http://schemas.microsoft.com/office/powerpoint/2010/main" val="280850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pPr rtl="0"/>
            <a:r>
              <a:rPr lang="en-US" sz="1200" b="1" i="0" u="none" strike="noStrike" kern="1200" baseline="0" dirty="0">
                <a:solidFill>
                  <a:schemeClr val="tx1"/>
                </a:solidFill>
                <a:latin typeface="+mn-lt"/>
                <a:ea typeface="+mn-ea"/>
                <a:cs typeface="+mn-cs"/>
              </a:rPr>
              <a:t>Project Schedule (cont.) </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Execution to be performed in conjunction with our PH2 Unit Rehabilitation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18</a:t>
            </a:fld>
            <a:endParaRPr lang="en-US" dirty="0"/>
          </a:p>
        </p:txBody>
      </p:sp>
    </p:spTree>
    <p:extLst>
      <p:ext uri="{BB962C8B-B14F-4D97-AF65-F5344CB8AC3E}">
        <p14:creationId xmlns:p14="http://schemas.microsoft.com/office/powerpoint/2010/main" val="380829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p>
          <a:p>
            <a:pPr rtl="0"/>
            <a:r>
              <a:rPr lang="en-US" sz="1200" b="1" i="0" u="none" strike="noStrike" kern="1200" baseline="0" dirty="0">
                <a:solidFill>
                  <a:schemeClr val="tx1"/>
                </a:solidFill>
                <a:latin typeface="+mn-lt"/>
                <a:ea typeface="+mn-ea"/>
                <a:cs typeface="+mn-cs"/>
              </a:rPr>
              <a:t>Why B/D</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Gives us the opportunity explore innovative technology and execution solutions</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PH2 is a functioning power generation facility and having the ability to work with the most qualified Design/Builder will be crucial to completing this project without causing major disruption to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19</a:t>
            </a:fld>
            <a:endParaRPr lang="en-US" dirty="0"/>
          </a:p>
        </p:txBody>
      </p:sp>
    </p:spTree>
    <p:extLst>
      <p:ext uri="{BB962C8B-B14F-4D97-AF65-F5344CB8AC3E}">
        <p14:creationId xmlns:p14="http://schemas.microsoft.com/office/powerpoint/2010/main" val="166789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10"/>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1863564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r>
              <a:rPr lang="en-US" baseline="0" dirty="0"/>
              <a:t> </a:t>
            </a:r>
            <a:endParaRPr lang="en-US" dirty="0"/>
          </a:p>
          <a:p>
            <a:pPr rtl="0"/>
            <a:r>
              <a:rPr lang="en-US" sz="1200" b="1" i="0" u="none" strike="noStrike" kern="1200" baseline="0" dirty="0">
                <a:solidFill>
                  <a:schemeClr val="tx1"/>
                </a:solidFill>
                <a:latin typeface="+mn-lt"/>
                <a:ea typeface="+mn-ea"/>
                <a:cs typeface="+mn-cs"/>
              </a:rPr>
              <a:t>Statutory Compliance</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This project meets the Statutory requirements by:</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Powerhouse 2 is continually operating power plant. </a:t>
            </a:r>
          </a:p>
          <a:p>
            <a:pPr marL="1085850" lvl="2"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Phased construction required to minimize operational impacts on power generation</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This being highly specialized work (Cable - Size and Routing)</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Several new technologies have been developed since original installation (Networking &amp; Arc Flash)</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Innovative installation procedures and scheduling options could bring cost and time savings to this project.</a:t>
            </a:r>
          </a:p>
        </p:txBody>
      </p:sp>
      <p:sp>
        <p:nvSpPr>
          <p:cNvPr id="4" name="Slide Number Placeholder 3"/>
          <p:cNvSpPr>
            <a:spLocks noGrp="1"/>
          </p:cNvSpPr>
          <p:nvPr>
            <p:ph type="sldNum" sz="quarter" idx="10"/>
          </p:nvPr>
        </p:nvSpPr>
        <p:spPr/>
        <p:txBody>
          <a:bodyPr/>
          <a:lstStyle/>
          <a:p>
            <a:fld id="{1E56F321-8004-430C-A3D5-D881F1EA66E9}" type="slidenum">
              <a:rPr lang="en-US" smtClean="0"/>
              <a:t>20</a:t>
            </a:fld>
            <a:endParaRPr lang="en-US" dirty="0"/>
          </a:p>
        </p:txBody>
      </p:sp>
    </p:spTree>
    <p:extLst>
      <p:ext uri="{BB962C8B-B14F-4D97-AF65-F5344CB8AC3E}">
        <p14:creationId xmlns:p14="http://schemas.microsoft.com/office/powerpoint/2010/main" val="374861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r>
              <a:rPr lang="en-US" baseline="0" dirty="0"/>
              <a:t> </a:t>
            </a:r>
            <a:endParaRPr lang="en-US" dirty="0"/>
          </a:p>
          <a:p>
            <a:pPr rtl="0"/>
            <a:r>
              <a:rPr lang="en-US" sz="1200" b="1" i="0" u="none" strike="noStrike" kern="1200" baseline="0" dirty="0">
                <a:solidFill>
                  <a:schemeClr val="tx1"/>
                </a:solidFill>
                <a:latin typeface="+mn-lt"/>
                <a:ea typeface="+mn-ea"/>
                <a:cs typeface="+mn-cs"/>
              </a:rPr>
              <a:t>Statutory Compliance</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This project meets the Statutory requirements by:</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Powerhouse 2 is continually operating power plant. </a:t>
            </a:r>
          </a:p>
          <a:p>
            <a:pPr marL="1085850" lvl="2"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Phased construction required to minimize operational impacts on power generation</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This being highly specialized work (Cable - Size and Routing)</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Several new technologies have been developed since original installation</a:t>
            </a:r>
          </a:p>
          <a:p>
            <a:pPr marL="171450"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Innovative installation procedures and scheduling options could bring cost and time savings to this project.</a:t>
            </a:r>
          </a:p>
        </p:txBody>
      </p:sp>
      <p:sp>
        <p:nvSpPr>
          <p:cNvPr id="4" name="Slide Number Placeholder 3"/>
          <p:cNvSpPr>
            <a:spLocks noGrp="1"/>
          </p:cNvSpPr>
          <p:nvPr>
            <p:ph type="sldNum" sz="quarter" idx="10"/>
          </p:nvPr>
        </p:nvSpPr>
        <p:spPr/>
        <p:txBody>
          <a:bodyPr/>
          <a:lstStyle/>
          <a:p>
            <a:fld id="{1E56F321-8004-430C-A3D5-D881F1EA66E9}" type="slidenum">
              <a:rPr lang="en-US" smtClean="0"/>
              <a:t>21</a:t>
            </a:fld>
            <a:endParaRPr lang="en-US" dirty="0"/>
          </a:p>
        </p:txBody>
      </p:sp>
    </p:spTree>
    <p:extLst>
      <p:ext uri="{BB962C8B-B14F-4D97-AF65-F5344CB8AC3E}">
        <p14:creationId xmlns:p14="http://schemas.microsoft.com/office/powerpoint/2010/main" val="385262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22</a:t>
            </a:fld>
            <a:endParaRPr lang="en-US" dirty="0"/>
          </a:p>
        </p:txBody>
      </p:sp>
    </p:spTree>
    <p:extLst>
      <p:ext uri="{BB962C8B-B14F-4D97-AF65-F5344CB8AC3E}">
        <p14:creationId xmlns:p14="http://schemas.microsoft.com/office/powerpoint/2010/main" val="1628851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23</a:t>
            </a:fld>
            <a:endParaRPr lang="en-US" dirty="0"/>
          </a:p>
        </p:txBody>
      </p:sp>
    </p:spTree>
    <p:extLst>
      <p:ext uri="{BB962C8B-B14F-4D97-AF65-F5344CB8AC3E}">
        <p14:creationId xmlns:p14="http://schemas.microsoft.com/office/powerpoint/2010/main" val="309793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24</a:t>
            </a:fld>
            <a:endParaRPr lang="en-US" dirty="0"/>
          </a:p>
        </p:txBody>
      </p:sp>
    </p:spTree>
    <p:extLst>
      <p:ext uri="{BB962C8B-B14F-4D97-AF65-F5344CB8AC3E}">
        <p14:creationId xmlns:p14="http://schemas.microsoft.com/office/powerpoint/2010/main" val="414413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DM</a:t>
            </a:r>
            <a:r>
              <a:rPr lang="en-US" baseline="0" dirty="0"/>
              <a:t> or JS</a:t>
            </a:r>
            <a:endParaRPr lang="en-US" dirty="0"/>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25</a:t>
            </a:fld>
            <a:endParaRPr lang="en-US" dirty="0"/>
          </a:p>
        </p:txBody>
      </p:sp>
    </p:spTree>
    <p:extLst>
      <p:ext uri="{BB962C8B-B14F-4D97-AF65-F5344CB8AC3E}">
        <p14:creationId xmlns:p14="http://schemas.microsoft.com/office/powerpoint/2010/main" val="1784047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26</a:t>
            </a:fld>
            <a:endParaRPr lang="en-US" dirty="0"/>
          </a:p>
        </p:txBody>
      </p:sp>
    </p:spTree>
    <p:extLst>
      <p:ext uri="{BB962C8B-B14F-4D97-AF65-F5344CB8AC3E}">
        <p14:creationId xmlns:p14="http://schemas.microsoft.com/office/powerpoint/2010/main" val="2550566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27</a:t>
            </a:fld>
            <a:endParaRPr lang="en-US" dirty="0"/>
          </a:p>
        </p:txBody>
      </p:sp>
    </p:spTree>
    <p:extLst>
      <p:ext uri="{BB962C8B-B14F-4D97-AF65-F5344CB8AC3E}">
        <p14:creationId xmlns:p14="http://schemas.microsoft.com/office/powerpoint/2010/main" val="2484524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28</a:t>
            </a:fld>
            <a:endParaRPr lang="en-US" dirty="0"/>
          </a:p>
        </p:txBody>
      </p:sp>
    </p:spTree>
    <p:extLst>
      <p:ext uri="{BB962C8B-B14F-4D97-AF65-F5344CB8AC3E}">
        <p14:creationId xmlns:p14="http://schemas.microsoft.com/office/powerpoint/2010/main" val="3011420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Jim Dugan</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29</a:t>
            </a:fld>
            <a:endParaRPr lang="en-US" dirty="0"/>
          </a:p>
        </p:txBody>
      </p:sp>
    </p:spTree>
    <p:extLst>
      <p:ext uri="{BB962C8B-B14F-4D97-AF65-F5344CB8AC3E}">
        <p14:creationId xmlns:p14="http://schemas.microsoft.com/office/powerpoint/2010/main" val="204076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5"/>
          </p:nvPr>
        </p:nvSpPr>
        <p:spPr/>
        <p:txBody>
          <a:bodyPr/>
          <a:lstStyle/>
          <a:p>
            <a:fld id="{1E56F321-8004-430C-A3D5-D881F1EA66E9}" type="slidenum">
              <a:rPr lang="en-US" smtClean="0"/>
              <a:t>3</a:t>
            </a:fld>
            <a:endParaRPr lang="en-US" dirty="0"/>
          </a:p>
        </p:txBody>
      </p:sp>
    </p:spTree>
    <p:extLst>
      <p:ext uri="{BB962C8B-B14F-4D97-AF65-F5344CB8AC3E}">
        <p14:creationId xmlns:p14="http://schemas.microsoft.com/office/powerpoint/2010/main" val="763366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fld id="{1E56F321-8004-430C-A3D5-D881F1EA66E9}" type="slidenum">
              <a:rPr lang="en-US" smtClean="0"/>
              <a:t>30</a:t>
            </a:fld>
            <a:endParaRPr lang="en-US" dirty="0"/>
          </a:p>
        </p:txBody>
      </p:sp>
    </p:spTree>
    <p:extLst>
      <p:ext uri="{BB962C8B-B14F-4D97-AF65-F5344CB8AC3E}">
        <p14:creationId xmlns:p14="http://schemas.microsoft.com/office/powerpoint/2010/main" val="234541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10"/>
          </p:nvPr>
        </p:nvSpPr>
        <p:spPr/>
        <p:txBody>
          <a:bodyPr/>
          <a:lstStyle/>
          <a:p>
            <a:fld id="{1E56F321-8004-430C-A3D5-D881F1EA66E9}" type="slidenum">
              <a:rPr lang="en-US" smtClean="0"/>
              <a:t>4</a:t>
            </a:fld>
            <a:endParaRPr lang="en-US" dirty="0"/>
          </a:p>
        </p:txBody>
      </p:sp>
    </p:spTree>
    <p:extLst>
      <p:ext uri="{BB962C8B-B14F-4D97-AF65-F5344CB8AC3E}">
        <p14:creationId xmlns:p14="http://schemas.microsoft.com/office/powerpoint/2010/main" val="37548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t>
            </a:r>
          </a:p>
        </p:txBody>
      </p:sp>
      <p:sp>
        <p:nvSpPr>
          <p:cNvPr id="4" name="Slide Number Placeholder 3"/>
          <p:cNvSpPr>
            <a:spLocks noGrp="1"/>
          </p:cNvSpPr>
          <p:nvPr>
            <p:ph type="sldNum" sz="quarter" idx="10"/>
          </p:nvPr>
        </p:nvSpPr>
        <p:spPr/>
        <p:txBody>
          <a:bodyPr/>
          <a:lstStyle/>
          <a:p>
            <a:fld id="{1E56F321-8004-430C-A3D5-D881F1EA66E9}" type="slidenum">
              <a:rPr lang="en-US" smtClean="0"/>
              <a:t>5</a:t>
            </a:fld>
            <a:endParaRPr lang="en-US" dirty="0"/>
          </a:p>
        </p:txBody>
      </p:sp>
    </p:spTree>
    <p:extLst>
      <p:ext uri="{BB962C8B-B14F-4D97-AF65-F5344CB8AC3E}">
        <p14:creationId xmlns:p14="http://schemas.microsoft.com/office/powerpoint/2010/main" val="398191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Sagerser present the District information</a:t>
            </a:r>
          </a:p>
        </p:txBody>
      </p:sp>
      <p:sp>
        <p:nvSpPr>
          <p:cNvPr id="4" name="Slide Number Placeholder 3"/>
          <p:cNvSpPr>
            <a:spLocks noGrp="1"/>
          </p:cNvSpPr>
          <p:nvPr>
            <p:ph type="sldNum" sz="quarter" idx="10"/>
          </p:nvPr>
        </p:nvSpPr>
        <p:spPr/>
        <p:txBody>
          <a:bodyPr/>
          <a:lstStyle/>
          <a:p>
            <a:fld id="{1E56F321-8004-430C-A3D5-D881F1EA66E9}" type="slidenum">
              <a:rPr lang="en-US" smtClean="0"/>
              <a:t>6</a:t>
            </a:fld>
            <a:endParaRPr lang="en-US" dirty="0"/>
          </a:p>
        </p:txBody>
      </p:sp>
    </p:spTree>
    <p:extLst>
      <p:ext uri="{BB962C8B-B14F-4D97-AF65-F5344CB8AC3E}">
        <p14:creationId xmlns:p14="http://schemas.microsoft.com/office/powerpoint/2010/main" val="264351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7</a:t>
            </a:fld>
            <a:endParaRPr lang="en-US" dirty="0"/>
          </a:p>
        </p:txBody>
      </p:sp>
    </p:spTree>
    <p:extLst>
      <p:ext uri="{BB962C8B-B14F-4D97-AF65-F5344CB8AC3E}">
        <p14:creationId xmlns:p14="http://schemas.microsoft.com/office/powerpoint/2010/main" val="395415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8</a:t>
            </a:fld>
            <a:endParaRPr lang="en-US" dirty="0"/>
          </a:p>
        </p:txBody>
      </p:sp>
    </p:spTree>
    <p:extLst>
      <p:ext uri="{BB962C8B-B14F-4D97-AF65-F5344CB8AC3E}">
        <p14:creationId xmlns:p14="http://schemas.microsoft.com/office/powerpoint/2010/main" val="199765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JS</a:t>
            </a:r>
          </a:p>
        </p:txBody>
      </p:sp>
      <p:sp>
        <p:nvSpPr>
          <p:cNvPr id="4" name="Slide Number Placeholder 3"/>
          <p:cNvSpPr>
            <a:spLocks noGrp="1"/>
          </p:cNvSpPr>
          <p:nvPr>
            <p:ph type="sldNum" sz="quarter" idx="10"/>
          </p:nvPr>
        </p:nvSpPr>
        <p:spPr/>
        <p:txBody>
          <a:bodyPr/>
          <a:lstStyle/>
          <a:p>
            <a:fld id="{1E56F321-8004-430C-A3D5-D881F1EA66E9}" type="slidenum">
              <a:rPr lang="en-US" smtClean="0"/>
              <a:t>9</a:t>
            </a:fld>
            <a:endParaRPr lang="en-US" dirty="0"/>
          </a:p>
        </p:txBody>
      </p:sp>
    </p:spTree>
    <p:extLst>
      <p:ext uri="{BB962C8B-B14F-4D97-AF65-F5344CB8AC3E}">
        <p14:creationId xmlns:p14="http://schemas.microsoft.com/office/powerpoint/2010/main" val="300699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366C0D8-AE11-4882-8726-CB4184BAFA49}" type="datetimeFigureOut">
              <a:rPr lang="en-US" smtClean="0"/>
              <a:t>3/17/2021</a:t>
            </a:fld>
            <a:endParaRPr lang="en-US" dirty="0"/>
          </a:p>
        </p:txBody>
      </p:sp>
      <p:sp>
        <p:nvSpPr>
          <p:cNvPr id="9" name="Slide Number Placeholder 8"/>
          <p:cNvSpPr>
            <a:spLocks noGrp="1"/>
          </p:cNvSpPr>
          <p:nvPr>
            <p:ph type="sldNum" sz="quarter" idx="11"/>
          </p:nvPr>
        </p:nvSpPr>
        <p:spPr/>
        <p:txBody>
          <a:bodyPr/>
          <a:lstStyle/>
          <a:p>
            <a:fld id="{ED8B61A2-6DF4-46F6-B57D-F774B42E49EA}"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8B61A2-6DF4-46F6-B57D-F774B42E49EA}"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66C0D8-AE11-4882-8726-CB4184BAFA49}" type="datetimeFigureOut">
              <a:rPr lang="en-US" smtClean="0"/>
              <a:t>3/17/2021</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fif"/><Relationship Id="rId4" Type="http://schemas.openxmlformats.org/officeDocument/2006/relationships/image" Target="../media/image13.jf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749" y="2819400"/>
            <a:ext cx="7543800" cy="1162262"/>
          </a:xfrm>
        </p:spPr>
        <p:txBody>
          <a:bodyPr>
            <a:noAutofit/>
          </a:bodyPr>
          <a:lstStyle/>
          <a:p>
            <a:pPr algn="ctr"/>
            <a:br>
              <a:rPr lang="en-US" sz="3600" b="1" dirty="0"/>
            </a:br>
            <a:br>
              <a:rPr lang="en-US" sz="3600" b="1" dirty="0"/>
            </a:br>
            <a:br>
              <a:rPr lang="en-US" sz="3600" b="1" dirty="0"/>
            </a:br>
            <a:br>
              <a:rPr lang="en-US" sz="3600" b="1" dirty="0"/>
            </a:br>
            <a:r>
              <a:rPr lang="en-US" sz="3200" b="1" dirty="0"/>
              <a:t>Rock Island Dam Powerhouse #2</a:t>
            </a:r>
            <a:br>
              <a:rPr lang="en-US" sz="3200" b="1" dirty="0"/>
            </a:br>
            <a:r>
              <a:rPr lang="en-US" sz="3200" b="1" dirty="0"/>
              <a:t>Unit Motor Control Centers (MCCs) Replacement</a:t>
            </a:r>
            <a:endParaRPr lang="en-US" sz="3200" dirty="0">
              <a:solidFill>
                <a:schemeClr val="tx1"/>
              </a:solidFill>
              <a:latin typeface="+mn-lt"/>
            </a:endParaRPr>
          </a:p>
        </p:txBody>
      </p:sp>
      <p:sp>
        <p:nvSpPr>
          <p:cNvPr id="3" name="Subtitle 2"/>
          <p:cNvSpPr>
            <a:spLocks noGrp="1"/>
          </p:cNvSpPr>
          <p:nvPr>
            <p:ph type="subTitle" idx="1"/>
          </p:nvPr>
        </p:nvSpPr>
        <p:spPr>
          <a:xfrm>
            <a:off x="1504948" y="4495800"/>
            <a:ext cx="5867402" cy="933662"/>
          </a:xfrm>
        </p:spPr>
        <p:txBody>
          <a:bodyPr>
            <a:normAutofit fontScale="92500"/>
          </a:bodyPr>
          <a:lstStyle/>
          <a:p>
            <a:pPr algn="ctr"/>
            <a:r>
              <a:rPr lang="en-US" dirty="0">
                <a:solidFill>
                  <a:schemeClr val="tx1"/>
                </a:solidFill>
              </a:rPr>
              <a:t>Application to use the Progressive D/B Delivery Method </a:t>
            </a:r>
          </a:p>
          <a:p>
            <a:pPr algn="ctr"/>
            <a:r>
              <a:rPr lang="en-US" dirty="0">
                <a:solidFill>
                  <a:schemeClr val="tx1"/>
                </a:solidFill>
              </a:rPr>
              <a:t>March 25, 2021 Presentation</a:t>
            </a:r>
            <a:endParaRPr lang="en-US" sz="2000" dirty="0">
              <a:solidFill>
                <a:schemeClr val="tx1"/>
              </a:solidFill>
            </a:endParaRPr>
          </a:p>
        </p:txBody>
      </p:sp>
      <p:sp>
        <p:nvSpPr>
          <p:cNvPr id="8" name="Subtitle 2"/>
          <p:cNvSpPr txBox="1">
            <a:spLocks/>
          </p:cNvSpPr>
          <p:nvPr/>
        </p:nvSpPr>
        <p:spPr>
          <a:xfrm>
            <a:off x="228600" y="5943600"/>
            <a:ext cx="8058149" cy="685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1600" dirty="0"/>
              <a:t>“To provide sustainable, reliable utility services that enhance the quality </a:t>
            </a:r>
          </a:p>
          <a:p>
            <a:pPr algn="ctr"/>
            <a:r>
              <a:rPr lang="en-US" sz="1600" dirty="0"/>
              <a:t>of life in Chelan County.”</a:t>
            </a:r>
            <a:endParaRPr lang="en-US" sz="1600" b="1" dirty="0">
              <a:solidFill>
                <a:srgbClr val="7EA6D9"/>
              </a:solidFill>
            </a:endParaRPr>
          </a:p>
        </p:txBody>
      </p:sp>
      <p:pic>
        <p:nvPicPr>
          <p:cNvPr id="4" name="Picture 3">
            <a:extLst>
              <a:ext uri="{FF2B5EF4-FFF2-40B4-BE49-F238E27FC236}">
                <a16:creationId xmlns:a16="http://schemas.microsoft.com/office/drawing/2014/main" id="{358461DE-A8B3-44BD-9209-ED1FF1E2C07A}"/>
              </a:ext>
            </a:extLst>
          </p:cNvPr>
          <p:cNvPicPr>
            <a:picLocks noChangeAspect="1"/>
          </p:cNvPicPr>
          <p:nvPr/>
        </p:nvPicPr>
        <p:blipFill>
          <a:blip r:embed="rId3"/>
          <a:stretch>
            <a:fillRect/>
          </a:stretch>
        </p:blipFill>
        <p:spPr>
          <a:xfrm>
            <a:off x="2895600" y="205423"/>
            <a:ext cx="2692262" cy="2099839"/>
          </a:xfrm>
          <a:prstGeom prst="rect">
            <a:avLst/>
          </a:prstGeom>
        </p:spPr>
      </p:pic>
    </p:spTree>
    <p:extLst>
      <p:ext uri="{BB962C8B-B14F-4D97-AF65-F5344CB8AC3E}">
        <p14:creationId xmlns:p14="http://schemas.microsoft.com/office/powerpoint/2010/main" val="5320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7620000" cy="1143000"/>
          </a:xfrm>
        </p:spPr>
        <p:txBody>
          <a:bodyPr/>
          <a:lstStyle/>
          <a:p>
            <a:pPr algn="ctr"/>
            <a:r>
              <a:rPr lang="en-US" sz="4400" dirty="0">
                <a:solidFill>
                  <a:schemeClr val="tx1"/>
                </a:solidFill>
              </a:rPr>
              <a:t>Rock Island Dam </a:t>
            </a:r>
          </a:p>
        </p:txBody>
      </p:sp>
      <p:sp>
        <p:nvSpPr>
          <p:cNvPr id="3" name="Content Placeholder 2"/>
          <p:cNvSpPr>
            <a:spLocks noGrp="1"/>
          </p:cNvSpPr>
          <p:nvPr>
            <p:ph sz="half" idx="4294967295"/>
          </p:nvPr>
        </p:nvSpPr>
        <p:spPr>
          <a:xfrm>
            <a:off x="381000" y="1676400"/>
            <a:ext cx="3962400" cy="4589463"/>
          </a:xfrm>
        </p:spPr>
        <p:txBody>
          <a:bodyPr>
            <a:normAutofit fontScale="92500" lnSpcReduction="10000"/>
          </a:bodyPr>
          <a:lstStyle/>
          <a:p>
            <a:r>
              <a:rPr lang="en-US" sz="1700" dirty="0"/>
              <a:t>First Powerhouse built in 1933</a:t>
            </a:r>
          </a:p>
          <a:p>
            <a:r>
              <a:rPr lang="en-US" sz="1700" dirty="0"/>
              <a:t>First Hydropower project on the Columbia River </a:t>
            </a:r>
          </a:p>
          <a:p>
            <a:r>
              <a:rPr lang="en-US" sz="1700" dirty="0"/>
              <a:t>Second Powerhouse built in 1979</a:t>
            </a:r>
          </a:p>
          <a:p>
            <a:r>
              <a:rPr lang="en-US" sz="1700" dirty="0"/>
              <a:t>Last Hydropower project on the Columbia River</a:t>
            </a:r>
          </a:p>
          <a:p>
            <a:r>
              <a:rPr lang="en-US" sz="1700" dirty="0"/>
              <a:t>Eight (8) original turbine-generator units installed in Powerhouse #2</a:t>
            </a:r>
          </a:p>
          <a:p>
            <a:r>
              <a:rPr lang="en-US" sz="1700" dirty="0"/>
              <a:t>Turbine-generators and associated Balance of Plant systems have exceeded their 40-year useful life</a:t>
            </a:r>
          </a:p>
          <a:p>
            <a:r>
              <a:rPr lang="en-US" sz="1700" dirty="0"/>
              <a:t>Unit Motor Control Center Replacement  will help ensure another 40 years of reliable/efficient operation</a:t>
            </a:r>
          </a:p>
          <a:p>
            <a:r>
              <a:rPr lang="en-US" sz="1700" dirty="0"/>
              <a:t>Replacements will be scheduled in conjunction with Unit rehabilitation outages to minimize disruption to power generation capability</a:t>
            </a:r>
          </a:p>
          <a:p>
            <a:pPr marL="114300" indent="0">
              <a:buNone/>
            </a:pPr>
            <a:endParaRPr lang="en-US" sz="2000" dirty="0"/>
          </a:p>
        </p:txBody>
      </p:sp>
      <p:pic>
        <p:nvPicPr>
          <p:cNvPr id="7" name="Picture 6">
            <a:extLst>
              <a:ext uri="{FF2B5EF4-FFF2-40B4-BE49-F238E27FC236}">
                <a16:creationId xmlns:a16="http://schemas.microsoft.com/office/drawing/2014/main" id="{0D6A5B0A-F6FB-41BD-9AC3-CC7376776F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851" y="3860577"/>
            <a:ext cx="3520668" cy="2278080"/>
          </a:xfrm>
          <a:prstGeom prst="rect">
            <a:avLst/>
          </a:prstGeom>
        </p:spPr>
      </p:pic>
      <p:pic>
        <p:nvPicPr>
          <p:cNvPr id="6" name="Picture 5">
            <a:extLst>
              <a:ext uri="{FF2B5EF4-FFF2-40B4-BE49-F238E27FC236}">
                <a16:creationId xmlns:a16="http://schemas.microsoft.com/office/drawing/2014/main" id="{D2C29269-39D3-4BFF-83C3-C5236B0B72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679" y="1494121"/>
            <a:ext cx="3439829" cy="2225772"/>
          </a:xfrm>
          <a:prstGeom prst="rect">
            <a:avLst/>
          </a:prstGeom>
        </p:spPr>
      </p:pic>
    </p:spTree>
    <p:extLst>
      <p:ext uri="{BB962C8B-B14F-4D97-AF65-F5344CB8AC3E}">
        <p14:creationId xmlns:p14="http://schemas.microsoft.com/office/powerpoint/2010/main" val="115734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lstStyle/>
          <a:p>
            <a:r>
              <a:rPr lang="en-US" sz="3600" dirty="0"/>
              <a:t>Rock Island Dam </a:t>
            </a:r>
            <a:br>
              <a:rPr lang="en-US" sz="3600" dirty="0"/>
            </a:br>
            <a:r>
              <a:rPr lang="en-US" sz="3600" dirty="0">
                <a:effectLst/>
                <a:ea typeface="Times New Roman" panose="02020603050405020304" pitchFamily="18" charset="0"/>
                <a:cs typeface="Times New Roman" panose="02020603050405020304" pitchFamily="18" charset="0"/>
              </a:rPr>
              <a:t>Unit Motor Control Centers (MCC’s) Replacement</a:t>
            </a:r>
            <a:endParaRPr lang="en-US" sz="3600" dirty="0"/>
          </a:p>
        </p:txBody>
      </p:sp>
      <p:sp>
        <p:nvSpPr>
          <p:cNvPr id="3" name="Content Placeholder 2"/>
          <p:cNvSpPr>
            <a:spLocks noGrp="1"/>
          </p:cNvSpPr>
          <p:nvPr>
            <p:ph idx="1"/>
          </p:nvPr>
        </p:nvSpPr>
        <p:spPr>
          <a:xfrm>
            <a:off x="457200" y="2133600"/>
            <a:ext cx="7620000" cy="4267200"/>
          </a:xfrm>
        </p:spPr>
        <p:txBody>
          <a:bodyPr>
            <a:normAutofit/>
          </a:bodyPr>
          <a:lstStyle/>
          <a:p>
            <a:pPr marL="342900" lvl="1">
              <a:buClr>
                <a:schemeClr val="accent1"/>
              </a:buClr>
            </a:pPr>
            <a:endParaRPr lang="en-US" sz="1400" dirty="0"/>
          </a:p>
          <a:p>
            <a:pPr indent="-342900">
              <a:lnSpc>
                <a:spcPct val="115000"/>
              </a:lnSpc>
              <a:spcBef>
                <a:spcPts val="0"/>
              </a:spcBef>
              <a:buFont typeface="Symbol" panose="05050102010706020507" pitchFamily="18" charset="2"/>
              <a:buChar char=""/>
            </a:pPr>
            <a:r>
              <a:rPr lang="en-US" dirty="0">
                <a:cs typeface="Times New Roman" panose="02020603050405020304" pitchFamily="18" charset="0"/>
              </a:rPr>
              <a:t>Removal of existing unit MCCs, governor MCCs, and draft tube gate MCCs.</a:t>
            </a:r>
          </a:p>
          <a:p>
            <a:pPr indent="-342900">
              <a:lnSpc>
                <a:spcPct val="115000"/>
              </a:lnSpc>
              <a:spcBef>
                <a:spcPts val="0"/>
              </a:spcBef>
              <a:buFont typeface="Symbol" panose="05050102010706020507" pitchFamily="18" charset="2"/>
              <a:buChar char=""/>
            </a:pPr>
            <a:r>
              <a:rPr lang="en-US" dirty="0">
                <a:cs typeface="Times New Roman" panose="02020603050405020304" pitchFamily="18" charset="0"/>
              </a:rPr>
              <a:t>New MCCs to </a:t>
            </a:r>
            <a:r>
              <a:rPr lang="en-US" dirty="0">
                <a:effectLst/>
                <a:ea typeface="Times New Roman" panose="02020603050405020304" pitchFamily="18" charset="0"/>
                <a:cs typeface="Times New Roman" panose="02020603050405020304" pitchFamily="18" charset="0"/>
              </a:rPr>
              <a:t>have arc flash risk mitigation design and safety features.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New cabling and cable trays to new MCCs if needed for feeds and loads.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MCC to be designed for seismic requirements.</a:t>
            </a:r>
          </a:p>
          <a:p>
            <a:pPr marL="342900" marR="0" lvl="0" indent="-342900">
              <a:lnSpc>
                <a:spcPct val="115000"/>
              </a:lnSpc>
              <a:spcBef>
                <a:spcPts val="0"/>
              </a:spcBef>
              <a:spcAft>
                <a:spcPts val="0"/>
              </a:spcAft>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MCC cabinets designed for location/service conditions.</a:t>
            </a:r>
          </a:p>
          <a:p>
            <a:pPr indent="-342900">
              <a:lnSpc>
                <a:spcPct val="115000"/>
              </a:lnSpc>
              <a:spcBef>
                <a:spcPts val="0"/>
              </a:spcBef>
              <a:buFont typeface="Symbol" panose="05050102010706020507" pitchFamily="18" charset="2"/>
              <a:buChar char=""/>
            </a:pPr>
            <a:r>
              <a:rPr lang="en-US" dirty="0">
                <a:cs typeface="Times New Roman" panose="02020603050405020304" pitchFamily="18" charset="0"/>
              </a:rPr>
              <a:t>Scheduling to be </a:t>
            </a:r>
            <a:r>
              <a:rPr lang="en-US" dirty="0">
                <a:effectLst/>
                <a:ea typeface="Times New Roman" panose="02020603050405020304" pitchFamily="18" charset="0"/>
                <a:cs typeface="Times New Roman" panose="02020603050405020304" pitchFamily="18" charset="0"/>
              </a:rPr>
              <a:t>coordinated with District generator refurbishment outages.</a:t>
            </a:r>
          </a:p>
        </p:txBody>
      </p:sp>
    </p:spTree>
    <p:extLst>
      <p:ext uri="{BB962C8B-B14F-4D97-AF65-F5344CB8AC3E}">
        <p14:creationId xmlns:p14="http://schemas.microsoft.com/office/powerpoint/2010/main" val="336411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E3CD92-854F-4177-A8E5-3C38A4DF270D}"/>
              </a:ext>
            </a:extLst>
          </p:cNvPr>
          <p:cNvPicPr>
            <a:picLocks noChangeAspect="1"/>
          </p:cNvPicPr>
          <p:nvPr/>
        </p:nvPicPr>
        <p:blipFill>
          <a:blip r:embed="rId3"/>
          <a:stretch>
            <a:fillRect/>
          </a:stretch>
        </p:blipFill>
        <p:spPr>
          <a:xfrm>
            <a:off x="0" y="0"/>
            <a:ext cx="8554065" cy="6858000"/>
          </a:xfrm>
          <a:prstGeom prst="rect">
            <a:avLst/>
          </a:prstGeom>
        </p:spPr>
      </p:pic>
    </p:spTree>
    <p:extLst>
      <p:ext uri="{BB962C8B-B14F-4D97-AF65-F5344CB8AC3E}">
        <p14:creationId xmlns:p14="http://schemas.microsoft.com/office/powerpoint/2010/main" val="273473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1020" y="152400"/>
            <a:ext cx="7239000" cy="923330"/>
          </a:xfrm>
          <a:prstGeom prst="rect">
            <a:avLst/>
          </a:prstGeom>
        </p:spPr>
        <p:txBody>
          <a:bodyPr wrap="square">
            <a:spAutoFit/>
          </a:bodyPr>
          <a:lstStyle/>
          <a:p>
            <a:pPr algn="ctr"/>
            <a:r>
              <a:rPr lang="en-US" dirty="0">
                <a:latin typeface="Cambria" panose="02040503050406030204" pitchFamily="18" charset="0"/>
              </a:rPr>
              <a:t>Rock Island Dam Powerhouse #2 </a:t>
            </a:r>
            <a:br>
              <a:rPr lang="en-US" dirty="0">
                <a:latin typeface="Cambria" panose="02040503050406030204" pitchFamily="18" charset="0"/>
              </a:rPr>
            </a:br>
            <a:r>
              <a:rPr lang="en-US" dirty="0"/>
              <a:t>Motor Control Center Replacement </a:t>
            </a:r>
            <a:r>
              <a:rPr lang="en-US" dirty="0">
                <a:latin typeface="Cambria" panose="02040503050406030204" pitchFamily="18" charset="0"/>
              </a:rPr>
              <a:t>Project </a:t>
            </a:r>
          </a:p>
          <a:p>
            <a:pPr algn="ctr"/>
            <a:r>
              <a:rPr lang="en-US" dirty="0">
                <a:latin typeface="Cambria" panose="02040503050406030204" pitchFamily="18" charset="0"/>
              </a:rPr>
              <a:t>Motor Control Center Installation </a:t>
            </a:r>
            <a:endParaRPr lang="en-US" dirty="0"/>
          </a:p>
        </p:txBody>
      </p:sp>
      <p:pic>
        <p:nvPicPr>
          <p:cNvPr id="8" name="Picture 7" descr="A picture containing engine&#10;&#10;Description automatically generated">
            <a:extLst>
              <a:ext uri="{FF2B5EF4-FFF2-40B4-BE49-F238E27FC236}">
                <a16:creationId xmlns:a16="http://schemas.microsoft.com/office/drawing/2014/main" id="{E405FC04-0C09-4662-A2CB-3B4648863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2619"/>
            <a:ext cx="2876196" cy="2597381"/>
          </a:xfrm>
          <a:prstGeom prst="rect">
            <a:avLst/>
          </a:prstGeom>
        </p:spPr>
      </p:pic>
      <p:pic>
        <p:nvPicPr>
          <p:cNvPr id="10" name="Picture 9" descr="A picture containing electronics&#10;&#10;Description automatically generated">
            <a:extLst>
              <a:ext uri="{FF2B5EF4-FFF2-40B4-BE49-F238E27FC236}">
                <a16:creationId xmlns:a16="http://schemas.microsoft.com/office/drawing/2014/main" id="{7F7C9871-B361-4C35-98D1-818F0A450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3820" y="1136419"/>
            <a:ext cx="4638180" cy="2597381"/>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9F828771-7ED2-43CD-A05A-3E1566388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857" y="3810000"/>
            <a:ext cx="2895600" cy="2895600"/>
          </a:xfrm>
          <a:prstGeom prst="rect">
            <a:avLst/>
          </a:prstGeom>
        </p:spPr>
      </p:pic>
      <p:pic>
        <p:nvPicPr>
          <p:cNvPr id="14" name="Picture 13">
            <a:extLst>
              <a:ext uri="{FF2B5EF4-FFF2-40B4-BE49-F238E27FC236}">
                <a16:creationId xmlns:a16="http://schemas.microsoft.com/office/drawing/2014/main" id="{85C9C534-5614-4209-A801-E73ACEA896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50901" y="4302126"/>
            <a:ext cx="2717800" cy="2038350"/>
          </a:xfrm>
          <a:prstGeom prst="rect">
            <a:avLst/>
          </a:prstGeom>
        </p:spPr>
      </p:pic>
    </p:spTree>
    <p:extLst>
      <p:ext uri="{BB962C8B-B14F-4D97-AF65-F5344CB8AC3E}">
        <p14:creationId xmlns:p14="http://schemas.microsoft.com/office/powerpoint/2010/main" val="191427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pPr algn="ctr"/>
            <a:r>
              <a:rPr lang="en-US" sz="2800" dirty="0">
                <a:latin typeface="Cambria" panose="02040503050406030204" pitchFamily="18" charset="0"/>
              </a:rPr>
              <a:t>Rock Island Dam Powerhouse #2 </a:t>
            </a:r>
            <a:br>
              <a:rPr lang="en-US" sz="2800" dirty="0">
                <a:latin typeface="Cambria" panose="02040503050406030204" pitchFamily="18" charset="0"/>
              </a:rPr>
            </a:br>
            <a:r>
              <a:rPr lang="en-US" sz="2800" dirty="0"/>
              <a:t>Unit Motor Control Center Replacement </a:t>
            </a:r>
            <a:r>
              <a:rPr lang="en-US" sz="2800" dirty="0">
                <a:latin typeface="Cambria" panose="02040503050406030204" pitchFamily="18" charset="0"/>
              </a:rPr>
              <a:t>Project Budget</a:t>
            </a:r>
          </a:p>
        </p:txBody>
      </p:sp>
      <p:graphicFrame>
        <p:nvGraphicFramePr>
          <p:cNvPr id="4" name="Table 3"/>
          <p:cNvGraphicFramePr>
            <a:graphicFrameLocks noGrp="1"/>
          </p:cNvGraphicFramePr>
          <p:nvPr>
            <p:extLst>
              <p:ext uri="{D42A27DB-BD31-4B8C-83A1-F6EECF244321}">
                <p14:modId xmlns:p14="http://schemas.microsoft.com/office/powerpoint/2010/main" val="2941854795"/>
              </p:ext>
            </p:extLst>
          </p:nvPr>
        </p:nvGraphicFramePr>
        <p:xfrm>
          <a:off x="685800" y="1600200"/>
          <a:ext cx="7162800" cy="2667000"/>
        </p:xfrm>
        <a:graphic>
          <a:graphicData uri="http://schemas.openxmlformats.org/drawingml/2006/table">
            <a:tbl>
              <a:tblPr>
                <a:tableStyleId>{5C22544A-7EE6-4342-B048-85BDC9FD1C3A}</a:tableStyleId>
              </a:tblPr>
              <a:tblGrid>
                <a:gridCol w="5638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81000">
                <a:tc>
                  <a:txBody>
                    <a:bodyPr/>
                    <a:lstStyle/>
                    <a:p>
                      <a:pPr algn="l" fontAlgn="ctr"/>
                      <a:r>
                        <a:rPr lang="en-US" sz="1800" b="1" u="none" strike="noStrike" dirty="0">
                          <a:solidFill>
                            <a:schemeClr val="bg1"/>
                          </a:solidFill>
                          <a:effectLst/>
                        </a:rPr>
                        <a:t> Category</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tc>
                  <a:txBody>
                    <a:bodyPr/>
                    <a:lstStyle/>
                    <a:p>
                      <a:pPr marL="0" indent="0" algn="ctr" fontAlgn="ctr"/>
                      <a:r>
                        <a:rPr lang="en-US" sz="1800" b="1" u="none" strike="noStrike" dirty="0">
                          <a:solidFill>
                            <a:schemeClr val="bg1"/>
                          </a:solidFill>
                          <a:effectLst/>
                        </a:rPr>
                        <a:t>Budget</a:t>
                      </a:r>
                      <a:endParaRPr lang="en-US" sz="1800" b="1" i="0" u="none" strike="noStrike" dirty="0">
                        <a:solidFill>
                          <a:schemeClr val="bg1"/>
                        </a:solidFill>
                        <a:effectLst/>
                        <a:latin typeface="Calibri" panose="020F0502020204030204" pitchFamily="34" charset="0"/>
                      </a:endParaRPr>
                    </a:p>
                  </a:txBody>
                  <a:tcPr marL="9525" marR="9525" marT="9525" marB="0" anchor="ctr">
                    <a:solidFill>
                      <a:srgbClr val="00A6DE"/>
                    </a:solidFill>
                  </a:tcPr>
                </a:tc>
                <a:extLst>
                  <a:ext uri="{0D108BD9-81ED-4DB2-BD59-A6C34878D82A}">
                    <a16:rowId xmlns:a16="http://schemas.microsoft.com/office/drawing/2014/main" val="10000"/>
                  </a:ext>
                </a:extLst>
              </a:tr>
              <a:tr h="381000">
                <a:tc>
                  <a:txBody>
                    <a:bodyPr/>
                    <a:lstStyle/>
                    <a:p>
                      <a:r>
                        <a:rPr lang="en-US" sz="1600" b="1" dirty="0">
                          <a:solidFill>
                            <a:schemeClr val="tx1"/>
                          </a:solidFill>
                        </a:rPr>
                        <a:t>Costs for Professional Services (A/E, Legal, etc.)</a:t>
                      </a:r>
                    </a:p>
                  </a:txBody>
                  <a:tcPr>
                    <a:solidFill>
                      <a:schemeClr val="bg1">
                        <a:lumMod val="95000"/>
                      </a:schemeClr>
                    </a:solidFill>
                  </a:tcPr>
                </a:tc>
                <a:tc>
                  <a:txBody>
                    <a:bodyPr/>
                    <a:lstStyle/>
                    <a:p>
                      <a:pPr algn="r"/>
                      <a:r>
                        <a:rPr lang="en-US" sz="1600" b="1" dirty="0">
                          <a:solidFill>
                            <a:schemeClr val="tx1"/>
                          </a:solidFill>
                        </a:rPr>
                        <a:t>$ 130,000</a:t>
                      </a:r>
                    </a:p>
                  </a:txBody>
                  <a:tcPr>
                    <a:solidFill>
                      <a:schemeClr val="bg1">
                        <a:lumMod val="95000"/>
                      </a:schemeClr>
                    </a:solidFill>
                  </a:tcPr>
                </a:tc>
                <a:extLst>
                  <a:ext uri="{0D108BD9-81ED-4DB2-BD59-A6C34878D82A}">
                    <a16:rowId xmlns:a16="http://schemas.microsoft.com/office/drawing/2014/main" val="10001"/>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New Arc Flash Resistant Motor Control Centers</a:t>
                      </a:r>
                      <a:endParaRPr lang="en-US" sz="1600" b="1" kern="1200" dirty="0">
                        <a:solidFill>
                          <a:schemeClr val="tx1"/>
                        </a:solidFill>
                        <a:latin typeface="+mn-lt"/>
                        <a:ea typeface="+mn-ea"/>
                        <a:cs typeface="+mn-cs"/>
                      </a:endParaRPr>
                    </a:p>
                  </a:txBody>
                  <a:tcPr>
                    <a:solidFill>
                      <a:schemeClr val="bg1">
                        <a:lumMod val="8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1,600,000</a:t>
                      </a:r>
                      <a:endParaRPr lang="en-US" sz="1600" b="1" dirty="0">
                        <a:solidFill>
                          <a:schemeClr val="tx1"/>
                        </a:solidFill>
                      </a:endParaRPr>
                    </a:p>
                  </a:txBody>
                  <a:tcPr>
                    <a:solidFill>
                      <a:schemeClr val="bg1">
                        <a:lumMod val="85000"/>
                      </a:schemeClr>
                    </a:solidFill>
                  </a:tcPr>
                </a:tc>
                <a:extLst>
                  <a:ext uri="{0D108BD9-81ED-4DB2-BD59-A6C34878D82A}">
                    <a16:rowId xmlns:a16="http://schemas.microsoft.com/office/drawing/2014/main" val="10003"/>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Installation construction costs </a:t>
                      </a:r>
                      <a:endParaRPr lang="en-US" sz="1600" b="1" kern="1200" dirty="0">
                        <a:solidFill>
                          <a:schemeClr val="tx1"/>
                        </a:solidFill>
                        <a:latin typeface="+mn-lt"/>
                        <a:ea typeface="+mn-ea"/>
                        <a:cs typeface="+mn-cs"/>
                      </a:endParaRPr>
                    </a:p>
                  </a:txBody>
                  <a:tcPr>
                    <a:solidFill>
                      <a:schemeClr val="bg1">
                        <a:lumMod val="95000"/>
                      </a:schemeClr>
                    </a:solidFill>
                  </a:tcPr>
                </a:tc>
                <a:tc>
                  <a:txBody>
                    <a:bodyPr/>
                    <a:lstStyle/>
                    <a:p>
                      <a:pPr algn="r"/>
                      <a:r>
                        <a:rPr lang="en-US" sz="1600" b="1" kern="1200" dirty="0">
                          <a:solidFill>
                            <a:schemeClr val="dk1"/>
                          </a:solidFill>
                          <a:effectLst/>
                          <a:latin typeface="+mn-lt"/>
                          <a:ea typeface="+mn-ea"/>
                          <a:cs typeface="+mn-cs"/>
                        </a:rPr>
                        <a:t>$ 1,025,000</a:t>
                      </a:r>
                      <a:endParaRPr lang="en-US" sz="1600" b="1" dirty="0">
                        <a:solidFill>
                          <a:schemeClr val="tx1"/>
                        </a:solidFill>
                      </a:endParaRPr>
                    </a:p>
                  </a:txBody>
                  <a:tcPr>
                    <a:solidFill>
                      <a:schemeClr val="bg1">
                        <a:lumMod val="95000"/>
                      </a:schemeClr>
                    </a:solidFill>
                  </a:tcPr>
                </a:tc>
                <a:extLst>
                  <a:ext uri="{0D108BD9-81ED-4DB2-BD59-A6C34878D82A}">
                    <a16:rowId xmlns:a16="http://schemas.microsoft.com/office/drawing/2014/main" val="10004"/>
                  </a:ext>
                </a:extLst>
              </a:tr>
              <a:tr h="381000">
                <a:tc>
                  <a:txBody>
                    <a:bodyPr/>
                    <a:lstStyle/>
                    <a:p>
                      <a:pPr marL="0" algn="l" defTabSz="914400" rtl="0" eaLnBrk="1" latinLnBrk="0" hangingPunct="1"/>
                      <a:r>
                        <a:rPr lang="en-US" sz="1600" b="1" kern="1200" dirty="0">
                          <a:solidFill>
                            <a:schemeClr val="dk1"/>
                          </a:solidFill>
                          <a:effectLst/>
                          <a:latin typeface="+mn-lt"/>
                          <a:ea typeface="+mn-ea"/>
                          <a:cs typeface="+mn-cs"/>
                        </a:rPr>
                        <a:t>Materials (Cable and Cable Tray)</a:t>
                      </a:r>
                      <a:endParaRPr lang="en-US" sz="1600" b="1" kern="1200" dirty="0">
                        <a:solidFill>
                          <a:schemeClr val="tx1"/>
                        </a:solidFill>
                        <a:latin typeface="+mn-lt"/>
                        <a:ea typeface="+mn-ea"/>
                        <a:cs typeface="+mn-cs"/>
                      </a:endParaRPr>
                    </a:p>
                  </a:txBody>
                  <a:tcPr>
                    <a:solidFill>
                      <a:schemeClr val="bg1">
                        <a:lumMod val="8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575,000</a:t>
                      </a:r>
                      <a:endParaRPr lang="en-US" sz="1600" b="1" dirty="0">
                        <a:solidFill>
                          <a:schemeClr val="tx1"/>
                        </a:solidFill>
                      </a:endParaRPr>
                    </a:p>
                  </a:txBody>
                  <a:tcPr>
                    <a:solidFill>
                      <a:schemeClr val="bg1">
                        <a:lumMod val="85000"/>
                      </a:schemeClr>
                    </a:solidFill>
                  </a:tcPr>
                </a:tc>
                <a:extLst>
                  <a:ext uri="{0D108BD9-81ED-4DB2-BD59-A6C34878D82A}">
                    <a16:rowId xmlns:a16="http://schemas.microsoft.com/office/drawing/2014/main" val="10005"/>
                  </a:ext>
                </a:extLst>
              </a:tr>
              <a:tr h="381000">
                <a:tc>
                  <a:txBody>
                    <a:bodyPr/>
                    <a:lstStyle/>
                    <a:p>
                      <a:pPr marL="0" algn="l" defTabSz="914400" rtl="0" eaLnBrk="1" latinLnBrk="0" hangingPunct="1"/>
                      <a:r>
                        <a:rPr lang="en-US" sz="1600" b="1" kern="1200" dirty="0">
                          <a:solidFill>
                            <a:schemeClr val="tx1"/>
                          </a:solidFill>
                          <a:latin typeface="+mn-lt"/>
                          <a:ea typeface="+mn-ea"/>
                          <a:cs typeface="+mn-cs"/>
                        </a:rPr>
                        <a:t>District Administration and Project Management</a:t>
                      </a:r>
                    </a:p>
                  </a:txBody>
                  <a:tcPr>
                    <a:solidFill>
                      <a:schemeClr val="bg1">
                        <a:lumMod val="95000"/>
                      </a:schemeClr>
                    </a:solidFill>
                  </a:tcPr>
                </a:tc>
                <a:tc>
                  <a:txBody>
                    <a:bodyPr/>
                    <a:lstStyle/>
                    <a:p>
                      <a:pPr algn="r"/>
                      <a:r>
                        <a:rPr lang="en-US" sz="1600" b="1" dirty="0">
                          <a:solidFill>
                            <a:schemeClr val="tx1"/>
                          </a:solidFill>
                        </a:rPr>
                        <a:t>$ </a:t>
                      </a:r>
                      <a:r>
                        <a:rPr lang="en-US" sz="1600" b="1" kern="1200" dirty="0">
                          <a:solidFill>
                            <a:schemeClr val="dk1"/>
                          </a:solidFill>
                          <a:effectLst/>
                          <a:latin typeface="+mn-lt"/>
                          <a:ea typeface="+mn-ea"/>
                          <a:cs typeface="+mn-cs"/>
                        </a:rPr>
                        <a:t>145,000</a:t>
                      </a:r>
                      <a:endParaRPr lang="en-US" sz="1600" b="1" dirty="0">
                        <a:solidFill>
                          <a:schemeClr val="tx1"/>
                        </a:solidFill>
                      </a:endParaRPr>
                    </a:p>
                  </a:txBody>
                  <a:tcPr>
                    <a:solidFill>
                      <a:schemeClr val="bg1">
                        <a:lumMod val="95000"/>
                      </a:schemeClr>
                    </a:solidFill>
                  </a:tcPr>
                </a:tc>
                <a:extLst>
                  <a:ext uri="{0D108BD9-81ED-4DB2-BD59-A6C34878D82A}">
                    <a16:rowId xmlns:a16="http://schemas.microsoft.com/office/drawing/2014/main" val="10006"/>
                  </a:ext>
                </a:extLst>
              </a:tr>
              <a:tr h="381000">
                <a:tc>
                  <a:txBody>
                    <a:bodyPr/>
                    <a:lstStyle/>
                    <a:p>
                      <a:pPr marL="0" algn="r" defTabSz="914400" rtl="0" eaLnBrk="1" latinLnBrk="0" hangingPunct="1"/>
                      <a:r>
                        <a:rPr lang="en-US" sz="1600" b="1" kern="1200" dirty="0">
                          <a:solidFill>
                            <a:schemeClr val="tx1"/>
                          </a:solidFill>
                          <a:latin typeface="+mn-lt"/>
                          <a:ea typeface="+mn-ea"/>
                          <a:cs typeface="+mn-cs"/>
                        </a:rPr>
                        <a:t>Total</a:t>
                      </a:r>
                    </a:p>
                  </a:txBody>
                  <a:tcPr>
                    <a:solidFill>
                      <a:schemeClr val="bg1">
                        <a:lumMod val="85000"/>
                      </a:schemeClr>
                    </a:solidFill>
                  </a:tcPr>
                </a:tc>
                <a:tc>
                  <a:txBody>
                    <a:bodyPr/>
                    <a:lstStyle/>
                    <a:p>
                      <a:pPr algn="r"/>
                      <a:r>
                        <a:rPr lang="en-US" sz="1600" b="1" dirty="0">
                          <a:solidFill>
                            <a:schemeClr val="tx1"/>
                          </a:solidFill>
                        </a:rPr>
                        <a:t>$ </a:t>
                      </a:r>
                      <a:r>
                        <a:rPr lang="en-US" sz="1600" b="1" u="none" kern="1200" dirty="0">
                          <a:solidFill>
                            <a:schemeClr val="dk1"/>
                          </a:solidFill>
                          <a:effectLst/>
                          <a:latin typeface="+mn-lt"/>
                          <a:ea typeface="+mn-ea"/>
                          <a:cs typeface="+mn-cs"/>
                        </a:rPr>
                        <a:t>3,475,000</a:t>
                      </a:r>
                      <a:endParaRPr lang="en-US" sz="1600" b="1" u="none" dirty="0">
                        <a:solidFill>
                          <a:schemeClr val="tx1"/>
                        </a:solidFill>
                      </a:endParaRP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723900" y="5105400"/>
            <a:ext cx="7073900" cy="923330"/>
          </a:xfrm>
          <a:prstGeom prst="rect">
            <a:avLst/>
          </a:prstGeom>
          <a:noFill/>
        </p:spPr>
        <p:txBody>
          <a:bodyPr wrap="square" rtlCol="0">
            <a:spAutoFit/>
          </a:bodyPr>
          <a:lstStyle/>
          <a:p>
            <a:r>
              <a:rPr lang="en-US" dirty="0"/>
              <a:t>Note:  All design and construction costs identified above include 8.2% sales tax and a combined 20% contingency that includes 5% for State requirement and 15% for design, construction, escalation, and inflation.</a:t>
            </a:r>
          </a:p>
        </p:txBody>
      </p:sp>
    </p:spTree>
    <p:extLst>
      <p:ext uri="{BB962C8B-B14F-4D97-AF65-F5344CB8AC3E}">
        <p14:creationId xmlns:p14="http://schemas.microsoft.com/office/powerpoint/2010/main" val="59703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A15E-C69C-4A62-929E-2EBFDF6E7A22}"/>
              </a:ext>
            </a:extLst>
          </p:cNvPr>
          <p:cNvSpPr>
            <a:spLocks noGrp="1"/>
          </p:cNvSpPr>
          <p:nvPr>
            <p:ph type="title"/>
          </p:nvPr>
        </p:nvSpPr>
        <p:spPr/>
        <p:txBody>
          <a:bodyPr/>
          <a:lstStyle/>
          <a:p>
            <a:r>
              <a:rPr lang="en-US" dirty="0"/>
              <a:t>Project Funding</a:t>
            </a:r>
          </a:p>
        </p:txBody>
      </p:sp>
      <p:sp>
        <p:nvSpPr>
          <p:cNvPr id="3" name="Rectangle 2"/>
          <p:cNvSpPr/>
          <p:nvPr/>
        </p:nvSpPr>
        <p:spPr>
          <a:xfrm>
            <a:off x="457200" y="1630805"/>
            <a:ext cx="7620000" cy="3062633"/>
          </a:xfrm>
          <a:prstGeom prst="rect">
            <a:avLst/>
          </a:prstGeom>
        </p:spPr>
        <p:txBody>
          <a:bodyPr wrap="square">
            <a:spAutoFit/>
          </a:bodyPr>
          <a:lstStyle/>
          <a:p>
            <a:pPr marL="342900" marR="0" lvl="1" indent="-228600">
              <a:lnSpc>
                <a:spcPct val="107000"/>
              </a:lnSpc>
              <a:spcBef>
                <a:spcPct val="20000"/>
              </a:spcBef>
              <a:spcAft>
                <a:spcPts val="0"/>
              </a:spcAft>
              <a:buClr>
                <a:schemeClr val="accent1"/>
              </a:buClr>
              <a:buFont typeface="Arial" pitchFamily="34" charset="0"/>
              <a:buChar char="•"/>
            </a:pPr>
            <a:r>
              <a:rPr lang="en-US" sz="2400" dirty="0"/>
              <a:t>Project funding was approved by the District Board of Commissioners in November 2017</a:t>
            </a:r>
          </a:p>
          <a:p>
            <a:pPr marL="342900" marR="0" lvl="1" indent="-228600">
              <a:lnSpc>
                <a:spcPct val="107000"/>
              </a:lnSpc>
              <a:spcBef>
                <a:spcPct val="20000"/>
              </a:spcBef>
              <a:spcAft>
                <a:spcPts val="0"/>
              </a:spcAft>
              <a:buClr>
                <a:schemeClr val="accent1"/>
              </a:buClr>
              <a:buFont typeface="Arial" pitchFamily="34" charset="0"/>
              <a:buChar char="•"/>
            </a:pPr>
            <a:r>
              <a:rPr lang="en-US" sz="2400" dirty="0"/>
              <a:t>District currently plans to fund project with cash reserves until 2022</a:t>
            </a:r>
          </a:p>
          <a:p>
            <a:pPr marL="342900" marR="0" lvl="1" indent="-228600">
              <a:lnSpc>
                <a:spcPct val="107000"/>
              </a:lnSpc>
              <a:spcBef>
                <a:spcPct val="20000"/>
              </a:spcBef>
              <a:spcAft>
                <a:spcPts val="0"/>
              </a:spcAft>
              <a:buClr>
                <a:schemeClr val="accent1"/>
              </a:buClr>
              <a:buFont typeface="Arial" pitchFamily="34" charset="0"/>
              <a:buChar char="•"/>
            </a:pPr>
            <a:r>
              <a:rPr lang="en-US" sz="2400" dirty="0"/>
              <a:t>District plans to issue bonds for funding beyond 2022</a:t>
            </a:r>
          </a:p>
          <a:p>
            <a:pPr marL="342900" marR="0" lvl="1" indent="-228600">
              <a:lnSpc>
                <a:spcPct val="107000"/>
              </a:lnSpc>
              <a:spcBef>
                <a:spcPct val="20000"/>
              </a:spcBef>
              <a:spcAft>
                <a:spcPts val="0"/>
              </a:spcAft>
              <a:buClr>
                <a:schemeClr val="accent1"/>
              </a:buClr>
              <a:buFont typeface="Arial" pitchFamily="34" charset="0"/>
              <a:buChar char="•"/>
            </a:pPr>
            <a:r>
              <a:rPr lang="en-US" sz="2400" dirty="0"/>
              <a:t>District’s current bond rating is AA+/Stable, one of the top five public utilities</a:t>
            </a:r>
          </a:p>
        </p:txBody>
      </p:sp>
    </p:spTree>
    <p:extLst>
      <p:ext uri="{BB962C8B-B14F-4D97-AF65-F5344CB8AC3E}">
        <p14:creationId xmlns:p14="http://schemas.microsoft.com/office/powerpoint/2010/main" val="194659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Unit Motor Control Center Replacement Project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40566178"/>
              </p:ext>
            </p:extLst>
          </p:nvPr>
        </p:nvGraphicFramePr>
        <p:xfrm>
          <a:off x="461467" y="1676400"/>
          <a:ext cx="7725232" cy="4451100"/>
        </p:xfrm>
        <a:graphic>
          <a:graphicData uri="http://schemas.openxmlformats.org/drawingml/2006/table">
            <a:tbl>
              <a:tblPr firstRow="1" firstCol="1" bandRow="1">
                <a:tableStyleId>{0E3FDE45-AF77-4B5C-9715-49D594BDF05E}</a:tableStyleId>
              </a:tblPr>
              <a:tblGrid>
                <a:gridCol w="5282565">
                  <a:extLst>
                    <a:ext uri="{9D8B030D-6E8A-4147-A177-3AD203B41FA5}">
                      <a16:colId xmlns:a16="http://schemas.microsoft.com/office/drawing/2014/main" val="20000"/>
                    </a:ext>
                  </a:extLst>
                </a:gridCol>
                <a:gridCol w="2442667">
                  <a:extLst>
                    <a:ext uri="{9D8B030D-6E8A-4147-A177-3AD203B41FA5}">
                      <a16:colId xmlns:a16="http://schemas.microsoft.com/office/drawing/2014/main" val="20001"/>
                    </a:ext>
                  </a:extLst>
                </a:gridCol>
              </a:tblGrid>
              <a:tr h="152400">
                <a:tc>
                  <a:txBody>
                    <a:bodyPr/>
                    <a:lstStyle/>
                    <a:p>
                      <a:pPr marL="0" algn="l" defTabSz="914400" rtl="0" eaLnBrk="1" latinLnBrk="0" hangingPunct="1"/>
                      <a:r>
                        <a:rPr lang="en-US" sz="1400" b="1" kern="1200" dirty="0">
                          <a:solidFill>
                            <a:schemeClr val="bg1"/>
                          </a:solidFill>
                          <a:effectLst/>
                          <a:latin typeface="+mn-lt"/>
                          <a:ea typeface="+mn-ea"/>
                          <a:cs typeface="+mn-cs"/>
                        </a:rPr>
                        <a:t>Project Schedule</a:t>
                      </a:r>
                    </a:p>
                  </a:txBody>
                  <a:tcPr>
                    <a:solidFill>
                      <a:srgbClr val="00A6DE"/>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 </a:t>
                      </a:r>
                      <a:r>
                        <a:rPr lang="en-US" sz="1400" b="1" kern="1200" dirty="0">
                          <a:solidFill>
                            <a:schemeClr val="bg1"/>
                          </a:solidFill>
                          <a:effectLst/>
                          <a:latin typeface="+mn-lt"/>
                          <a:ea typeface="+mn-ea"/>
                          <a:cs typeface="+mn-cs"/>
                        </a:rPr>
                        <a:t>Estimated Date</a:t>
                      </a:r>
                    </a:p>
                  </a:txBody>
                  <a:tcPr>
                    <a:solidFill>
                      <a:srgbClr val="00A6DE"/>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PRC Presentation</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March 25,2021</a:t>
                      </a:r>
                    </a:p>
                  </a:txBody>
                  <a:tcPr>
                    <a:solidFill>
                      <a:schemeClr val="bg1">
                        <a:lumMod val="85000"/>
                        <a:alpha val="20000"/>
                      </a:schemeClr>
                    </a:solidFill>
                  </a:tcPr>
                </a:tc>
                <a:extLst>
                  <a:ext uri="{0D108BD9-81ED-4DB2-BD59-A6C34878D82A}">
                    <a16:rowId xmlns:a16="http://schemas.microsoft.com/office/drawing/2014/main" val="10001"/>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Publication of RFQ for Design/Build Services</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March 30, 2021</a:t>
                      </a:r>
                    </a:p>
                  </a:txBody>
                  <a:tcPr>
                    <a:solidFill>
                      <a:schemeClr val="bg1">
                        <a:lumMod val="65000"/>
                      </a:schemeClr>
                    </a:solidFill>
                  </a:tcPr>
                </a:tc>
                <a:extLst>
                  <a:ext uri="{0D108BD9-81ED-4DB2-BD59-A6C34878D82A}">
                    <a16:rowId xmlns:a16="http://schemas.microsoft.com/office/drawing/2014/main" val="10002"/>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Project Information Meeting (Date subject to change.)</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April 12, 2021 </a:t>
                      </a:r>
                    </a:p>
                  </a:txBody>
                  <a:tcPr>
                    <a:solidFill>
                      <a:schemeClr val="bg1">
                        <a:lumMod val="85000"/>
                        <a:alpha val="20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RFQ Submittal Deadline</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May 6, 2021</a:t>
                      </a:r>
                    </a:p>
                  </a:txBody>
                  <a:tcPr>
                    <a:solidFill>
                      <a:schemeClr val="bg1">
                        <a:lumMod val="65000"/>
                      </a:schemeClr>
                    </a:solidFill>
                  </a:tcPr>
                </a:tc>
                <a:extLst>
                  <a:ext uri="{0D108BD9-81ED-4DB2-BD59-A6C34878D82A}">
                    <a16:rowId xmlns:a16="http://schemas.microsoft.com/office/drawing/2014/main" val="10004"/>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Open &amp; Review/Score Submittals Received</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May 7-13, 2021</a:t>
                      </a:r>
                    </a:p>
                  </a:txBody>
                  <a:tcPr>
                    <a:solidFill>
                      <a:schemeClr val="bg1">
                        <a:lumMod val="85000"/>
                        <a:alpha val="20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Identify Finalists &amp; Issue RFP &amp; Proprietary Meeting Notifications</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May 14, 2021 </a:t>
                      </a:r>
                    </a:p>
                  </a:txBody>
                  <a:tcPr>
                    <a:solidFill>
                      <a:schemeClr val="bg1">
                        <a:lumMod val="6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effectLst/>
                          <a:latin typeface="+mn-lt"/>
                          <a:ea typeface="+mn-ea"/>
                          <a:cs typeface="+mn-cs"/>
                        </a:rPr>
                        <a:t>Proprietary Meeting #1</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June 21-25, 2021</a:t>
                      </a:r>
                    </a:p>
                  </a:txBody>
                  <a:tcPr>
                    <a:solidFill>
                      <a:schemeClr val="bg1">
                        <a:lumMod val="85000"/>
                        <a:alpha val="20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Proprietary Meeting #2 (if required)</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July 12-16, 2021</a:t>
                      </a:r>
                    </a:p>
                  </a:txBody>
                  <a:tcPr>
                    <a:solidFill>
                      <a:schemeClr val="bg1">
                        <a:lumMod val="65000"/>
                      </a:schemeClr>
                    </a:solidFill>
                  </a:tcPr>
                </a:tc>
                <a:extLst>
                  <a:ext uri="{0D108BD9-81ED-4DB2-BD59-A6C34878D82A}">
                    <a16:rowId xmlns:a16="http://schemas.microsoft.com/office/drawing/2014/main" val="10008"/>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RFP Submittal Deadline (Proposals &amp; Cost Factors)</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August 6, 2021</a:t>
                      </a:r>
                    </a:p>
                  </a:txBody>
                  <a:tcPr>
                    <a:solidFill>
                      <a:schemeClr val="bg1">
                        <a:lumMod val="85000"/>
                        <a:alpha val="20000"/>
                      </a:schemeClr>
                    </a:solidFill>
                  </a:tcPr>
                </a:tc>
                <a:extLst>
                  <a:ext uri="{0D108BD9-81ED-4DB2-BD59-A6C34878D82A}">
                    <a16:rowId xmlns:a16="http://schemas.microsoft.com/office/drawing/2014/main" val="10010"/>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Open &amp; Review Proposals (Cost Factors not reviewed)</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August 9-16, 2021</a:t>
                      </a:r>
                    </a:p>
                  </a:txBody>
                  <a:tcPr>
                    <a:solidFill>
                      <a:schemeClr val="bg1">
                        <a:lumMod val="65000"/>
                      </a:schemeClr>
                    </a:solidFill>
                  </a:tcPr>
                </a:tc>
                <a:extLst>
                  <a:ext uri="{0D108BD9-81ED-4DB2-BD59-A6C34878D82A}">
                    <a16:rowId xmlns:a16="http://schemas.microsoft.com/office/drawing/2014/main" val="10011"/>
                  </a:ext>
                </a:extLst>
              </a:tr>
              <a:tr h="199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Open Cost Factors &amp; Score Proposals</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August 17, 2021</a:t>
                      </a:r>
                    </a:p>
                  </a:txBody>
                  <a:tcPr>
                    <a:solidFill>
                      <a:schemeClr val="bg1">
                        <a:lumMod val="85000"/>
                        <a:alpha val="20000"/>
                      </a:schemeClr>
                    </a:solidFill>
                  </a:tcPr>
                </a:tc>
                <a:extLst>
                  <a:ext uri="{0D108BD9-81ED-4DB2-BD59-A6C34878D82A}">
                    <a16:rowId xmlns:a16="http://schemas.microsoft.com/office/drawing/2014/main" val="10012"/>
                  </a:ext>
                </a:extLst>
              </a:tr>
              <a:tr h="318541">
                <a:tc>
                  <a:txBody>
                    <a:bodyPr/>
                    <a:lstStyle/>
                    <a:p>
                      <a:pPr marL="0" algn="l" defTabSz="914400" rtl="0" eaLnBrk="1" latinLnBrk="0" hangingPunct="1"/>
                      <a:r>
                        <a:rPr lang="en-US" sz="1400" b="1" kern="1200" dirty="0">
                          <a:solidFill>
                            <a:schemeClr val="tx1"/>
                          </a:solidFill>
                          <a:effectLst/>
                          <a:latin typeface="+mn-lt"/>
                          <a:ea typeface="+mn-ea"/>
                          <a:cs typeface="+mn-cs"/>
                        </a:rPr>
                        <a:t>Design/Builder Interviews</a:t>
                      </a:r>
                    </a:p>
                  </a:txBody>
                  <a:tcPr>
                    <a:solidFill>
                      <a:schemeClr val="bg1">
                        <a:lumMod val="65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August 23-27, 2021 </a:t>
                      </a:r>
                    </a:p>
                  </a:txBody>
                  <a:tcPr>
                    <a:solidFill>
                      <a:schemeClr val="bg1">
                        <a:lumMod val="65000"/>
                      </a:schemeClr>
                    </a:solidFill>
                  </a:tcPr>
                </a:tc>
                <a:extLst>
                  <a:ext uri="{0D108BD9-81ED-4DB2-BD59-A6C34878D82A}">
                    <a16:rowId xmlns:a16="http://schemas.microsoft.com/office/drawing/2014/main" val="10013"/>
                  </a:ext>
                </a:extLst>
              </a:tr>
              <a:tr h="318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Notify Design/Builders of Scoring and Most-Qualified Design/Builder</a:t>
                      </a:r>
                    </a:p>
                  </a:txBody>
                  <a:tcPr>
                    <a:solidFill>
                      <a:schemeClr val="bg1">
                        <a:lumMod val="85000"/>
                        <a:alpha val="20000"/>
                      </a:schemeClr>
                    </a:solidFill>
                  </a:tcPr>
                </a:tc>
                <a:tc>
                  <a:txBody>
                    <a:bodyPr/>
                    <a:lstStyle/>
                    <a:p>
                      <a:pPr marL="0" algn="ctr" defTabSz="914400" rtl="0" eaLnBrk="1" latinLnBrk="0" hangingPunct="1"/>
                      <a:r>
                        <a:rPr lang="en-US" sz="1400" b="1" kern="1200" dirty="0">
                          <a:solidFill>
                            <a:schemeClr val="tx1"/>
                          </a:solidFill>
                          <a:effectLst/>
                          <a:latin typeface="+mn-lt"/>
                          <a:ea typeface="+mn-ea"/>
                          <a:cs typeface="+mn-cs"/>
                        </a:rPr>
                        <a:t>September 2, 2021 </a:t>
                      </a:r>
                    </a:p>
                  </a:txBody>
                  <a:tcPr>
                    <a:solidFill>
                      <a:schemeClr val="bg1">
                        <a:lumMod val="85000"/>
                        <a:alpha val="2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81362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Unit Motor Control Center Replacement Project D/B Schedule</a:t>
            </a:r>
            <a:endParaRPr lang="en-US" sz="28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92210226"/>
              </p:ext>
            </p:extLst>
          </p:nvPr>
        </p:nvGraphicFramePr>
        <p:xfrm>
          <a:off x="381000" y="1752600"/>
          <a:ext cx="7772400" cy="2553595"/>
        </p:xfrm>
        <a:graphic>
          <a:graphicData uri="http://schemas.openxmlformats.org/drawingml/2006/table">
            <a:tbl>
              <a:tblPr firstRow="1" firstCol="1" bandRow="1">
                <a:tableStyleId>{5C22544A-7EE6-4342-B048-85BDC9FD1C3A}</a:tableStyleId>
              </a:tblPr>
              <a:tblGrid>
                <a:gridCol w="4800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52400">
                <a:tc>
                  <a:txBody>
                    <a:bodyPr/>
                    <a:lstStyle/>
                    <a:p>
                      <a:r>
                        <a:rPr lang="en-US" sz="1400" b="1" dirty="0">
                          <a:solidFill>
                            <a:schemeClr val="bg1"/>
                          </a:solidFill>
                        </a:rPr>
                        <a:t>Project</a:t>
                      </a:r>
                      <a:r>
                        <a:rPr lang="en-US" sz="1400" b="1" baseline="0" dirty="0">
                          <a:solidFill>
                            <a:schemeClr val="bg1"/>
                          </a:solidFill>
                        </a:rPr>
                        <a:t> Schedule</a:t>
                      </a:r>
                      <a:endParaRPr lang="en-US" sz="1400" b="1"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1400" b="1" dirty="0">
                          <a:solidFill>
                            <a:schemeClr val="bg1"/>
                          </a:solidFill>
                        </a:rPr>
                        <a:t> Estimated Date</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318541">
                <a:tc>
                  <a:txBody>
                    <a:bodyPr/>
                    <a:lstStyle/>
                    <a:p>
                      <a:pPr marL="0" algn="l" defTabSz="914400" rtl="0" eaLnBrk="1" latinLnBrk="0" hangingPunct="1"/>
                      <a:r>
                        <a:rPr lang="en-US" sz="1400" b="1" kern="1200" dirty="0">
                          <a:solidFill>
                            <a:schemeClr val="tx1"/>
                          </a:solidFill>
                          <a:latin typeface="+mn-lt"/>
                          <a:ea typeface="+mn-ea"/>
                          <a:cs typeface="+mn-cs"/>
                        </a:rPr>
                        <a:t>Design/Build Contract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kern="1200" dirty="0">
                          <a:solidFill>
                            <a:schemeClr val="dk1"/>
                          </a:solidFill>
                          <a:effectLst/>
                          <a:latin typeface="+mn-lt"/>
                          <a:ea typeface="+mn-ea"/>
                          <a:cs typeface="+mn-cs"/>
                        </a:rPr>
                        <a:t>September 9-30, 2021</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Execute Design/Build Agreement with Preconstruction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October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18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Preconstruction Phase/GMP Negotiation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October 2021-November 2021</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18541">
                <a:tc>
                  <a:txBody>
                    <a:bodyPr/>
                    <a:lstStyle/>
                    <a:p>
                      <a:pPr marL="0" algn="l" defTabSz="914400" rtl="0" eaLnBrk="1" latinLnBrk="0" hangingPunct="1"/>
                      <a:r>
                        <a:rPr lang="en-US" sz="1400" b="1" kern="1200" dirty="0">
                          <a:solidFill>
                            <a:schemeClr val="tx1"/>
                          </a:solidFill>
                          <a:latin typeface="+mn-lt"/>
                          <a:ea typeface="+mn-ea"/>
                          <a:cs typeface="+mn-cs"/>
                        </a:rPr>
                        <a:t>GMP Amendment Executed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kern="1200" dirty="0">
                          <a:solidFill>
                            <a:schemeClr val="dk1"/>
                          </a:solidFill>
                          <a:effectLst/>
                          <a:latin typeface="+mn-lt"/>
                          <a:ea typeface="+mn-ea"/>
                          <a:cs typeface="+mn-cs"/>
                        </a:rPr>
                        <a:t>December 2021</a:t>
                      </a:r>
                      <a:endParaRPr lang="en-US" sz="140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18541">
                <a:tc>
                  <a:txBody>
                    <a:bodyPr/>
                    <a:lstStyle/>
                    <a:p>
                      <a:pPr marL="0" algn="l" defTabSz="914400" rtl="0" eaLnBrk="1" latinLnBrk="0" hangingPunct="1"/>
                      <a:r>
                        <a:rPr lang="en-US" sz="1400" b="1" kern="1200" dirty="0">
                          <a:solidFill>
                            <a:schemeClr val="tx1"/>
                          </a:solidFill>
                          <a:latin typeface="+mn-lt"/>
                          <a:ea typeface="+mn-ea"/>
                          <a:cs typeface="+mn-cs"/>
                        </a:rPr>
                        <a:t>Manufacturing – First Unit and Unit Common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December 2021 – March 2022</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r h="337549">
                <a:tc>
                  <a:txBody>
                    <a:bodyPr/>
                    <a:lstStyle/>
                    <a:p>
                      <a:pPr marL="0" algn="l" defTabSz="914400" rtl="0" eaLnBrk="1" latinLnBrk="0" hangingPunct="1"/>
                      <a:r>
                        <a:rPr lang="en-US" sz="1400" b="1" kern="1200" dirty="0">
                          <a:solidFill>
                            <a:schemeClr val="tx1"/>
                          </a:solidFill>
                          <a:latin typeface="+mn-lt"/>
                          <a:ea typeface="+mn-ea"/>
                          <a:cs typeface="+mn-cs"/>
                        </a:rPr>
                        <a:t>Site Set-up and Mobilization</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solidFill>
                        </a:rPr>
                        <a:t>April 2022– May 2022</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18541">
                <a:tc>
                  <a:txBody>
                    <a:bodyPr/>
                    <a:lstStyle/>
                    <a:p>
                      <a:pPr marL="0" algn="l" defTabSz="914400" rtl="0" eaLnBrk="1" latinLnBrk="0" hangingPunct="1"/>
                      <a:r>
                        <a:rPr lang="en-US" sz="1400" b="1" kern="1200" dirty="0">
                          <a:solidFill>
                            <a:schemeClr val="tx1"/>
                          </a:solidFill>
                          <a:latin typeface="+mn-lt"/>
                          <a:ea typeface="+mn-ea"/>
                          <a:cs typeface="+mn-cs"/>
                        </a:rPr>
                        <a:t>Construction Phase</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June 2022 – August 2030</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725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Rock Island Dam Powerhouse #2 Unit Motor Control Center Replacement Project Development Schedules</a:t>
            </a:r>
            <a:endParaRPr lang="en-US" sz="1000" dirty="0">
              <a:solidFill>
                <a:srgbClr val="FF0000"/>
              </a:solidFill>
            </a:endParaRPr>
          </a:p>
        </p:txBody>
      </p:sp>
      <p:sp>
        <p:nvSpPr>
          <p:cNvPr id="5" name="Title 1"/>
          <p:cNvSpPr txBox="1">
            <a:spLocks/>
          </p:cNvSpPr>
          <p:nvPr/>
        </p:nvSpPr>
        <p:spPr>
          <a:xfrm>
            <a:off x="1409700" y="6096000"/>
            <a:ext cx="5715000" cy="86030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a:solidFill>
                  <a:srgbClr val="C00000"/>
                </a:solidFill>
              </a:rPr>
              <a:t>Critical Phasing </a:t>
            </a:r>
          </a:p>
        </p:txBody>
      </p:sp>
      <p:pic>
        <p:nvPicPr>
          <p:cNvPr id="7" name="Picture 6">
            <a:extLst>
              <a:ext uri="{FF2B5EF4-FFF2-40B4-BE49-F238E27FC236}">
                <a16:creationId xmlns:a16="http://schemas.microsoft.com/office/drawing/2014/main" id="{9578E418-DFDB-486A-96F4-45982118ED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200" y="1417638"/>
            <a:ext cx="8346440" cy="4931727"/>
          </a:xfrm>
          <a:prstGeom prst="rect">
            <a:avLst/>
          </a:prstGeom>
          <a:noFill/>
          <a:ln>
            <a:noFill/>
          </a:ln>
        </p:spPr>
      </p:pic>
    </p:spTree>
    <p:extLst>
      <p:ext uri="{BB962C8B-B14F-4D97-AF65-F5344CB8AC3E}">
        <p14:creationId xmlns:p14="http://schemas.microsoft.com/office/powerpoint/2010/main" val="168013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2706449"/>
            <a:ext cx="7620000" cy="2017951"/>
          </a:xfrm>
        </p:spPr>
        <p:txBody>
          <a:bodyPr/>
          <a:lstStyle/>
          <a:p>
            <a:pPr algn="ctr"/>
            <a:r>
              <a:rPr lang="en-US" sz="3200" dirty="0"/>
              <a:t>Why D/B Delivery Method for Rock Island Dam Powerhouse #2 Unit Motor Control Center Replacement Project</a:t>
            </a:r>
          </a:p>
        </p:txBody>
      </p:sp>
      <p:pic>
        <p:nvPicPr>
          <p:cNvPr id="3" name="Picture 2">
            <a:extLst>
              <a:ext uri="{FF2B5EF4-FFF2-40B4-BE49-F238E27FC236}">
                <a16:creationId xmlns:a16="http://schemas.microsoft.com/office/drawing/2014/main" id="{7B32C28B-B90B-4323-94DE-4D272A960826}"/>
              </a:ext>
            </a:extLst>
          </p:cNvPr>
          <p:cNvPicPr>
            <a:picLocks noChangeAspect="1"/>
          </p:cNvPicPr>
          <p:nvPr/>
        </p:nvPicPr>
        <p:blipFill>
          <a:blip r:embed="rId3"/>
          <a:stretch>
            <a:fillRect/>
          </a:stretch>
        </p:blipFill>
        <p:spPr>
          <a:xfrm>
            <a:off x="2938953" y="228600"/>
            <a:ext cx="2597121" cy="2017951"/>
          </a:xfrm>
          <a:prstGeom prst="rect">
            <a:avLst/>
          </a:prstGeom>
        </p:spPr>
      </p:pic>
    </p:spTree>
    <p:extLst>
      <p:ext uri="{BB962C8B-B14F-4D97-AF65-F5344CB8AC3E}">
        <p14:creationId xmlns:p14="http://schemas.microsoft.com/office/powerpoint/2010/main" val="190641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400" dirty="0"/>
              <a:t>Agenda</a:t>
            </a:r>
          </a:p>
        </p:txBody>
      </p:sp>
      <p:sp>
        <p:nvSpPr>
          <p:cNvPr id="3" name="Content Placeholder 2"/>
          <p:cNvSpPr>
            <a:spLocks noGrp="1"/>
          </p:cNvSpPr>
          <p:nvPr>
            <p:ph idx="1"/>
          </p:nvPr>
        </p:nvSpPr>
        <p:spPr>
          <a:xfrm>
            <a:off x="1790700" y="2209800"/>
            <a:ext cx="4953000" cy="3276600"/>
          </a:xfrm>
        </p:spPr>
        <p:txBody>
          <a:bodyPr>
            <a:normAutofit fontScale="77500" lnSpcReduction="20000"/>
          </a:bodyPr>
          <a:lstStyle/>
          <a:p>
            <a:r>
              <a:rPr lang="en-US" sz="2800" dirty="0"/>
              <a:t>Introductions</a:t>
            </a:r>
          </a:p>
          <a:p>
            <a:r>
              <a:rPr lang="en-US" sz="2800" dirty="0"/>
              <a:t>Chelan County PUD</a:t>
            </a:r>
          </a:p>
          <a:p>
            <a:r>
              <a:rPr lang="en-US" sz="2800" dirty="0"/>
              <a:t>The Project</a:t>
            </a:r>
          </a:p>
          <a:p>
            <a:r>
              <a:rPr lang="en-US" sz="2800" dirty="0"/>
              <a:t>Project Budget</a:t>
            </a:r>
          </a:p>
          <a:p>
            <a:r>
              <a:rPr lang="en-US" sz="2800" dirty="0"/>
              <a:t>Project Schedule</a:t>
            </a:r>
          </a:p>
          <a:p>
            <a:r>
              <a:rPr lang="en-US" sz="2800" dirty="0"/>
              <a:t>Why Progressive Design-Build</a:t>
            </a:r>
          </a:p>
          <a:p>
            <a:r>
              <a:rPr lang="en-US" sz="2800" dirty="0"/>
              <a:t>Qualifications</a:t>
            </a:r>
          </a:p>
          <a:p>
            <a:r>
              <a:rPr lang="en-US" sz="2800" dirty="0"/>
              <a:t>Organization Chart</a:t>
            </a:r>
          </a:p>
          <a:p>
            <a:r>
              <a:rPr lang="en-US" sz="2800" dirty="0"/>
              <a:t>Summary</a:t>
            </a:r>
          </a:p>
          <a:p>
            <a:endParaRPr lang="en-US" dirty="0"/>
          </a:p>
        </p:txBody>
      </p:sp>
    </p:spTree>
    <p:extLst>
      <p:ext uri="{BB962C8B-B14F-4D97-AF65-F5344CB8AC3E}">
        <p14:creationId xmlns:p14="http://schemas.microsoft.com/office/powerpoint/2010/main" val="125360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62000"/>
          </a:xfrm>
        </p:spPr>
        <p:txBody>
          <a:bodyPr>
            <a:noAutofit/>
          </a:bodyPr>
          <a:lstStyle/>
          <a:p>
            <a:br>
              <a:rPr lang="en-US" sz="3200" dirty="0"/>
            </a:br>
            <a:r>
              <a:rPr lang="en-US" sz="3200" dirty="0">
                <a:solidFill>
                  <a:schemeClr val="tx1"/>
                </a:solidFill>
              </a:rPr>
              <a:t>RCW 39.10 D/B Statutory Compliance</a:t>
            </a:r>
            <a:br>
              <a:rPr lang="en-US" sz="4400" dirty="0"/>
            </a:br>
            <a:endParaRPr lang="en-US" sz="4400" dirty="0"/>
          </a:p>
        </p:txBody>
      </p:sp>
      <p:sp>
        <p:nvSpPr>
          <p:cNvPr id="6" name="Content Placeholder 2"/>
          <p:cNvSpPr>
            <a:spLocks noGrp="1"/>
          </p:cNvSpPr>
          <p:nvPr>
            <p:ph sz="half" idx="1"/>
          </p:nvPr>
        </p:nvSpPr>
        <p:spPr>
          <a:xfrm>
            <a:off x="457200" y="1295400"/>
            <a:ext cx="7924800" cy="5181600"/>
          </a:xfrm>
        </p:spPr>
        <p:txBody>
          <a:bodyPr>
            <a:normAutofit fontScale="92500" lnSpcReduction="20000"/>
          </a:bodyPr>
          <a:lstStyle/>
          <a:p>
            <a:pPr marL="0" indent="0">
              <a:buNone/>
            </a:pPr>
            <a:r>
              <a:rPr lang="en-US" sz="2700" b="1" dirty="0"/>
              <a:t>(5.1) If the construction activities are highly specialized and a D/B approach is critical in developing the construction methodology</a:t>
            </a:r>
          </a:p>
          <a:p>
            <a:pPr lvl="1" indent="-342900"/>
            <a:r>
              <a:rPr lang="en-US" sz="2700" dirty="0"/>
              <a:t>Rock Island Powerhouse 2 is considered critical infrastructure.</a:t>
            </a:r>
          </a:p>
          <a:p>
            <a:pPr lvl="1" indent="-342900"/>
            <a:r>
              <a:rPr lang="en-US" sz="2700" dirty="0"/>
              <a:t>“Bulb” turbine-generator are rare in the U.S.</a:t>
            </a:r>
          </a:p>
          <a:p>
            <a:pPr lvl="1" indent="-342900"/>
            <a:r>
              <a:rPr lang="en-US" sz="2700" dirty="0"/>
              <a:t>Powerhouse 2 is an operating power plant. Phased construction required to minimize operational impacts on power generation</a:t>
            </a:r>
          </a:p>
          <a:p>
            <a:pPr lvl="1" indent="-342900"/>
            <a:r>
              <a:rPr lang="en-US" sz="2700" dirty="0"/>
              <a:t>Limited access for removal and reinstallation</a:t>
            </a:r>
          </a:p>
          <a:p>
            <a:pPr lvl="1" indent="-342900"/>
            <a:r>
              <a:rPr lang="en-US" sz="2700" dirty="0"/>
              <a:t>The existing governor MCCs are in a wet environment so specialized design-build approach is needed to determine whether the MCC should be relocated or re-designed to meet the wet conditions</a:t>
            </a:r>
          </a:p>
          <a:p>
            <a:pPr marL="0" indent="0">
              <a:buNone/>
            </a:pPr>
            <a:endParaRPr lang="en-US" sz="2700" dirty="0"/>
          </a:p>
        </p:txBody>
      </p:sp>
    </p:spTree>
    <p:extLst>
      <p:ext uri="{BB962C8B-B14F-4D97-AF65-F5344CB8AC3E}">
        <p14:creationId xmlns:p14="http://schemas.microsoft.com/office/powerpoint/2010/main" val="3615246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62000"/>
          </a:xfrm>
        </p:spPr>
        <p:txBody>
          <a:bodyPr>
            <a:noAutofit/>
          </a:bodyPr>
          <a:lstStyle/>
          <a:p>
            <a:br>
              <a:rPr lang="en-US" sz="3200" dirty="0"/>
            </a:br>
            <a:r>
              <a:rPr lang="en-US" sz="3200" dirty="0">
                <a:solidFill>
                  <a:schemeClr val="tx1"/>
                </a:solidFill>
              </a:rPr>
              <a:t>RCW 39.10 D/B Statutory Compliance (Cont.)</a:t>
            </a:r>
            <a:br>
              <a:rPr lang="en-US" sz="4400" dirty="0"/>
            </a:br>
            <a:endParaRPr lang="en-US" sz="4400" dirty="0"/>
          </a:p>
        </p:txBody>
      </p:sp>
      <p:sp>
        <p:nvSpPr>
          <p:cNvPr id="6" name="Content Placeholder 2"/>
          <p:cNvSpPr>
            <a:spLocks noGrp="1"/>
          </p:cNvSpPr>
          <p:nvPr>
            <p:ph sz="half" idx="1"/>
          </p:nvPr>
        </p:nvSpPr>
        <p:spPr>
          <a:xfrm>
            <a:off x="457200" y="1295400"/>
            <a:ext cx="7924800" cy="5181600"/>
          </a:xfrm>
        </p:spPr>
        <p:txBody>
          <a:bodyPr>
            <a:normAutofit fontScale="70000" lnSpcReduction="20000"/>
          </a:bodyPr>
          <a:lstStyle/>
          <a:p>
            <a:pPr marL="0" indent="0">
              <a:buNone/>
            </a:pPr>
            <a:endParaRPr lang="en-US" sz="2700" dirty="0"/>
          </a:p>
          <a:p>
            <a:pPr marL="0" indent="0">
              <a:buNone/>
            </a:pPr>
            <a:r>
              <a:rPr lang="en-US" sz="2700" b="1" dirty="0"/>
              <a:t>(5.2) If the project provides opportunity for greater innovation and efficiencies between the designer and builder</a:t>
            </a:r>
          </a:p>
          <a:p>
            <a:pPr lvl="1" indent="-342900"/>
            <a:r>
              <a:rPr lang="en-US" sz="2700" dirty="0"/>
              <a:t>The new MCCs are to have arc flash mitigation which each manufacturer has unique solutions</a:t>
            </a:r>
          </a:p>
          <a:p>
            <a:pPr lvl="1" indent="-342900"/>
            <a:r>
              <a:rPr lang="en-US" sz="2700" dirty="0"/>
              <a:t>Design Build will allow the contractor to propose an innovative network control solution that meets the District’s operations and maintenance requirements</a:t>
            </a:r>
          </a:p>
          <a:p>
            <a:pPr lvl="1" indent="-342900"/>
            <a:r>
              <a:rPr lang="en-US" sz="2700" dirty="0"/>
              <a:t>Proprietary design solutions can be leveraged to achieve the most suitable design, supply, and installation for the project components</a:t>
            </a:r>
          </a:p>
          <a:p>
            <a:pPr lvl="1" indent="-342900"/>
            <a:r>
              <a:rPr lang="en-US" sz="2700" dirty="0"/>
              <a:t>Design may vary based on specific condition and needs of each unit</a:t>
            </a:r>
          </a:p>
          <a:p>
            <a:pPr marL="0" lvl="1" indent="0">
              <a:buClr>
                <a:schemeClr val="accent1"/>
              </a:buClr>
              <a:buNone/>
            </a:pPr>
            <a:r>
              <a:rPr lang="en-US" sz="1800" dirty="0"/>
              <a:t>Owner does not have expertise to specify options for improvement to existing systems</a:t>
            </a:r>
          </a:p>
          <a:p>
            <a:pPr marL="0" indent="0">
              <a:buNone/>
            </a:pPr>
            <a:endParaRPr lang="en-US" sz="2700" dirty="0"/>
          </a:p>
          <a:p>
            <a:pPr marL="0" indent="0">
              <a:buNone/>
            </a:pPr>
            <a:r>
              <a:rPr lang="en-US" sz="2700" b="1" dirty="0"/>
              <a:t>(5.3) If significant savings in project delivery time would be realized</a:t>
            </a:r>
            <a:endParaRPr lang="en-US" sz="1900" b="1" dirty="0"/>
          </a:p>
          <a:p>
            <a:pPr lvl="1" indent="-342900"/>
            <a:r>
              <a:rPr lang="en-US" sz="2700" dirty="0"/>
              <a:t>It will be imperative that the contractor is involved in scheduling, coordination and phasing of the work</a:t>
            </a:r>
          </a:p>
          <a:p>
            <a:pPr lvl="1" indent="-342900"/>
            <a:r>
              <a:rPr lang="en-US" sz="2700" dirty="0"/>
              <a:t>Scheduling and installation innovation can reduce the installation time and multiple contractor coordination</a:t>
            </a:r>
          </a:p>
        </p:txBody>
      </p:sp>
    </p:spTree>
    <p:extLst>
      <p:ext uri="{BB962C8B-B14F-4D97-AF65-F5344CB8AC3E}">
        <p14:creationId xmlns:p14="http://schemas.microsoft.com/office/powerpoint/2010/main" val="522391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200400"/>
            <a:ext cx="7620000" cy="1143000"/>
          </a:xfrm>
        </p:spPr>
        <p:txBody>
          <a:bodyPr>
            <a:normAutofit/>
          </a:bodyPr>
          <a:lstStyle/>
          <a:p>
            <a:pPr algn="ctr"/>
            <a:r>
              <a:rPr lang="en-US" sz="4400" dirty="0"/>
              <a:t>Public Body Qualifications</a:t>
            </a:r>
          </a:p>
        </p:txBody>
      </p:sp>
      <p:pic>
        <p:nvPicPr>
          <p:cNvPr id="3" name="Picture 2">
            <a:extLst>
              <a:ext uri="{FF2B5EF4-FFF2-40B4-BE49-F238E27FC236}">
                <a16:creationId xmlns:a16="http://schemas.microsoft.com/office/drawing/2014/main" id="{3E3CF721-871A-4FA9-9268-6BFDBA4B5A6F}"/>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157107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CCPUD Leadership Team</a:t>
            </a:r>
          </a:p>
        </p:txBody>
      </p:sp>
      <p:sp>
        <p:nvSpPr>
          <p:cNvPr id="3" name="Content Placeholder 2"/>
          <p:cNvSpPr>
            <a:spLocks noGrp="1"/>
          </p:cNvSpPr>
          <p:nvPr>
            <p:ph idx="1"/>
          </p:nvPr>
        </p:nvSpPr>
        <p:spPr>
          <a:xfrm>
            <a:off x="457200" y="1600200"/>
            <a:ext cx="7620000" cy="4800600"/>
          </a:xfrm>
        </p:spPr>
        <p:txBody>
          <a:bodyPr>
            <a:normAutofit fontScale="92500" lnSpcReduction="10000"/>
          </a:bodyPr>
          <a:lstStyle/>
          <a:p>
            <a:r>
              <a:rPr lang="en-US" sz="1900" dirty="0"/>
              <a:t>CCPUD has extensive construction experience including projects of similar scope and complexity</a:t>
            </a:r>
          </a:p>
          <a:p>
            <a:pPr lvl="1"/>
            <a:r>
              <a:rPr lang="en-US" sz="1700" dirty="0"/>
              <a:t>Long history of projects delivered using Design-Bid-Build or Negotiated Contract.</a:t>
            </a:r>
          </a:p>
          <a:p>
            <a:pPr lvl="1"/>
            <a:r>
              <a:rPr lang="en-US" sz="1700" dirty="0"/>
              <a:t>Long track record of building projects on-time and within budget.</a:t>
            </a:r>
          </a:p>
          <a:p>
            <a:pPr marL="342900" lvl="1">
              <a:buClr>
                <a:schemeClr val="accent1"/>
              </a:buClr>
            </a:pPr>
            <a:r>
              <a:rPr lang="en-US" sz="1900" dirty="0"/>
              <a:t>CCPUD is currently using Progressive Design-Build for: </a:t>
            </a:r>
          </a:p>
          <a:p>
            <a:pPr marL="708660" lvl="2">
              <a:buClr>
                <a:schemeClr val="accent1"/>
              </a:buClr>
            </a:pPr>
            <a:r>
              <a:rPr lang="en-US" sz="1700" dirty="0"/>
              <a:t>RI PH2 Generator and Turbine Rehabilitation </a:t>
            </a:r>
          </a:p>
          <a:p>
            <a:pPr marL="708660" lvl="2">
              <a:buClr>
                <a:schemeClr val="accent1"/>
              </a:buClr>
            </a:pPr>
            <a:r>
              <a:rPr lang="en-US" sz="1700" dirty="0"/>
              <a:t>Draft Tube Gate Refurbishment</a:t>
            </a:r>
          </a:p>
          <a:p>
            <a:pPr marL="708660" lvl="2">
              <a:buClr>
                <a:schemeClr val="accent1"/>
              </a:buClr>
            </a:pPr>
            <a:r>
              <a:rPr lang="en-US" sz="1700" dirty="0"/>
              <a:t>Main Generator Lead Replacement </a:t>
            </a:r>
          </a:p>
          <a:p>
            <a:pPr marL="342900" lvl="1">
              <a:buClr>
                <a:schemeClr val="accent1"/>
              </a:buClr>
            </a:pPr>
            <a:r>
              <a:rPr lang="en-US" sz="1900" dirty="0"/>
              <a:t>CCPUD is currently using GC/CM for two facilities projects.  </a:t>
            </a:r>
          </a:p>
          <a:p>
            <a:r>
              <a:rPr lang="en-US" sz="1900" dirty="0"/>
              <a:t>CCPUD team members have attended the AGC Design-Build Workshop</a:t>
            </a:r>
          </a:p>
          <a:p>
            <a:r>
              <a:rPr lang="en-US" sz="1900" dirty="0"/>
              <a:t>CCPUD team members have attended the DBIA Certification Workshop</a:t>
            </a:r>
          </a:p>
          <a:p>
            <a:r>
              <a:rPr lang="en-US" sz="1900" dirty="0"/>
              <a:t>CCPUD has two team members that are Assoc. DBIA certified</a:t>
            </a:r>
          </a:p>
          <a:p>
            <a:r>
              <a:rPr lang="en-US" sz="1900" dirty="0"/>
              <a:t>Parametrix: Dan Cody D/B PM Support and Jim Dugan Internal D/B Advisor</a:t>
            </a:r>
          </a:p>
          <a:p>
            <a:r>
              <a:rPr lang="en-US" sz="1900" dirty="0"/>
              <a:t>Graehm Wallace, (Perkins Coie):  External D/B Legal Counsel</a:t>
            </a:r>
          </a:p>
          <a:p>
            <a:pPr marL="114300" indent="0">
              <a:buNone/>
            </a:pPr>
            <a:r>
              <a:rPr lang="en-US" sz="1900" b="1" dirty="0"/>
              <a:t>CCPUD satisfies the public body qualifications by staff augmentation with consultants.</a:t>
            </a:r>
          </a:p>
          <a:p>
            <a:endParaRPr lang="en-US" dirty="0"/>
          </a:p>
        </p:txBody>
      </p:sp>
    </p:spTree>
    <p:extLst>
      <p:ext uri="{BB962C8B-B14F-4D97-AF65-F5344CB8AC3E}">
        <p14:creationId xmlns:p14="http://schemas.microsoft.com/office/powerpoint/2010/main" val="206587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Unit Motor Control Center Replacement </a:t>
            </a:r>
            <a:br>
              <a:rPr lang="en-US" sz="2000" dirty="0"/>
            </a:br>
            <a:r>
              <a:rPr lang="en-US" sz="2000" dirty="0"/>
              <a:t>Project Organizational Chart</a:t>
            </a:r>
            <a:endParaRPr lang="en-US" sz="1600" dirty="0">
              <a:solidFill>
                <a:srgbClr val="FF0000"/>
              </a:solidFill>
            </a:endParaRPr>
          </a:p>
        </p:txBody>
      </p:sp>
      <p:pic>
        <p:nvPicPr>
          <p:cNvPr id="4" name="Picture 3">
            <a:extLst>
              <a:ext uri="{FF2B5EF4-FFF2-40B4-BE49-F238E27FC236}">
                <a16:creationId xmlns:a16="http://schemas.microsoft.com/office/drawing/2014/main" id="{DC18B7FA-FECA-486F-AC30-383BEC8284C4}"/>
              </a:ext>
            </a:extLst>
          </p:cNvPr>
          <p:cNvPicPr/>
          <p:nvPr/>
        </p:nvPicPr>
        <p:blipFill>
          <a:blip r:embed="rId3"/>
          <a:stretch>
            <a:fillRect/>
          </a:stretch>
        </p:blipFill>
        <p:spPr>
          <a:xfrm>
            <a:off x="1293177" y="838200"/>
            <a:ext cx="6174423" cy="5867400"/>
          </a:xfrm>
          <a:prstGeom prst="rect">
            <a:avLst/>
          </a:prstGeom>
        </p:spPr>
      </p:pic>
    </p:spTree>
    <p:extLst>
      <p:ext uri="{BB962C8B-B14F-4D97-AF65-F5344CB8AC3E}">
        <p14:creationId xmlns:p14="http://schemas.microsoft.com/office/powerpoint/2010/main" val="288727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
            <a:ext cx="7772400" cy="685800"/>
          </a:xfrm>
        </p:spPr>
        <p:txBody>
          <a:bodyPr>
            <a:noAutofit/>
          </a:bodyPr>
          <a:lstStyle/>
          <a:p>
            <a:pPr algn="ctr"/>
            <a:r>
              <a:rPr lang="en-US" sz="2000" dirty="0"/>
              <a:t>Rock Island Dam Powerhouse #2 – Main Generator Leads Replacement </a:t>
            </a:r>
            <a:br>
              <a:rPr lang="en-US" sz="2000" dirty="0"/>
            </a:br>
            <a:r>
              <a:rPr lang="en-US" sz="2000" dirty="0"/>
              <a:t>Project Organizational Chart</a:t>
            </a:r>
            <a:endParaRPr lang="en-US" sz="1600" dirty="0">
              <a:solidFill>
                <a:srgbClr val="FF0000"/>
              </a:solidFill>
            </a:endParaRPr>
          </a:p>
        </p:txBody>
      </p:sp>
      <p:sp>
        <p:nvSpPr>
          <p:cNvPr id="7" name="Rectangle 6"/>
          <p:cNvSpPr/>
          <p:nvPr/>
        </p:nvSpPr>
        <p:spPr>
          <a:xfrm>
            <a:off x="380999" y="5444460"/>
            <a:ext cx="7772400" cy="1308050"/>
          </a:xfrm>
          <a:prstGeom prst="rect">
            <a:avLst/>
          </a:prstGeom>
        </p:spPr>
        <p:txBody>
          <a:bodyPr wrap="square">
            <a:spAutoFit/>
          </a:bodyPr>
          <a:lstStyle/>
          <a:p>
            <a:pPr algn="just">
              <a:spcBef>
                <a:spcPts val="600"/>
              </a:spcBef>
              <a:spcAft>
                <a:spcPts val="600"/>
              </a:spcAft>
            </a:pPr>
            <a:r>
              <a:rPr lang="en-US" sz="1400" b="1" i="1" dirty="0">
                <a:solidFill>
                  <a:srgbClr val="0000FF"/>
                </a:solidFill>
                <a:ea typeface="Times New Roman" panose="02020603050405020304" pitchFamily="18" charset="0"/>
                <a:cs typeface="Times New Roman" panose="02020603050405020304" pitchFamily="18" charset="0"/>
              </a:rPr>
              <a:t>Chelan PUD Organizational Structure:</a:t>
            </a:r>
            <a:endParaRPr lang="en-US" sz="1400" dirty="0">
              <a:ea typeface="Times New Roman" panose="02020603050405020304" pitchFamily="18" charset="0"/>
              <a:cs typeface="Times New Roman" panose="02020603050405020304" pitchFamily="18" charset="0"/>
            </a:endParaRPr>
          </a:p>
          <a:p>
            <a:r>
              <a:rPr lang="en-US" sz="1200" dirty="0">
                <a:solidFill>
                  <a:srgbClr val="0000FF"/>
                </a:solidFill>
                <a:ea typeface="Calibri" panose="020F0502020204030204" pitchFamily="34" charset="0"/>
              </a:rPr>
              <a:t>The District is currently in the process of rehabilitating powerhouse two at Rock Island Dam. This project is a balance of plant project that will be executed as part of the full powerhouse rehabilitation project. </a:t>
            </a:r>
            <a:r>
              <a:rPr lang="en-US" sz="1200" dirty="0">
                <a:solidFill>
                  <a:srgbClr val="0000FF"/>
                </a:solidFill>
                <a:ea typeface="Times New Roman" panose="02020603050405020304" pitchFamily="18" charset="0"/>
                <a:cs typeface="Times New Roman" panose="02020603050405020304" pitchFamily="18" charset="0"/>
              </a:rPr>
              <a:t>Through the DB procurement process, we will secure contracts with experienced teams of Contractors that will need limited support and oversight from the project team during the execution phase of this project.  The District does, however have a deep bench including internal personnel in addition to Service Agreements for engineering and project administrative personnel if needed.</a:t>
            </a:r>
            <a:endParaRPr lang="en-US" sz="1200" dirty="0"/>
          </a:p>
        </p:txBody>
      </p:sp>
      <p:graphicFrame>
        <p:nvGraphicFramePr>
          <p:cNvPr id="11" name="Table 10">
            <a:extLst>
              <a:ext uri="{FF2B5EF4-FFF2-40B4-BE49-F238E27FC236}">
                <a16:creationId xmlns:a16="http://schemas.microsoft.com/office/drawing/2014/main" id="{738CE1C0-7794-4781-86E2-42D2EC6B5698}"/>
              </a:ext>
            </a:extLst>
          </p:cNvPr>
          <p:cNvGraphicFramePr>
            <a:graphicFrameLocks noGrp="1"/>
          </p:cNvGraphicFramePr>
          <p:nvPr>
            <p:extLst>
              <p:ext uri="{D42A27DB-BD31-4B8C-83A1-F6EECF244321}">
                <p14:modId xmlns:p14="http://schemas.microsoft.com/office/powerpoint/2010/main" val="2043315971"/>
              </p:ext>
            </p:extLst>
          </p:nvPr>
        </p:nvGraphicFramePr>
        <p:xfrm>
          <a:off x="2438400" y="838198"/>
          <a:ext cx="3657603" cy="4526280"/>
        </p:xfrm>
        <a:graphic>
          <a:graphicData uri="http://schemas.openxmlformats.org/drawingml/2006/table">
            <a:tbl>
              <a:tblPr/>
              <a:tblGrid>
                <a:gridCol w="1263768">
                  <a:extLst>
                    <a:ext uri="{9D8B030D-6E8A-4147-A177-3AD203B41FA5}">
                      <a16:colId xmlns:a16="http://schemas.microsoft.com/office/drawing/2014/main" val="1255381608"/>
                    </a:ext>
                  </a:extLst>
                </a:gridCol>
                <a:gridCol w="838239">
                  <a:extLst>
                    <a:ext uri="{9D8B030D-6E8A-4147-A177-3AD203B41FA5}">
                      <a16:colId xmlns:a16="http://schemas.microsoft.com/office/drawing/2014/main" val="743840585"/>
                    </a:ext>
                  </a:extLst>
                </a:gridCol>
                <a:gridCol w="838239">
                  <a:extLst>
                    <a:ext uri="{9D8B030D-6E8A-4147-A177-3AD203B41FA5}">
                      <a16:colId xmlns:a16="http://schemas.microsoft.com/office/drawing/2014/main" val="971712322"/>
                    </a:ext>
                  </a:extLst>
                </a:gridCol>
                <a:gridCol w="717357">
                  <a:extLst>
                    <a:ext uri="{9D8B030D-6E8A-4147-A177-3AD203B41FA5}">
                      <a16:colId xmlns:a16="http://schemas.microsoft.com/office/drawing/2014/main" val="1928403658"/>
                    </a:ext>
                  </a:extLst>
                </a:gridCol>
              </a:tblGrid>
              <a:tr h="411480">
                <a:tc rowSpan="2">
                  <a:txBody>
                    <a:bodyPr/>
                    <a:lstStyle/>
                    <a:p>
                      <a:pPr marL="0" marR="0" algn="ctr">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Project Team Member</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gridSpan="2">
                  <a:txBody>
                    <a:bodyPr/>
                    <a:lstStyle/>
                    <a:p>
                      <a:pPr marL="0" marR="0" algn="ctr">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Rock Island Powerhouse Two Unit Motor Control Center Replacement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US"/>
                    </a:p>
                  </a:txBody>
                  <a:tcPr/>
                </a:tc>
                <a:tc rowSpan="2">
                  <a:txBody>
                    <a:bodyPr/>
                    <a:lstStyle/>
                    <a:p>
                      <a:pPr marL="0" marR="0" algn="ctr">
                        <a:spcBef>
                          <a:spcPts val="0"/>
                        </a:spcBef>
                        <a:spcAft>
                          <a:spcPts val="0"/>
                        </a:spcAft>
                      </a:pPr>
                      <a:r>
                        <a:rPr lang="en-US" sz="900" b="1"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Other Duties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722832378"/>
                  </a:ext>
                </a:extLst>
              </a:tr>
              <a:tr h="274320">
                <a:tc vMerge="1">
                  <a:txBody>
                    <a:bodyPr/>
                    <a:lstStyle/>
                    <a:p>
                      <a:endParaRPr lang="en-US"/>
                    </a:p>
                  </a:txBody>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Procurement &amp; Design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Construction</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extLst>
                  <a:ext uri="{0D108BD9-81ED-4DB2-BD59-A6C34878D82A}">
                    <a16:rowId xmlns:a16="http://schemas.microsoft.com/office/drawing/2014/main" val="380364320"/>
                  </a:ext>
                </a:extLst>
              </a:tr>
              <a:tr h="274320">
                <a:tc>
                  <a:txBody>
                    <a:bodyPr/>
                    <a:lstStyle/>
                    <a:p>
                      <a:pPr marL="0" marR="0">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District Project Team</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739619634"/>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John Sagerser – Program Manager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345257944"/>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Devin Myers – Project Manager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65%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697927355"/>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Salim Qazi – Project Manager (Alt.)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659197897"/>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Sam Nott – Project Engineer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93249"/>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Adam Couey – Electrical Engineer</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75%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094374037"/>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Chuck Boss – Construction Manager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25498575"/>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Katie Yount – Internal Legal Counsel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4141560150"/>
                  </a:ext>
                </a:extLst>
              </a:tr>
              <a:tr h="274320">
                <a:tc>
                  <a:txBody>
                    <a:bodyPr/>
                    <a:lstStyle/>
                    <a:p>
                      <a:pPr marL="0" marR="0">
                        <a:spcBef>
                          <a:spcPts val="0"/>
                        </a:spcBef>
                        <a:spcAft>
                          <a:spcPts val="0"/>
                        </a:spcAft>
                      </a:pPr>
                      <a:r>
                        <a:rPr lang="en-US" sz="900" b="1">
                          <a:solidFill>
                            <a:srgbClr val="0000FF"/>
                          </a:solidFill>
                          <a:effectLst/>
                          <a:latin typeface="Arial" panose="020B0604020202020204" pitchFamily="34" charset="0"/>
                          <a:ea typeface="Times New Roman" panose="02020603050405020304" pitchFamily="18" charset="0"/>
                        </a:rPr>
                        <a:t>Consultant Project Team</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0397301"/>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Jim Dugan – D/B Consultant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7141086"/>
                  </a:ext>
                </a:extLst>
              </a:tr>
              <a:tr h="27432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Dan Cody – D/B Procurement Mgr.</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7731989"/>
                  </a:ext>
                </a:extLst>
              </a:tr>
              <a:tr h="41148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Graehm Wallace – External Legal Counsel</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909723357"/>
                  </a:ext>
                </a:extLst>
              </a:tr>
              <a:tr h="411480">
                <a:tc>
                  <a:txBody>
                    <a:bodyPr/>
                    <a:lstStyle/>
                    <a:p>
                      <a:pPr marL="0" marR="0">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rPr>
                        <a:t>(Stantec) – External Engineering Consultant</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As Needed</a:t>
                      </a:r>
                      <a:endParaRPr lang="en-US" sz="120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tc>
                  <a:txBody>
                    <a:bodyPr/>
                    <a:lstStyle/>
                    <a:p>
                      <a:pPr marL="0" marR="0" algn="ctr">
                        <a:spcBef>
                          <a:spcPts val="0"/>
                        </a:spcBef>
                        <a:spcAft>
                          <a:spcPts val="0"/>
                        </a:spcAft>
                      </a:pPr>
                      <a:r>
                        <a:rPr lang="en-US" sz="9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AAF0"/>
                    </a:solidFill>
                  </a:tcPr>
                </a:tc>
                <a:extLst>
                  <a:ext uri="{0D108BD9-81ED-4DB2-BD59-A6C34878D82A}">
                    <a16:rowId xmlns:a16="http://schemas.microsoft.com/office/drawing/2014/main" val="3055993979"/>
                  </a:ext>
                </a:extLst>
              </a:tr>
            </a:tbl>
          </a:graphicData>
        </a:graphic>
      </p:graphicFrame>
    </p:spTree>
    <p:extLst>
      <p:ext uri="{BB962C8B-B14F-4D97-AF65-F5344CB8AC3E}">
        <p14:creationId xmlns:p14="http://schemas.microsoft.com/office/powerpoint/2010/main" val="1669777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7514" y="3200400"/>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400" dirty="0"/>
              <a:t>Project Team D/B Experience</a:t>
            </a:r>
            <a:endParaRPr lang="en-US" sz="4400" dirty="0">
              <a:solidFill>
                <a:srgbClr val="FF0000"/>
              </a:solidFill>
            </a:endParaRPr>
          </a:p>
        </p:txBody>
      </p:sp>
      <p:pic>
        <p:nvPicPr>
          <p:cNvPr id="3" name="Picture 2">
            <a:extLst>
              <a:ext uri="{FF2B5EF4-FFF2-40B4-BE49-F238E27FC236}">
                <a16:creationId xmlns:a16="http://schemas.microsoft.com/office/drawing/2014/main" id="{8CDBD717-525A-4F01-8B0A-B6F4A73B6969}"/>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41728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605682179"/>
              </p:ext>
            </p:extLst>
          </p:nvPr>
        </p:nvGraphicFramePr>
        <p:xfrm>
          <a:off x="457200" y="838200"/>
          <a:ext cx="7696200" cy="4453233"/>
        </p:xfrm>
        <a:graphic>
          <a:graphicData uri="http://schemas.openxmlformats.org/drawingml/2006/table">
            <a:tbl>
              <a:tblPr firstRow="1" bandRow="1">
                <a:tableStyleId>{5C22544A-7EE6-4342-B048-85BDC9FD1C3A}</a:tableStyleId>
              </a:tblPr>
              <a:tblGrid>
                <a:gridCol w="2538954">
                  <a:extLst>
                    <a:ext uri="{9D8B030D-6E8A-4147-A177-3AD203B41FA5}">
                      <a16:colId xmlns:a16="http://schemas.microsoft.com/office/drawing/2014/main" val="20000"/>
                    </a:ext>
                  </a:extLst>
                </a:gridCol>
                <a:gridCol w="5157246">
                  <a:extLst>
                    <a:ext uri="{9D8B030D-6E8A-4147-A177-3AD203B41FA5}">
                      <a16:colId xmlns:a16="http://schemas.microsoft.com/office/drawing/2014/main" val="20001"/>
                    </a:ext>
                  </a:extLst>
                </a:gridCol>
              </a:tblGrid>
              <a:tr h="349010">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804566">
                <a:tc>
                  <a:txBody>
                    <a:bodyPr/>
                    <a:lstStyle/>
                    <a:p>
                      <a:pPr marL="0" algn="l" defTabSz="914400" rtl="0" eaLnBrk="1" latinLnBrk="0" hangingPunct="1"/>
                      <a:r>
                        <a:rPr lang="en-US" sz="1200" b="1" kern="1200" dirty="0">
                          <a:solidFill>
                            <a:schemeClr val="dk1"/>
                          </a:solidFill>
                          <a:latin typeface="+mn-lt"/>
                          <a:ea typeface="+mn-ea"/>
                          <a:cs typeface="+mn-cs"/>
                        </a:rPr>
                        <a:t>John Sagerser</a:t>
                      </a:r>
                    </a:p>
                    <a:p>
                      <a:r>
                        <a:rPr lang="en-US" sz="1200" baseline="0" dirty="0">
                          <a:solidFill>
                            <a:schemeClr val="tx1"/>
                          </a:solidFill>
                        </a:rPr>
                        <a:t>Rock Island EPM Manager</a:t>
                      </a:r>
                    </a:p>
                    <a:p>
                      <a:r>
                        <a:rPr lang="en-US" sz="1200" baseline="0" dirty="0"/>
                        <a:t>Chelan County PUD</a:t>
                      </a:r>
                      <a:endParaRPr lang="en-US" sz="1200" dirty="0"/>
                    </a:p>
                  </a:txBody>
                  <a:tcPr>
                    <a:solidFill>
                      <a:schemeClr val="bg1">
                        <a:lumMod val="95000"/>
                      </a:schemeClr>
                    </a:solidFill>
                  </a:tcPr>
                </a:tc>
                <a:tc>
                  <a:txBody>
                    <a:bodyPr/>
                    <a:lstStyle/>
                    <a:p>
                      <a:r>
                        <a:rPr lang="en-US" sz="1200" b="1" strike="noStrike" dirty="0">
                          <a:solidFill>
                            <a:schemeClr val="tx1"/>
                          </a:solidFill>
                        </a:rPr>
                        <a:t>28 </a:t>
                      </a:r>
                      <a:r>
                        <a:rPr lang="en-US" sz="1200" b="1" strike="noStrike" baseline="0" dirty="0">
                          <a:solidFill>
                            <a:schemeClr val="tx1"/>
                          </a:solidFill>
                        </a:rPr>
                        <a:t>yrs. Electrical Engineering/Project Management Experience</a:t>
                      </a:r>
                    </a:p>
                    <a:p>
                      <a:pPr marL="0" algn="l" defTabSz="914400" rtl="0" eaLnBrk="1" latinLnBrk="0" hangingPunct="1"/>
                      <a:r>
                        <a:rPr lang="en-US" sz="1200" strike="noStrike" kern="1200" baseline="0" dirty="0">
                          <a:solidFill>
                            <a:schemeClr val="tx1"/>
                          </a:solidFill>
                          <a:latin typeface="+mn-lt"/>
                          <a:ea typeface="+mn-ea"/>
                          <a:cs typeface="+mn-cs"/>
                        </a:rPr>
                        <a:t>17 yrs. Hydro Engineering/Project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Lake Chelan Hydro Modernization </a:t>
                      </a:r>
                      <a:r>
                        <a:rPr lang="en-US" sz="1200" kern="1200" baseline="0" dirty="0">
                          <a:solidFill>
                            <a:schemeClr val="tx1"/>
                          </a:solidFill>
                          <a:latin typeface="+mn-lt"/>
                          <a:ea typeface="+mn-ea"/>
                          <a:cs typeface="+mn-cs"/>
                        </a:rPr>
                        <a:t>($35M 2006 to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Project Manager for Rock Island Powerhouse 1 Rehabilitation (2015 to 2018)</a:t>
                      </a:r>
                      <a:endParaRPr lang="en-US" sz="1200" dirty="0">
                        <a:solidFill>
                          <a:schemeClr val="tx1"/>
                        </a:solidFill>
                      </a:endParaRPr>
                    </a:p>
                  </a:txBody>
                  <a:tcPr>
                    <a:solidFill>
                      <a:schemeClr val="bg1">
                        <a:lumMod val="95000"/>
                      </a:schemeClr>
                    </a:solidFill>
                  </a:tcPr>
                </a:tc>
                <a:extLst>
                  <a:ext uri="{0D108BD9-81ED-4DB2-BD59-A6C34878D82A}">
                    <a16:rowId xmlns:a16="http://schemas.microsoft.com/office/drawing/2014/main" val="10001"/>
                  </a:ext>
                </a:extLst>
              </a:tr>
              <a:tr h="903823">
                <a:tc>
                  <a:txBody>
                    <a:bodyPr/>
                    <a:lstStyle/>
                    <a:p>
                      <a:pPr marL="0" algn="l" defTabSz="914400" rtl="0" eaLnBrk="1" latinLnBrk="0" hangingPunct="1"/>
                      <a:r>
                        <a:rPr lang="en-US" sz="1200" b="1" kern="1200" dirty="0">
                          <a:solidFill>
                            <a:schemeClr val="dk1"/>
                          </a:solidFill>
                          <a:latin typeface="+mn-lt"/>
                          <a:ea typeface="+mn-ea"/>
                          <a:cs typeface="+mn-cs"/>
                        </a:rPr>
                        <a:t>Devin Myers</a:t>
                      </a:r>
                    </a:p>
                    <a:p>
                      <a:r>
                        <a:rPr lang="en-US" sz="1200" baseline="0" dirty="0">
                          <a:solidFill>
                            <a:schemeClr val="tx1"/>
                          </a:solidFill>
                        </a:rPr>
                        <a:t>Rock Island Project Manager</a:t>
                      </a:r>
                    </a:p>
                    <a:p>
                      <a:r>
                        <a:rPr lang="en-US" sz="1200" baseline="0" dirty="0"/>
                        <a:t>Chelan County PUD</a:t>
                      </a:r>
                      <a:endParaRPr lang="en-US" sz="1200" dirty="0"/>
                    </a:p>
                  </a:txBody>
                  <a:tcPr>
                    <a:solidFill>
                      <a:schemeClr val="bg1">
                        <a:lumMod val="85000"/>
                      </a:schemeClr>
                    </a:solidFill>
                  </a:tcPr>
                </a:tc>
                <a:tc>
                  <a:txBody>
                    <a:bodyPr/>
                    <a:lstStyle/>
                    <a:p>
                      <a:r>
                        <a:rPr lang="en-US" sz="1200" b="1" strike="noStrike" dirty="0">
                          <a:solidFill>
                            <a:schemeClr val="tx1"/>
                          </a:solidFill>
                        </a:rPr>
                        <a:t>17 </a:t>
                      </a:r>
                      <a:r>
                        <a:rPr lang="en-US" sz="1200" b="1" strike="noStrike" baseline="0" dirty="0">
                          <a:solidFill>
                            <a:schemeClr val="tx1"/>
                          </a:solidFill>
                        </a:rPr>
                        <a:t>yrs. Hydroelectric Industry Maintenance Planning/Project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Draft Tube Gate Refurbishment($4.4M 2016 to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Storage Building (Initiation through Bidding) ($3.4M 2016-2017)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RI PH2 Oil Handling System($650K 2016 to 2018)</a:t>
                      </a:r>
                    </a:p>
                  </a:txBody>
                  <a:tcPr>
                    <a:solidFill>
                      <a:schemeClr val="bg1">
                        <a:lumMod val="85000"/>
                      </a:schemeClr>
                    </a:solidFill>
                  </a:tcPr>
                </a:tc>
                <a:extLst>
                  <a:ext uri="{0D108BD9-81ED-4DB2-BD59-A6C34878D82A}">
                    <a16:rowId xmlns:a16="http://schemas.microsoft.com/office/drawing/2014/main" val="10002"/>
                  </a:ext>
                </a:extLst>
              </a:tr>
              <a:tr h="914400">
                <a:tc>
                  <a:txBody>
                    <a:bodyPr/>
                    <a:lstStyle/>
                    <a:p>
                      <a:pPr marL="0" algn="l" defTabSz="914400" rtl="0" eaLnBrk="1" latinLnBrk="0" hangingPunct="1"/>
                      <a:r>
                        <a:rPr lang="en-US" sz="1200" b="1" kern="1200" dirty="0">
                          <a:solidFill>
                            <a:schemeClr val="dk1"/>
                          </a:solidFill>
                          <a:latin typeface="+mn-lt"/>
                          <a:ea typeface="+mn-ea"/>
                          <a:cs typeface="+mn-cs"/>
                        </a:rPr>
                        <a:t>Chuck Boss</a:t>
                      </a:r>
                    </a:p>
                    <a:p>
                      <a:pPr marL="0" algn="l" defTabSz="914400" rtl="0" eaLnBrk="1" latinLnBrk="0" hangingPunct="1"/>
                      <a:r>
                        <a:rPr lang="en-US" sz="1200" kern="1200" dirty="0">
                          <a:solidFill>
                            <a:schemeClr val="dk1"/>
                          </a:solidFill>
                          <a:latin typeface="+mn-lt"/>
                          <a:ea typeface="+mn-ea"/>
                          <a:cs typeface="+mn-cs"/>
                        </a:rPr>
                        <a:t>Construction Manager </a:t>
                      </a:r>
                    </a:p>
                    <a:p>
                      <a:pPr marL="0" algn="l" defTabSz="914400" rtl="0" eaLnBrk="1" latinLnBrk="0" hangingPunct="1"/>
                      <a:r>
                        <a:rPr lang="en-US" sz="1200" kern="1200" dirty="0">
                          <a:solidFill>
                            <a:schemeClr val="dk1"/>
                          </a:solidFill>
                          <a:latin typeface="+mn-lt"/>
                          <a:ea typeface="+mn-ea"/>
                          <a:cs typeface="+mn-cs"/>
                        </a:rPr>
                        <a:t>Chelan County PUD</a:t>
                      </a:r>
                    </a:p>
                    <a:p>
                      <a:pPr marL="0" algn="l" defTabSz="914400" rtl="0" eaLnBrk="1" latinLnBrk="0" hangingPunct="1"/>
                      <a:endParaRPr lang="en-US"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trike="noStrike" kern="1200" dirty="0">
                          <a:solidFill>
                            <a:schemeClr val="tx1"/>
                          </a:solidFill>
                          <a:latin typeface="+mn-lt"/>
                          <a:ea typeface="+mn-ea"/>
                          <a:cs typeface="+mn-cs"/>
                        </a:rPr>
                        <a:t>20</a:t>
                      </a:r>
                      <a:r>
                        <a:rPr lang="en-US" sz="1200" b="1" kern="1200" dirty="0">
                          <a:solidFill>
                            <a:schemeClr val="tx1"/>
                          </a:solidFill>
                          <a:latin typeface="+mn-lt"/>
                          <a:ea typeface="+mn-ea"/>
                          <a:cs typeface="+mn-cs"/>
                        </a:rPr>
                        <a:t> yrs. Industrial Engineering/Construction Management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baseline="0" dirty="0">
                          <a:solidFill>
                            <a:schemeClr val="tx1"/>
                          </a:solidFill>
                          <a:latin typeface="+mn-lt"/>
                          <a:ea typeface="+mn-ea"/>
                          <a:cs typeface="+mn-cs"/>
                        </a:rPr>
                        <a:t>12 yrs. Hydro Construction Management/Quality Control Experience</a:t>
                      </a:r>
                    </a:p>
                    <a:p>
                      <a:pPr marL="0" algn="l" defTabSz="914400" rtl="0" eaLnBrk="1" latinLnBrk="0" hangingPunct="1"/>
                      <a:r>
                        <a:rPr lang="en-US" sz="1200" strike="noStrike" kern="1200" baseline="0" dirty="0">
                          <a:solidFill>
                            <a:schemeClr val="tx1"/>
                          </a:solidFill>
                          <a:latin typeface="+mn-lt"/>
                          <a:ea typeface="+mn-ea"/>
                          <a:cs typeface="+mn-cs"/>
                        </a:rPr>
                        <a:t>Construction Manager Rock Island Powerhouse 1 Rehabilitation</a:t>
                      </a:r>
                    </a:p>
                    <a:p>
                      <a:pPr marL="0" algn="l" defTabSz="914400" rtl="0" eaLnBrk="1" latinLnBrk="0" hangingPunct="1"/>
                      <a:r>
                        <a:rPr lang="en-US" sz="1200" strike="noStrike" kern="1200" baseline="0" dirty="0">
                          <a:solidFill>
                            <a:schemeClr val="tx1"/>
                          </a:solidFill>
                          <a:latin typeface="+mn-lt"/>
                          <a:ea typeface="+mn-ea"/>
                          <a:cs typeface="+mn-cs"/>
                        </a:rPr>
                        <a:t>QA/QC Representative Rock Island Powerhouse 1 Rehabilitation</a:t>
                      </a:r>
                    </a:p>
                    <a:p>
                      <a:pPr marL="0" algn="l" defTabSz="914400" rtl="0" eaLnBrk="1" latinLnBrk="0" hangingPunct="1"/>
                      <a:r>
                        <a:rPr lang="en-US" sz="1200" strike="noStrike" kern="1200" baseline="0" dirty="0">
                          <a:solidFill>
                            <a:schemeClr val="tx1"/>
                          </a:solidFill>
                          <a:latin typeface="+mn-lt"/>
                          <a:ea typeface="+mn-ea"/>
                          <a:cs typeface="+mn-cs"/>
                        </a:rPr>
                        <a:t>Construction Manager Rock Island Denil Installation/Removal</a:t>
                      </a:r>
                    </a:p>
                  </a:txBody>
                  <a:tcPr>
                    <a:solidFill>
                      <a:schemeClr val="bg1">
                        <a:lumMod val="95000"/>
                      </a:schemeClr>
                    </a:solidFill>
                  </a:tcPr>
                </a:tc>
                <a:extLst>
                  <a:ext uri="{0D108BD9-81ED-4DB2-BD59-A6C34878D82A}">
                    <a16:rowId xmlns:a16="http://schemas.microsoft.com/office/drawing/2014/main" val="10003"/>
                  </a:ext>
                </a:extLst>
              </a:tr>
              <a:tr h="983359">
                <a:tc>
                  <a:txBody>
                    <a:bodyPr/>
                    <a:lstStyle/>
                    <a:p>
                      <a:pPr marL="0" algn="l" defTabSz="914400" rtl="0" eaLnBrk="1" latinLnBrk="0" hangingPunct="1"/>
                      <a:r>
                        <a:rPr lang="en-US" sz="1200" b="1" kern="1200" dirty="0">
                          <a:solidFill>
                            <a:schemeClr val="dk1"/>
                          </a:solidFill>
                          <a:latin typeface="+mn-lt"/>
                          <a:ea typeface="+mn-ea"/>
                          <a:cs typeface="+mn-cs"/>
                        </a:rPr>
                        <a:t>Jim Dugan</a:t>
                      </a:r>
                    </a:p>
                    <a:p>
                      <a:r>
                        <a:rPr lang="en-US" sz="1200" baseline="0" dirty="0"/>
                        <a:t>D/B Program Advisor</a:t>
                      </a:r>
                    </a:p>
                    <a:p>
                      <a:r>
                        <a:rPr lang="en-US" sz="1200" baseline="0" dirty="0"/>
                        <a:t>Parametrix</a:t>
                      </a:r>
                      <a:endParaRPr lang="en-US" sz="1200" dirty="0"/>
                    </a:p>
                    <a:p>
                      <a:pPr marL="0" algn="l" defTabSz="914400" rtl="0" eaLnBrk="1" latinLnBrk="0" hangingPunct="1"/>
                      <a:endParaRPr lang="en-US" sz="1200" kern="1200" dirty="0">
                        <a:solidFill>
                          <a:schemeClr val="dk1"/>
                        </a:solidFill>
                        <a:latin typeface="+mn-lt"/>
                        <a:ea typeface="+mn-ea"/>
                        <a:cs typeface="+mn-cs"/>
                      </a:endParaRPr>
                    </a:p>
                  </a:txBody>
                  <a:tcPr>
                    <a:solidFill>
                      <a:schemeClr val="bg1">
                        <a:lumMod val="85000"/>
                      </a:schemeClr>
                    </a:solidFill>
                  </a:tcPr>
                </a:tc>
                <a:tc>
                  <a:txBody>
                    <a:bodyPr/>
                    <a:lstStyle/>
                    <a:p>
                      <a:pPr marL="0" algn="l" defTabSz="914400" rtl="0" eaLnBrk="1" latinLnBrk="0" hangingPunct="1"/>
                      <a:r>
                        <a:rPr lang="en-US" sz="1200" b="1" strike="noStrike" kern="1200" baseline="0" dirty="0">
                          <a:solidFill>
                            <a:schemeClr val="tx1"/>
                          </a:solidFill>
                          <a:latin typeface="+mn-lt"/>
                          <a:ea typeface="+mn-ea"/>
                          <a:cs typeface="+mn-cs"/>
                        </a:rPr>
                        <a:t>42 yrs. Program/Project Management</a:t>
                      </a:r>
                    </a:p>
                    <a:p>
                      <a:pPr marL="0" algn="l" defTabSz="914400" rtl="0" eaLnBrk="1" latinLnBrk="0" hangingPunct="1"/>
                      <a:r>
                        <a:rPr lang="en-US" sz="1200" b="1" u="sng" strike="noStrike" kern="1200" baseline="0" dirty="0">
                          <a:solidFill>
                            <a:schemeClr val="tx1"/>
                          </a:solidFill>
                          <a:latin typeface="+mn-lt"/>
                          <a:ea typeface="+mn-ea"/>
                          <a:cs typeface="+mn-cs"/>
                        </a:rPr>
                        <a:t>Projects: </a:t>
                      </a:r>
                      <a:r>
                        <a:rPr lang="en-US" sz="1200" strike="noStrike" kern="1200" baseline="0" dirty="0">
                          <a:solidFill>
                            <a:schemeClr val="tx1"/>
                          </a:solidFill>
                          <a:latin typeface="+mn-lt"/>
                          <a:ea typeface="+mn-ea"/>
                          <a:cs typeface="+mn-cs"/>
                        </a:rPr>
                        <a:t>TPS – Boze Elementary School; TPS Hunt Middle School; Downing Elementary School; Skyline Elementary School; Fawcett Elementary School; Willapa Valley Elementary School Gym; Multiple large D/B projects worldwide with The Austin Company</a:t>
                      </a:r>
                    </a:p>
                    <a:p>
                      <a:pPr marL="0" algn="l" defTabSz="914400" rtl="0" eaLnBrk="1" latinLnBrk="0" hangingPunct="1"/>
                      <a:r>
                        <a:rPr lang="en-US" sz="1200" b="1" u="sng" strike="noStrike" kern="1200" baseline="0" dirty="0">
                          <a:solidFill>
                            <a:schemeClr val="tx1"/>
                          </a:solidFill>
                          <a:latin typeface="+mn-lt"/>
                          <a:ea typeface="+mn-ea"/>
                          <a:cs typeface="+mn-cs"/>
                        </a:rPr>
                        <a:t>Project Review Committee Member:  </a:t>
                      </a:r>
                      <a:r>
                        <a:rPr lang="en-US" sz="1200" strike="noStrike" kern="1200" baseline="0" dirty="0">
                          <a:solidFill>
                            <a:schemeClr val="tx1"/>
                          </a:solidFill>
                          <a:latin typeface="+mn-lt"/>
                          <a:ea typeface="+mn-ea"/>
                          <a:cs typeface="+mn-cs"/>
                        </a:rPr>
                        <a:t> Term Ends </a:t>
                      </a:r>
                      <a:r>
                        <a:rPr lang="en-US" sz="1200" strike="noStrike" kern="1200" baseline="0">
                          <a:solidFill>
                            <a:schemeClr val="tx1"/>
                          </a:solidFill>
                          <a:latin typeface="+mn-lt"/>
                          <a:ea typeface="+mn-ea"/>
                          <a:cs typeface="+mn-cs"/>
                        </a:rPr>
                        <a:t>June 2023</a:t>
                      </a:r>
                      <a:endParaRPr lang="en-US" sz="1200"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baseline="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968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ext uri="{D42A27DB-BD31-4B8C-83A1-F6EECF244321}">
                <p14:modId xmlns:p14="http://schemas.microsoft.com/office/powerpoint/2010/main" val="1669457579"/>
              </p:ext>
            </p:extLst>
          </p:nvPr>
        </p:nvGraphicFramePr>
        <p:xfrm>
          <a:off x="304800" y="914400"/>
          <a:ext cx="7848600" cy="3753566"/>
        </p:xfrm>
        <a:graphic>
          <a:graphicData uri="http://schemas.openxmlformats.org/drawingml/2006/table">
            <a:tbl>
              <a:tblPr firstRow="1" bandRow="1">
                <a:tableStyleId>{5C22544A-7EE6-4342-B048-85BDC9FD1C3A}</a:tableStyleId>
              </a:tblPr>
              <a:tblGrid>
                <a:gridCol w="2589230">
                  <a:extLst>
                    <a:ext uri="{9D8B030D-6E8A-4147-A177-3AD203B41FA5}">
                      <a16:colId xmlns:a16="http://schemas.microsoft.com/office/drawing/2014/main" val="20000"/>
                    </a:ext>
                  </a:extLst>
                </a:gridCol>
                <a:gridCol w="5259370">
                  <a:extLst>
                    <a:ext uri="{9D8B030D-6E8A-4147-A177-3AD203B41FA5}">
                      <a16:colId xmlns:a16="http://schemas.microsoft.com/office/drawing/2014/main" val="20001"/>
                    </a:ext>
                  </a:extLst>
                </a:gridCol>
              </a:tblGrid>
              <a:tr h="294736">
                <a:tc>
                  <a:txBody>
                    <a:bodyPr/>
                    <a:lstStyle/>
                    <a:p>
                      <a:pPr algn="l"/>
                      <a:r>
                        <a:rPr lang="en-US" sz="1400" b="0" dirty="0">
                          <a:solidFill>
                            <a:schemeClr val="bg1"/>
                          </a:solidFill>
                        </a:rPr>
                        <a:t>Name</a:t>
                      </a:r>
                    </a:p>
                  </a:txBody>
                  <a:tcPr marL="89639" marR="89639" marT="44820" marB="44820">
                    <a:solidFill>
                      <a:srgbClr val="00A6DE"/>
                    </a:solidFill>
                  </a:tcPr>
                </a:tc>
                <a:tc>
                  <a:txBody>
                    <a:bodyPr/>
                    <a:lstStyle/>
                    <a:p>
                      <a:pPr algn="l"/>
                      <a:r>
                        <a:rPr lang="en-US" sz="1400" b="0" dirty="0">
                          <a:solidFill>
                            <a:schemeClr val="bg1"/>
                          </a:solidFill>
                        </a:rPr>
                        <a:t>Experience</a:t>
                      </a:r>
                    </a:p>
                  </a:txBody>
                  <a:tcPr marL="89639" marR="89639" marT="44820" marB="44820">
                    <a:solidFill>
                      <a:srgbClr val="00A6DE"/>
                    </a:solidFill>
                  </a:tcPr>
                </a:tc>
                <a:extLst>
                  <a:ext uri="{0D108BD9-81ED-4DB2-BD59-A6C34878D82A}">
                    <a16:rowId xmlns:a16="http://schemas.microsoft.com/office/drawing/2014/main" val="10000"/>
                  </a:ext>
                </a:extLst>
              </a:tr>
              <a:tr h="636629">
                <a:tc>
                  <a:txBody>
                    <a:bodyPr/>
                    <a:lstStyle/>
                    <a:p>
                      <a:pPr marL="0" algn="l" defTabSz="914400" rtl="0" eaLnBrk="1" latinLnBrk="0" hangingPunct="1"/>
                      <a:r>
                        <a:rPr lang="en-US" sz="1200" b="1" kern="1200" dirty="0">
                          <a:solidFill>
                            <a:schemeClr val="dk1"/>
                          </a:solidFill>
                          <a:latin typeface="+mn-lt"/>
                          <a:ea typeface="+mn-ea"/>
                          <a:cs typeface="+mn-cs"/>
                        </a:rPr>
                        <a:t>Dan Cody</a:t>
                      </a:r>
                    </a:p>
                    <a:p>
                      <a:pPr marL="0" algn="l" defTabSz="914400" rtl="0" eaLnBrk="1" latinLnBrk="0" hangingPunct="1"/>
                      <a:r>
                        <a:rPr lang="en-US" sz="1200" b="0" kern="1200" dirty="0">
                          <a:solidFill>
                            <a:schemeClr val="dk1"/>
                          </a:solidFill>
                          <a:latin typeface="+mn-lt"/>
                          <a:ea typeface="+mn-ea"/>
                          <a:cs typeface="+mn-cs"/>
                        </a:rPr>
                        <a:t>D/B Procurement and PM Support</a:t>
                      </a:r>
                    </a:p>
                    <a:p>
                      <a:pPr marL="0" algn="l" defTabSz="914400" rtl="0" eaLnBrk="1" latinLnBrk="0" hangingPunct="1"/>
                      <a:r>
                        <a:rPr lang="en-US" sz="1200" b="0" kern="1200" dirty="0">
                          <a:solidFill>
                            <a:schemeClr val="dk1"/>
                          </a:solidFill>
                          <a:latin typeface="+mn-lt"/>
                          <a:ea typeface="+mn-ea"/>
                          <a:cs typeface="+mn-cs"/>
                        </a:rPr>
                        <a:t>Parametrix</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30 yrs. Of Design &amp; PM/CM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dk1"/>
                          </a:solidFill>
                          <a:latin typeface="+mn-lt"/>
                          <a:ea typeface="+mn-ea"/>
                          <a:cs typeface="+mn-cs"/>
                        </a:rPr>
                        <a:t>4 D/B Projects</a:t>
                      </a:r>
                      <a:r>
                        <a:rPr lang="en-US" sz="1200" b="1" u="none" kern="1200" dirty="0">
                          <a:solidFill>
                            <a:schemeClr val="dk1"/>
                          </a:solidFill>
                          <a:latin typeface="+mn-lt"/>
                          <a:ea typeface="+mn-ea"/>
                          <a:cs typeface="+mn-cs"/>
                        </a:rPr>
                        <a:t>: </a:t>
                      </a:r>
                      <a:r>
                        <a:rPr lang="en-US" sz="1200" b="0" kern="1200" dirty="0">
                          <a:solidFill>
                            <a:schemeClr val="dk1"/>
                          </a:solidFill>
                          <a:latin typeface="+mn-lt"/>
                          <a:ea typeface="+mn-ea"/>
                          <a:cs typeface="+mn-cs"/>
                        </a:rPr>
                        <a:t>South Puget Sound Community College – Lacey Campus; Building #1; Tacoma Public Schools – Boze Elementary School; Tacoma Public Schools – Hunt Middle School; Willapa Elementary School Gym</a:t>
                      </a:r>
                      <a:endParaRPr lang="en-US" sz="1200" b="0" kern="1200" baseline="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0001"/>
                  </a:ext>
                </a:extLst>
              </a:tr>
              <a:tr h="1485469">
                <a:tc>
                  <a:txBody>
                    <a:bodyPr/>
                    <a:lstStyle/>
                    <a:p>
                      <a:pPr marL="0" algn="l" defTabSz="914400" rtl="0" eaLnBrk="1" latinLnBrk="0" hangingPunct="1"/>
                      <a:r>
                        <a:rPr lang="en-US" sz="1200" b="1" dirty="0"/>
                        <a:t>Graehm Wallace</a:t>
                      </a:r>
                    </a:p>
                    <a:p>
                      <a:pPr marL="0" algn="l" defTabSz="914400" rtl="0" eaLnBrk="1" latinLnBrk="0" hangingPunct="1"/>
                      <a:r>
                        <a:rPr lang="en-US" sz="1200" b="0" dirty="0"/>
                        <a:t>Outside Legal Counsel</a:t>
                      </a:r>
                      <a:endParaRPr lang="en-US" sz="1200" b="0" baseline="0" dirty="0"/>
                    </a:p>
                    <a:p>
                      <a:pPr marL="0" algn="l" defTabSz="914400" rtl="0" eaLnBrk="1" latinLnBrk="0" hangingPunct="1"/>
                      <a:r>
                        <a:rPr lang="en-US" sz="1200" b="0" baseline="0" dirty="0"/>
                        <a:t>Perkins Coie</a:t>
                      </a:r>
                      <a:endParaRPr lang="en-US" sz="1200" b="0" dirty="0"/>
                    </a:p>
                    <a:p>
                      <a:pPr marL="0" algn="l" defTabSz="914400" rtl="0" eaLnBrk="1" latinLnBrk="0" hangingPunct="1"/>
                      <a:endParaRPr lang="en-US" sz="1200" b="0" kern="1200" dirty="0">
                        <a:solidFill>
                          <a:schemeClr val="dk1"/>
                        </a:solidFill>
                        <a:latin typeface="+mn-lt"/>
                        <a:ea typeface="+mn-ea"/>
                        <a:cs typeface="+mn-cs"/>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dk1"/>
                          </a:solidFill>
                          <a:latin typeface="+mn-lt"/>
                          <a:ea typeface="+mn-ea"/>
                          <a:cs typeface="+mn-cs"/>
                        </a:rPr>
                        <a:t>Graehm has prepared Design-Build contract documents under RCW 39.10 for the Washington State School Directors Association, the Tacoma School District, and the </a:t>
                      </a:r>
                      <a:r>
                        <a:rPr lang="en-US" sz="1200" b="0" kern="1200" baseline="0" dirty="0" err="1">
                          <a:solidFill>
                            <a:schemeClr val="dk1"/>
                          </a:solidFill>
                          <a:latin typeface="+mn-lt"/>
                          <a:ea typeface="+mn-ea"/>
                          <a:cs typeface="+mn-cs"/>
                        </a:rPr>
                        <a:t>Willapa</a:t>
                      </a:r>
                      <a:r>
                        <a:rPr lang="en-US" sz="1200" b="0" kern="1200" baseline="0" dirty="0">
                          <a:solidFill>
                            <a:schemeClr val="dk1"/>
                          </a:solidFill>
                          <a:latin typeface="+mn-lt"/>
                          <a:ea typeface="+mn-ea"/>
                          <a:cs typeface="+mn-cs"/>
                        </a:rPr>
                        <a:t> Valley School District as well as Design-Build contract documents for dozens of private projects.  Graehm has over twenty-two years legal counsel experience working in all areas of construction and has provided legal assistance to over 100 Washington public entities.  His work has covered all aspects of contract drafting and negotiating.  This includes preconstruction, architectural, engineering, construction-management, GC/CM, Design-Build and bidding.  Graehm has also provided legal advice during construction, claim prosecution and defense work.</a:t>
                      </a:r>
                    </a:p>
                  </a:txBody>
                  <a:tcPr>
                    <a:solidFill>
                      <a:schemeClr val="bg1">
                        <a:lumMod val="85000"/>
                      </a:schemeClr>
                    </a:solidFill>
                  </a:tcPr>
                </a:tc>
                <a:extLst>
                  <a:ext uri="{0D108BD9-81ED-4DB2-BD59-A6C34878D82A}">
                    <a16:rowId xmlns:a16="http://schemas.microsoft.com/office/drawing/2014/main" val="10002"/>
                  </a:ext>
                </a:extLst>
              </a:tr>
              <a:tr h="707366">
                <a:tc>
                  <a:txBody>
                    <a:bodyPr/>
                    <a:lstStyle/>
                    <a:p>
                      <a:pPr marL="0" algn="l" defTabSz="914400" rtl="0" eaLnBrk="1" latinLnBrk="0" hangingPunct="1"/>
                      <a:endParaRPr lang="en-US" sz="1200" b="0" kern="1200" dirty="0">
                        <a:solidFill>
                          <a:schemeClr val="dk1"/>
                        </a:solidFill>
                        <a:latin typeface="+mn-lt"/>
                        <a:ea typeface="+mn-ea"/>
                        <a:cs typeface="+mn-cs"/>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1292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Summary</a:t>
            </a:r>
          </a:p>
        </p:txBody>
      </p:sp>
      <p:sp>
        <p:nvSpPr>
          <p:cNvPr id="3" name="Content Placeholder 2"/>
          <p:cNvSpPr>
            <a:spLocks noGrp="1"/>
          </p:cNvSpPr>
          <p:nvPr>
            <p:ph idx="1"/>
          </p:nvPr>
        </p:nvSpPr>
        <p:spPr>
          <a:xfrm>
            <a:off x="457200" y="1600200"/>
            <a:ext cx="7620000" cy="3505200"/>
          </a:xfrm>
        </p:spPr>
        <p:txBody>
          <a:bodyPr>
            <a:normAutofit/>
          </a:bodyPr>
          <a:lstStyle/>
          <a:p>
            <a:r>
              <a:rPr lang="en-US" sz="2400" dirty="0"/>
              <a:t>Project is funded with the appropriate budgets</a:t>
            </a:r>
          </a:p>
          <a:p>
            <a:r>
              <a:rPr lang="en-US" sz="2400" dirty="0"/>
              <a:t>Projects meet qualifying RCW criteria</a:t>
            </a:r>
          </a:p>
          <a:p>
            <a:r>
              <a:rPr lang="en-US" sz="2400" dirty="0"/>
              <a:t>Project Management Plan is developed and has clear and logical lines of authority</a:t>
            </a:r>
          </a:p>
          <a:p>
            <a:r>
              <a:rPr lang="en-US" sz="2400" dirty="0"/>
              <a:t>Project team has the necessary experience </a:t>
            </a:r>
          </a:p>
          <a:p>
            <a:r>
              <a:rPr lang="en-US" sz="2400" dirty="0"/>
              <a:t>Project team has the capacity </a:t>
            </a:r>
          </a:p>
          <a:p>
            <a:r>
              <a:rPr lang="en-US" sz="2400" dirty="0"/>
              <a:t>Project team is prepared and ready to proceed</a:t>
            </a:r>
          </a:p>
        </p:txBody>
      </p:sp>
    </p:spTree>
    <p:extLst>
      <p:ext uri="{BB962C8B-B14F-4D97-AF65-F5344CB8AC3E}">
        <p14:creationId xmlns:p14="http://schemas.microsoft.com/office/powerpoint/2010/main" val="278938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048000"/>
            <a:ext cx="7620000" cy="1143000"/>
          </a:xfrm>
        </p:spPr>
        <p:txBody>
          <a:bodyPr/>
          <a:lstStyle/>
          <a:p>
            <a:pPr algn="ctr"/>
            <a:r>
              <a:rPr lang="en-US" sz="4400" dirty="0"/>
              <a:t>Introductions</a:t>
            </a:r>
          </a:p>
        </p:txBody>
      </p:sp>
      <p:pic>
        <p:nvPicPr>
          <p:cNvPr id="3" name="Picture 2">
            <a:extLst>
              <a:ext uri="{FF2B5EF4-FFF2-40B4-BE49-F238E27FC236}">
                <a16:creationId xmlns:a16="http://schemas.microsoft.com/office/drawing/2014/main" id="{EE8F94E0-9264-413B-95DB-00A07679DC53}"/>
              </a:ext>
            </a:extLst>
          </p:cNvPr>
          <p:cNvPicPr>
            <a:picLocks noChangeAspect="1"/>
          </p:cNvPicPr>
          <p:nvPr/>
        </p:nvPicPr>
        <p:blipFill>
          <a:blip r:embed="rId3"/>
          <a:stretch>
            <a:fillRect/>
          </a:stretch>
        </p:blipFill>
        <p:spPr>
          <a:xfrm>
            <a:off x="2890181" y="381000"/>
            <a:ext cx="2596219" cy="2020587"/>
          </a:xfrm>
          <a:prstGeom prst="rect">
            <a:avLst/>
          </a:prstGeom>
        </p:spPr>
      </p:pic>
    </p:spTree>
    <p:extLst>
      <p:ext uri="{BB962C8B-B14F-4D97-AF65-F5344CB8AC3E}">
        <p14:creationId xmlns:p14="http://schemas.microsoft.com/office/powerpoint/2010/main" val="917721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100" y="3733800"/>
            <a:ext cx="7543800" cy="1031875"/>
          </a:xfrm>
        </p:spPr>
        <p:txBody>
          <a:bodyPr/>
          <a:lstStyle/>
          <a:p>
            <a:pPr algn="ctr"/>
            <a:r>
              <a:rPr lang="en-US" dirty="0"/>
              <a:t>Thank you</a:t>
            </a:r>
          </a:p>
        </p:txBody>
      </p:sp>
      <p:pic>
        <p:nvPicPr>
          <p:cNvPr id="3" name="Picture 2">
            <a:extLst>
              <a:ext uri="{FF2B5EF4-FFF2-40B4-BE49-F238E27FC236}">
                <a16:creationId xmlns:a16="http://schemas.microsoft.com/office/drawing/2014/main" id="{CA5CF913-4830-4C11-8B26-2E4DBCB31DD9}"/>
              </a:ext>
            </a:extLst>
          </p:cNvPr>
          <p:cNvPicPr>
            <a:picLocks noChangeAspect="1"/>
          </p:cNvPicPr>
          <p:nvPr/>
        </p:nvPicPr>
        <p:blipFill>
          <a:blip r:embed="rId3"/>
          <a:stretch>
            <a:fillRect/>
          </a:stretch>
        </p:blipFill>
        <p:spPr>
          <a:xfrm>
            <a:off x="2892439" y="685800"/>
            <a:ext cx="2597121" cy="2017951"/>
          </a:xfrm>
          <a:prstGeom prst="rect">
            <a:avLst/>
          </a:prstGeom>
        </p:spPr>
      </p:pic>
    </p:spTree>
    <p:extLst>
      <p:ext uri="{BB962C8B-B14F-4D97-AF65-F5344CB8AC3E}">
        <p14:creationId xmlns:p14="http://schemas.microsoft.com/office/powerpoint/2010/main" val="404670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 – Here Today</a:t>
            </a:r>
          </a:p>
        </p:txBody>
      </p:sp>
      <p:sp>
        <p:nvSpPr>
          <p:cNvPr id="3" name="Content Placeholder 2"/>
          <p:cNvSpPr>
            <a:spLocks noGrp="1"/>
          </p:cNvSpPr>
          <p:nvPr>
            <p:ph idx="1"/>
          </p:nvPr>
        </p:nvSpPr>
        <p:spPr>
          <a:xfrm>
            <a:off x="228600" y="1417638"/>
            <a:ext cx="8077200" cy="5211762"/>
          </a:xfrm>
        </p:spPr>
        <p:txBody>
          <a:bodyPr>
            <a:normAutofit/>
          </a:bodyPr>
          <a:lstStyle/>
          <a:p>
            <a:pPr marL="114300" indent="0">
              <a:buNone/>
            </a:pPr>
            <a:r>
              <a:rPr lang="en-US" sz="1800" u="sng" dirty="0"/>
              <a:t>Chelan County Public Utility District No. 1</a:t>
            </a:r>
          </a:p>
          <a:p>
            <a:r>
              <a:rPr lang="en-US" sz="1800" dirty="0"/>
              <a:t>John Sagerser, Rock Island EPM Manager</a:t>
            </a:r>
          </a:p>
          <a:p>
            <a:r>
              <a:rPr lang="en-US" sz="1800" dirty="0"/>
              <a:t>Devin Myers, Rock Island Project Manager</a:t>
            </a:r>
          </a:p>
          <a:p>
            <a:r>
              <a:rPr lang="en-US" sz="1800" dirty="0"/>
              <a:t>Salim Qazi, Rock Island Project Manager</a:t>
            </a:r>
          </a:p>
          <a:p>
            <a:pPr marL="114300" indent="0">
              <a:buNone/>
            </a:pPr>
            <a:endParaRPr lang="en-US" sz="1800" dirty="0"/>
          </a:p>
          <a:p>
            <a:pPr marL="114300" indent="0">
              <a:buNone/>
            </a:pPr>
            <a:r>
              <a:rPr lang="en-US" sz="1800" u="sng" dirty="0"/>
              <a:t>Parametrix   </a:t>
            </a:r>
            <a:endParaRPr lang="en-US" sz="900" u="sng" dirty="0">
              <a:solidFill>
                <a:srgbClr val="FF0000"/>
              </a:solidFill>
            </a:endParaRPr>
          </a:p>
          <a:p>
            <a:r>
              <a:rPr lang="en-US" sz="1800" dirty="0"/>
              <a:t>Jim Dugan, D/B Program Advisor</a:t>
            </a:r>
          </a:p>
          <a:p>
            <a:r>
              <a:rPr lang="en-US" sz="1800" dirty="0"/>
              <a:t>Dan Cody, D/B Procurement &amp; D/B PM/CM Support</a:t>
            </a:r>
          </a:p>
          <a:p>
            <a:r>
              <a:rPr lang="en-US" sz="1800" dirty="0"/>
              <a:t>Maggie Anderson, Project Controls Specialist</a:t>
            </a:r>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2000" dirty="0"/>
          </a:p>
        </p:txBody>
      </p:sp>
    </p:spTree>
    <p:extLst>
      <p:ext uri="{BB962C8B-B14F-4D97-AF65-F5344CB8AC3E}">
        <p14:creationId xmlns:p14="http://schemas.microsoft.com/office/powerpoint/2010/main" val="227353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The Project Team:</a:t>
            </a:r>
            <a:br>
              <a:rPr lang="en-US" sz="4400" dirty="0"/>
            </a:br>
            <a:r>
              <a:rPr lang="en-US" sz="4400" dirty="0"/>
              <a:t>Other Team Members </a:t>
            </a:r>
          </a:p>
        </p:txBody>
      </p:sp>
      <p:sp>
        <p:nvSpPr>
          <p:cNvPr id="3" name="Content Placeholder 2"/>
          <p:cNvSpPr>
            <a:spLocks noGrp="1"/>
          </p:cNvSpPr>
          <p:nvPr>
            <p:ph idx="1"/>
          </p:nvPr>
        </p:nvSpPr>
        <p:spPr>
          <a:xfrm>
            <a:off x="457200" y="1600200"/>
            <a:ext cx="7772400" cy="4876800"/>
          </a:xfrm>
        </p:spPr>
        <p:txBody>
          <a:bodyPr>
            <a:normAutofit/>
          </a:bodyPr>
          <a:lstStyle/>
          <a:p>
            <a:pPr marL="114300" indent="0">
              <a:buNone/>
            </a:pPr>
            <a:r>
              <a:rPr lang="en-US" sz="2000" u="sng" dirty="0"/>
              <a:t>Chelan County Public Utilities District No. 1</a:t>
            </a:r>
          </a:p>
          <a:p>
            <a:r>
              <a:rPr lang="en-US" sz="2000" dirty="0"/>
              <a:t>Steve Wright, General Manager</a:t>
            </a:r>
          </a:p>
          <a:p>
            <a:r>
              <a:rPr lang="en-US" sz="2000" dirty="0"/>
              <a:t>Justin Erickson, Managing Director -  District Services</a:t>
            </a:r>
          </a:p>
          <a:p>
            <a:r>
              <a:rPr lang="en-US" sz="2000" dirty="0"/>
              <a:t>Sam Nott, Lead Electrical Engineer</a:t>
            </a:r>
          </a:p>
          <a:p>
            <a:r>
              <a:rPr lang="en-US" sz="2000" dirty="0"/>
              <a:t>Adam Couey, Electrical Engineer</a:t>
            </a:r>
          </a:p>
          <a:p>
            <a:r>
              <a:rPr lang="en-US" sz="2000" dirty="0"/>
              <a:t>Katie Yount, Internal Legal Counsel</a:t>
            </a:r>
          </a:p>
          <a:p>
            <a:r>
              <a:rPr lang="en-US" sz="2000" dirty="0"/>
              <a:t>Chuck Boss, Construction Manager</a:t>
            </a:r>
          </a:p>
          <a:p>
            <a:endParaRPr lang="en-US" sz="900" dirty="0">
              <a:solidFill>
                <a:srgbClr val="FF0000"/>
              </a:solidFill>
            </a:endParaRPr>
          </a:p>
          <a:p>
            <a:pPr marL="114300" indent="0">
              <a:buFont typeface="Arial" pitchFamily="34" charset="0"/>
              <a:buNone/>
            </a:pPr>
            <a:r>
              <a:rPr lang="en-US" sz="2000" u="sng" dirty="0"/>
              <a:t>Perkins </a:t>
            </a:r>
            <a:r>
              <a:rPr lang="en-US" sz="2000" u="sng" dirty="0" err="1"/>
              <a:t>Coie</a:t>
            </a:r>
            <a:r>
              <a:rPr lang="en-US" sz="2000" u="sng" dirty="0"/>
              <a:t> </a:t>
            </a:r>
          </a:p>
          <a:p>
            <a:r>
              <a:rPr lang="en-US" sz="2000" dirty="0"/>
              <a:t>Graehm Wallace, D/B Legal Advisor</a:t>
            </a:r>
          </a:p>
          <a:p>
            <a:pPr marL="114300" indent="0">
              <a:lnSpc>
                <a:spcPct val="110000"/>
              </a:lnSpc>
              <a:buNone/>
            </a:pPr>
            <a:endParaRPr lang="en-US" sz="900" dirty="0"/>
          </a:p>
          <a:p>
            <a:pPr marL="114300" indent="0">
              <a:buFont typeface="Arial" pitchFamily="34" charset="0"/>
              <a:buNone/>
            </a:pPr>
            <a:endParaRPr lang="en-US" sz="900" dirty="0"/>
          </a:p>
          <a:p>
            <a:pPr marL="114300" indent="0">
              <a:buFont typeface="Arial" pitchFamily="34" charset="0"/>
              <a:buNone/>
            </a:pPr>
            <a:r>
              <a:rPr lang="en-US" sz="2000" u="sng" dirty="0"/>
              <a:t>Hydro Design Consultant</a:t>
            </a:r>
          </a:p>
          <a:p>
            <a:r>
              <a:rPr lang="en-US" sz="2000" dirty="0"/>
              <a:t>Stantec Consulting</a:t>
            </a:r>
          </a:p>
          <a:p>
            <a:pPr marL="114300" indent="0">
              <a:buNone/>
            </a:pPr>
            <a:endParaRPr lang="en-US" sz="2000" dirty="0"/>
          </a:p>
          <a:p>
            <a:pPr marL="114300" indent="0">
              <a:buNone/>
            </a:pPr>
            <a:endParaRPr lang="en-US" sz="900" dirty="0"/>
          </a:p>
          <a:p>
            <a:pPr marL="114300" indent="0">
              <a:buNone/>
            </a:pPr>
            <a:endParaRPr lang="en-US" sz="2100" dirty="0"/>
          </a:p>
          <a:p>
            <a:pPr marL="114300" indent="0">
              <a:buNone/>
            </a:pPr>
            <a:endParaRPr lang="en-US" sz="2100" dirty="0"/>
          </a:p>
        </p:txBody>
      </p:sp>
    </p:spTree>
    <p:extLst>
      <p:ext uri="{BB962C8B-B14F-4D97-AF65-F5344CB8AC3E}">
        <p14:creationId xmlns:p14="http://schemas.microsoft.com/office/powerpoint/2010/main" val="12169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Chelan County PUD</a:t>
            </a:r>
          </a:p>
        </p:txBody>
      </p:sp>
      <p:pic>
        <p:nvPicPr>
          <p:cNvPr id="11" name="Content Placeholder 10" descr="A picture containing outdoor, water&#10;&#10;Description generated with very high confidence">
            <a:extLst>
              <a:ext uri="{FF2B5EF4-FFF2-40B4-BE49-F238E27FC236}">
                <a16:creationId xmlns:a16="http://schemas.microsoft.com/office/drawing/2014/main" id="{272FAA65-C076-462A-ACBC-A634266A354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38400" y="1406752"/>
            <a:ext cx="3657600" cy="2438400"/>
          </a:xfrm>
        </p:spPr>
      </p:pic>
      <p:pic>
        <p:nvPicPr>
          <p:cNvPr id="6" name="Picture 5">
            <a:extLst>
              <a:ext uri="{FF2B5EF4-FFF2-40B4-BE49-F238E27FC236}">
                <a16:creationId xmlns:a16="http://schemas.microsoft.com/office/drawing/2014/main" id="{9038012D-1307-4650-9AB2-B36614EBFC7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886200"/>
            <a:ext cx="2133600" cy="2800803"/>
          </a:xfrm>
          <a:prstGeom prst="rect">
            <a:avLst/>
          </a:prstGeom>
          <a:noFill/>
          <a:ln>
            <a:noFill/>
          </a:ln>
        </p:spPr>
      </p:pic>
      <p:pic>
        <p:nvPicPr>
          <p:cNvPr id="4" name="Picture 3" descr="A picture containing furniture, cabinet&#10;&#10;Description automatically generated">
            <a:extLst>
              <a:ext uri="{FF2B5EF4-FFF2-40B4-BE49-F238E27FC236}">
                <a16:creationId xmlns:a16="http://schemas.microsoft.com/office/drawing/2014/main" id="{74250AD1-843E-4251-B8A6-18AE79A03A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95498" y="4257903"/>
            <a:ext cx="2800804" cy="2057400"/>
          </a:xfrm>
          <a:prstGeom prst="rect">
            <a:avLst/>
          </a:prstGeom>
        </p:spPr>
      </p:pic>
    </p:spTree>
    <p:extLst>
      <p:ext uri="{BB962C8B-B14F-4D97-AF65-F5344CB8AC3E}">
        <p14:creationId xmlns:p14="http://schemas.microsoft.com/office/powerpoint/2010/main" val="182504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District</a:t>
            </a:r>
            <a:endParaRPr lang="en-US" sz="9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Chelan County PUD was established in 1936</a:t>
            </a:r>
          </a:p>
          <a:p>
            <a:r>
              <a:rPr lang="en-US" dirty="0"/>
              <a:t>Second largest, non-federal, publicly owned hydro generation capacity in the U.S.</a:t>
            </a:r>
          </a:p>
          <a:p>
            <a:r>
              <a:rPr lang="en-US" dirty="0"/>
              <a:t>800 Employees </a:t>
            </a:r>
          </a:p>
          <a:p>
            <a:r>
              <a:rPr lang="en-US" dirty="0"/>
              <a:t>50,000 Customers</a:t>
            </a:r>
          </a:p>
          <a:p>
            <a:r>
              <a:rPr lang="en-US" dirty="0"/>
              <a:t>3,000 sq. mile service territory </a:t>
            </a:r>
          </a:p>
          <a:p>
            <a:r>
              <a:rPr lang="en-US" dirty="0"/>
              <a:t>Approximately 2,000 megawatts of generating capacity </a:t>
            </a:r>
          </a:p>
          <a:p>
            <a:r>
              <a:rPr lang="en-US" dirty="0"/>
              <a:t>35% of hydropower generated serves county residents, the remainder is sold through contracts and into the energy market. </a:t>
            </a:r>
          </a:p>
          <a:p>
            <a:r>
              <a:rPr lang="en-US" dirty="0"/>
              <a:t>Three Hydroelectric projects</a:t>
            </a:r>
          </a:p>
          <a:p>
            <a:pPr lvl="1"/>
            <a:r>
              <a:rPr lang="en-US" dirty="0"/>
              <a:t>Lake Chelan Dam –Built in 1927</a:t>
            </a:r>
          </a:p>
          <a:p>
            <a:pPr lvl="1"/>
            <a:r>
              <a:rPr lang="en-US" dirty="0"/>
              <a:t>Rock Island Dam – First Powerhouse built in 1933, </a:t>
            </a:r>
          </a:p>
          <a:p>
            <a:pPr marL="2103120" lvl="8" indent="0">
              <a:buNone/>
            </a:pPr>
            <a:r>
              <a:rPr lang="en-US" dirty="0"/>
              <a:t>   </a:t>
            </a:r>
            <a:r>
              <a:rPr lang="en-US" sz="2000" dirty="0"/>
              <a:t>Second Powerhouse built in 1979</a:t>
            </a:r>
          </a:p>
          <a:p>
            <a:pPr lvl="1"/>
            <a:r>
              <a:rPr lang="en-US" dirty="0"/>
              <a:t>Rocky Reach Dam – Built in 1961</a:t>
            </a:r>
          </a:p>
          <a:p>
            <a:r>
              <a:rPr lang="en-US" dirty="0"/>
              <a:t>Operate </a:t>
            </a:r>
          </a:p>
          <a:p>
            <a:pPr lvl="1"/>
            <a:r>
              <a:rPr lang="en-US" dirty="0"/>
              <a:t>Water/wastewater – approx. 5,000 customers</a:t>
            </a:r>
          </a:p>
          <a:p>
            <a:pPr lvl="1"/>
            <a:r>
              <a:rPr lang="en-US" dirty="0"/>
              <a:t>Fiber &amp; telecom – 13,000 customers</a:t>
            </a:r>
          </a:p>
          <a:p>
            <a:pPr lvl="1"/>
            <a:r>
              <a:rPr lang="en-US" dirty="0"/>
              <a:t>Parks &amp; recreation – 14 parks along the Columbia River and Lake Chelan</a:t>
            </a:r>
          </a:p>
          <a:p>
            <a:pPr marL="411480" lvl="1" indent="0">
              <a:buNone/>
            </a:pPr>
            <a:endParaRPr lang="en-US" dirty="0"/>
          </a:p>
          <a:p>
            <a:endParaRPr lang="en-US" dirty="0"/>
          </a:p>
        </p:txBody>
      </p:sp>
    </p:spTree>
    <p:extLst>
      <p:ext uri="{BB962C8B-B14F-4D97-AF65-F5344CB8AC3E}">
        <p14:creationId xmlns:p14="http://schemas.microsoft.com/office/powerpoint/2010/main" val="246264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4" y="3124200"/>
            <a:ext cx="7620000" cy="1143000"/>
          </a:xfrm>
        </p:spPr>
        <p:txBody>
          <a:bodyPr/>
          <a:lstStyle/>
          <a:p>
            <a:pPr algn="ctr"/>
            <a:r>
              <a:rPr lang="en-US" sz="4400" dirty="0"/>
              <a:t>The Project</a:t>
            </a:r>
          </a:p>
        </p:txBody>
      </p:sp>
      <p:pic>
        <p:nvPicPr>
          <p:cNvPr id="3" name="Picture 2">
            <a:extLst>
              <a:ext uri="{FF2B5EF4-FFF2-40B4-BE49-F238E27FC236}">
                <a16:creationId xmlns:a16="http://schemas.microsoft.com/office/drawing/2014/main" id="{4D01D5E5-A085-47D9-ACA3-FB74E832FEEE}"/>
              </a:ext>
            </a:extLst>
          </p:cNvPr>
          <p:cNvPicPr>
            <a:picLocks noChangeAspect="1"/>
          </p:cNvPicPr>
          <p:nvPr/>
        </p:nvPicPr>
        <p:blipFill>
          <a:blip r:embed="rId3"/>
          <a:stretch>
            <a:fillRect/>
          </a:stretch>
        </p:blipFill>
        <p:spPr>
          <a:xfrm>
            <a:off x="2938953" y="304800"/>
            <a:ext cx="2597121" cy="2017951"/>
          </a:xfrm>
          <a:prstGeom prst="rect">
            <a:avLst/>
          </a:prstGeom>
        </p:spPr>
      </p:pic>
    </p:spTree>
    <p:extLst>
      <p:ext uri="{BB962C8B-B14F-4D97-AF65-F5344CB8AC3E}">
        <p14:creationId xmlns:p14="http://schemas.microsoft.com/office/powerpoint/2010/main" val="39499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Rock Island Dam</a:t>
            </a:r>
          </a:p>
        </p:txBody>
      </p:sp>
      <p:sp>
        <p:nvSpPr>
          <p:cNvPr id="4" name="7-Point Star 3"/>
          <p:cNvSpPr/>
          <p:nvPr/>
        </p:nvSpPr>
        <p:spPr>
          <a:xfrm>
            <a:off x="3276600" y="3733800"/>
            <a:ext cx="451611" cy="381000"/>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5168990-25C9-4E7F-AD38-A90F923FF33B}"/>
              </a:ext>
            </a:extLst>
          </p:cNvPr>
          <p:cNvPicPr>
            <a:picLocks noChangeAspect="1"/>
          </p:cNvPicPr>
          <p:nvPr/>
        </p:nvPicPr>
        <p:blipFill rotWithShape="1">
          <a:blip r:embed="rId3"/>
          <a:srcRect l="11667" r="5000"/>
          <a:stretch/>
        </p:blipFill>
        <p:spPr>
          <a:xfrm>
            <a:off x="280988" y="1455420"/>
            <a:ext cx="7972424" cy="4937760"/>
          </a:xfrm>
          <a:prstGeom prst="rect">
            <a:avLst/>
          </a:prstGeom>
        </p:spPr>
      </p:pic>
      <p:sp>
        <p:nvSpPr>
          <p:cNvPr id="6" name="Star: 5 Points 5">
            <a:extLst>
              <a:ext uri="{FF2B5EF4-FFF2-40B4-BE49-F238E27FC236}">
                <a16:creationId xmlns:a16="http://schemas.microsoft.com/office/drawing/2014/main" id="{A7690B98-61D3-4786-BBF8-92CAC88D9134}"/>
              </a:ext>
            </a:extLst>
          </p:cNvPr>
          <p:cNvSpPr/>
          <p:nvPr/>
        </p:nvSpPr>
        <p:spPr>
          <a:xfrm>
            <a:off x="4495800" y="3746500"/>
            <a:ext cx="762000" cy="838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128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TPS PowerPoint</Template>
  <TotalTime>11619</TotalTime>
  <Words>2667</Words>
  <Application>Microsoft Office PowerPoint</Application>
  <PresentationFormat>On-screen Show (4:3)</PresentationFormat>
  <Paragraphs>406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vt:lpstr>
      <vt:lpstr>Symbol</vt:lpstr>
      <vt:lpstr>Adjacency</vt:lpstr>
      <vt:lpstr>    Rock Island Dam Powerhouse #2 Unit Motor Control Centers (MCCs) Replacement</vt:lpstr>
      <vt:lpstr>Agenda</vt:lpstr>
      <vt:lpstr>Introductions</vt:lpstr>
      <vt:lpstr>The Project Team – Here Today</vt:lpstr>
      <vt:lpstr>The Project Team: Other Team Members </vt:lpstr>
      <vt:lpstr>Chelan County PUD</vt:lpstr>
      <vt:lpstr>The District</vt:lpstr>
      <vt:lpstr>The Project</vt:lpstr>
      <vt:lpstr>Rock Island Dam</vt:lpstr>
      <vt:lpstr>Rock Island Dam </vt:lpstr>
      <vt:lpstr>Rock Island Dam  Unit Motor Control Centers (MCC’s) Replacement</vt:lpstr>
      <vt:lpstr>PowerPoint Presentation</vt:lpstr>
      <vt:lpstr>PowerPoint Presentation</vt:lpstr>
      <vt:lpstr>Rock Island Dam Powerhouse #2  Unit Motor Control Center Replacement Project Budget</vt:lpstr>
      <vt:lpstr>Project Funding</vt:lpstr>
      <vt:lpstr>Rock Island Dam Powerhouse #2 Unit Motor Control Center Replacement Project D/B Schedule</vt:lpstr>
      <vt:lpstr>Rock Island Dam Powerhouse #2 Unit Motor Control Center Replacement Project D/B Schedule</vt:lpstr>
      <vt:lpstr>Rock Island Dam Powerhouse #2 Unit Motor Control Center Replacement Project Development Schedules</vt:lpstr>
      <vt:lpstr>Why D/B Delivery Method for Rock Island Dam Powerhouse #2 Unit Motor Control Center Replacement Project</vt:lpstr>
      <vt:lpstr> RCW 39.10 D/B Statutory Compliance </vt:lpstr>
      <vt:lpstr> RCW 39.10 D/B Statutory Compliance (Cont.) </vt:lpstr>
      <vt:lpstr>Public Body Qualifications</vt:lpstr>
      <vt:lpstr>CCPUD Leadership Team</vt:lpstr>
      <vt:lpstr>Rock Island Dam Powerhouse #2 – Unit Motor Control Center Replacement  Project Organizational Chart</vt:lpstr>
      <vt:lpstr>Rock Island Dam Powerhouse #2 – Main Generator Leads Replacement  Project Organizational Chart</vt:lpstr>
      <vt:lpstr>PowerPoint Presentation</vt:lpstr>
      <vt:lpstr>PowerPoint Presentation</vt:lpstr>
      <vt:lpstr>PowerPoint Presentation</vt:lpstr>
      <vt:lpstr>Summary</vt:lpstr>
      <vt:lpstr>Thank you</vt:lpstr>
    </vt:vector>
  </TitlesOfParts>
  <Company>Parametrix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Chelan PUD RI Dam PH2 PRC Presentation FINAL 2018-09-20</dc:title>
  <dc:subject>18-10 RI PH2 REHAB</dc:subject>
  <dc:creator>Sagerser, John</dc:creator>
  <cp:keywords>ASSET 347513</cp:keywords>
  <cp:lastModifiedBy>Devin Myers</cp:lastModifiedBy>
  <cp:revision>677</cp:revision>
  <cp:lastPrinted>2018-09-17T19:22:51Z</cp:lastPrinted>
  <dcterms:created xsi:type="dcterms:W3CDTF">2013-09-04T15:42:31Z</dcterms:created>
  <dcterms:modified xsi:type="dcterms:W3CDTF">2021-03-17T21:52:50Z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193148-6930-4f89-8cd5-2521ed9151d1_Enabled">
    <vt:lpwstr>True</vt:lpwstr>
  </property>
  <property fmtid="{D5CDD505-2E9C-101B-9397-08002B2CF9AE}" pid="3" name="MSIP_Label_34193148-6930-4f89-8cd5-2521ed9151d1_SiteId">
    <vt:lpwstr>be002879-154d-4d36-b10b-5b72a0c59bd0</vt:lpwstr>
  </property>
  <property fmtid="{D5CDD505-2E9C-101B-9397-08002B2CF9AE}" pid="4" name="MSIP_Label_34193148-6930-4f89-8cd5-2521ed9151d1_Owner">
    <vt:lpwstr>Devin.Myers@chelanpud.org</vt:lpwstr>
  </property>
  <property fmtid="{D5CDD505-2E9C-101B-9397-08002B2CF9AE}" pid="5" name="MSIP_Label_34193148-6930-4f89-8cd5-2521ed9151d1_SetDate">
    <vt:lpwstr>2021-03-03T17:18:33.8725042Z</vt:lpwstr>
  </property>
  <property fmtid="{D5CDD505-2E9C-101B-9397-08002B2CF9AE}" pid="6" name="MSIP_Label_34193148-6930-4f89-8cd5-2521ed9151d1_Name">
    <vt:lpwstr>General</vt:lpwstr>
  </property>
  <property fmtid="{D5CDD505-2E9C-101B-9397-08002B2CF9AE}" pid="7" name="MSIP_Label_34193148-6930-4f89-8cd5-2521ed9151d1_Application">
    <vt:lpwstr>Microsoft Azure Information Protection</vt:lpwstr>
  </property>
  <property fmtid="{D5CDD505-2E9C-101B-9397-08002B2CF9AE}" pid="8" name="MSIP_Label_34193148-6930-4f89-8cd5-2521ed9151d1_ActionId">
    <vt:lpwstr>43f3a6b0-73c9-4903-8009-73826e186729</vt:lpwstr>
  </property>
  <property fmtid="{D5CDD505-2E9C-101B-9397-08002B2CF9AE}" pid="9" name="MSIP_Label_34193148-6930-4f89-8cd5-2521ed9151d1_Extended_MSFT_Method">
    <vt:lpwstr>Automatic</vt:lpwstr>
  </property>
  <property fmtid="{D5CDD505-2E9C-101B-9397-08002B2CF9AE}" pid="10" name="Sensitivity">
    <vt:lpwstr>General</vt:lpwstr>
  </property>
</Properties>
</file>